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4" r:id="rId9"/>
    <p:sldId id="265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123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-318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4B128-F490-45BA-A145-9831BF64A7C3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C4AE34-DD25-4CBD-B771-49FF4DD17F1F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14952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F8359-9184-417D-8FEC-DD6F75D8D91A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303533-F9BA-4A95-BB38-443EDDF46E7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4340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3533-F9BA-4A95-BB38-443EDDF46E7B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5382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CA0A62-7446-B53B-54A5-02DB49E7A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42AC55-86BF-E1A3-4CD8-5E1B935A2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F8D9118-E8CB-989C-0567-EAC85116E7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B78791-F559-7AAC-CE5B-B04C17FB6BD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3533-F9BA-4A95-BB38-443EDDF46E7B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44233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3533-F9BA-4A95-BB38-443EDDF46E7B}" type="slidenum">
              <a:rPr lang="hr-HR" smtClean="0"/>
              <a:pPr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959302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303533-F9BA-4A95-BB38-443EDDF46E7B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36873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2" descr="holding-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611599"/>
            <a:ext cx="854075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http://www.vio.hr/UserDocsImages/logo/viologo.jp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620688"/>
            <a:ext cx="924128" cy="1139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8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val="3221325832"/>
              </p:ext>
            </p:extLst>
          </p:nvPr>
        </p:nvGraphicFramePr>
        <p:xfrm>
          <a:off x="4067944" y="548680"/>
          <a:ext cx="22399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591162" imgH="838095" progId="">
                  <p:embed/>
                </p:oleObj>
              </mc:Choice>
              <mc:Fallback>
                <p:oleObj r:id="rId4" imgW="2591162" imgH="838095" progId="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548680"/>
                        <a:ext cx="2239963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1" name="Rectangle 10"/>
          <p:cNvSpPr/>
          <p:nvPr userDrawn="1"/>
        </p:nvSpPr>
        <p:spPr>
          <a:xfrm>
            <a:off x="3196334" y="6383539"/>
            <a:ext cx="2751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/>
              <a:t>Zagreb, 17. – 18. svibnja 2016.</a:t>
            </a:r>
            <a:endParaRPr lang="hr-HR" sz="16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683568" y="2106285"/>
            <a:ext cx="776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3600" b="1" dirty="0">
                <a:solidFill>
                  <a:srgbClr val="0070C0"/>
                </a:solidFill>
              </a:rPr>
              <a:t>STRATEGIJA RAZVOJA VODOOPSKRBE I ODVODNJE GRADA ZAGREBA</a:t>
            </a:r>
            <a:endParaRPr lang="hr-HR" sz="3600" dirty="0">
              <a:solidFill>
                <a:srgbClr val="0070C0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3429000"/>
            <a:ext cx="7772400" cy="944672"/>
          </a:xfrm>
        </p:spPr>
        <p:txBody>
          <a:bodyPr>
            <a:normAutofit/>
          </a:bodyPr>
          <a:lstStyle>
            <a:lvl1pPr>
              <a:defRPr sz="2800" b="0" i="0" u="none" baseline="0"/>
            </a:lvl1pPr>
          </a:lstStyle>
          <a:p>
            <a:r>
              <a:rPr lang="hr-HR" sz="2800" b="1" dirty="0"/>
              <a:t>NASLOV RADA</a:t>
            </a:r>
          </a:p>
        </p:txBody>
      </p:sp>
      <p:sp>
        <p:nvSpPr>
          <p:cNvPr id="14" name="Subtitle 2"/>
          <p:cNvSpPr txBox="1">
            <a:spLocks/>
          </p:cNvSpPr>
          <p:nvPr userDrawn="1"/>
        </p:nvSpPr>
        <p:spPr>
          <a:xfrm>
            <a:off x="1371600" y="4581128"/>
            <a:ext cx="64008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1, institucija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2, institucija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r-HR" sz="20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autor 3, institucija</a:t>
            </a:r>
            <a:endParaRPr kumimoji="0" lang="hr-H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9755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484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243839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9122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hr-HR" sz="3200" b="1" dirty="0"/>
              <a:t>Sadržaj: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638355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STRATEGIJA RAZVOJA VODOOPSKRBE I ODVODNJE GRADA ZAGREBA</a:t>
            </a:r>
            <a:endParaRPr lang="hr-HR" sz="1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00192" y="6378379"/>
            <a:ext cx="2751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/>
              <a:t>Zagreb, 17. – 18. svibnja 2016.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9079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7" name="Rectangle 6"/>
          <p:cNvSpPr/>
          <p:nvPr userDrawn="1"/>
        </p:nvSpPr>
        <p:spPr>
          <a:xfrm>
            <a:off x="0" y="6237312"/>
            <a:ext cx="9144000" cy="620688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Rectangle 7"/>
          <p:cNvSpPr/>
          <p:nvPr userDrawn="1"/>
        </p:nvSpPr>
        <p:spPr>
          <a:xfrm>
            <a:off x="107504" y="6383556"/>
            <a:ext cx="59766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1600" b="1" dirty="0"/>
              <a:t>STRATEGIJA RAZVOJA VODOOPSKRBE I ODVODNJE GRADA ZAGREBA</a:t>
            </a:r>
            <a:endParaRPr lang="hr-HR" sz="16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6300192" y="6378379"/>
            <a:ext cx="27513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1600" b="1" dirty="0"/>
              <a:t>Zagreb, 17. – 18. svibnja 2016.</a:t>
            </a:r>
            <a:endParaRPr lang="hr-HR" sz="1600" dirty="0"/>
          </a:p>
        </p:txBody>
      </p:sp>
    </p:spTree>
    <p:extLst>
      <p:ext uri="{BB962C8B-B14F-4D97-AF65-F5344CB8AC3E}">
        <p14:creationId xmlns:p14="http://schemas.microsoft.com/office/powerpoint/2010/main" val="90795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10465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751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022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68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765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2031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27750-0017-4E34-9F2D-CE63BBE2A4DE}" type="datetimeFigureOut">
              <a:rPr lang="hr-HR" smtClean="0"/>
              <a:pPr/>
              <a:t>30.11.2025.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B3725A-800A-4AAC-9F66-811FEF8FAC5B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50415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6" name="Rectangle 5"/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4" name="Rectangle 3"/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5B3E6660-32E7-4350-0013-571620982919}"/>
              </a:ext>
            </a:extLst>
          </p:cNvPr>
          <p:cNvSpPr/>
          <p:nvPr/>
        </p:nvSpPr>
        <p:spPr>
          <a:xfrm>
            <a:off x="689556" y="2420888"/>
            <a:ext cx="7764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r-HR" sz="2400" b="1" dirty="0">
                <a:solidFill>
                  <a:srgbClr val="0070C0"/>
                </a:solidFill>
              </a:rPr>
              <a:t>PRILOG OBLIKOVANJU SMJERNICA ZA ODRŽIVO ISPUŠTANJE PROČIŠĆENIH OTPADNIH VODA U PODZEMLJE:</a:t>
            </a:r>
          </a:p>
          <a:p>
            <a:pPr algn="ctr"/>
            <a:r>
              <a:rPr lang="hr-HR" sz="2400" b="1" dirty="0">
                <a:solidFill>
                  <a:srgbClr val="0070C0"/>
                </a:solidFill>
              </a:rPr>
              <a:t> ZNANSTVENI I PRAVNI ASPEKTI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12" name="Rectangle 9">
            <a:extLst>
              <a:ext uri="{FF2B5EF4-FFF2-40B4-BE49-F238E27FC236}">
                <a16:creationId xmlns:a16="http://schemas.microsoft.com/office/drawing/2014/main" id="{27C42113-B253-3C79-D338-67CB6779BD0E}"/>
              </a:ext>
            </a:extLst>
          </p:cNvPr>
          <p:cNvSpPr/>
          <p:nvPr/>
        </p:nvSpPr>
        <p:spPr>
          <a:xfrm>
            <a:off x="761564" y="4015085"/>
            <a:ext cx="78967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r-HR" b="1" dirty="0"/>
              <a:t>Prof. dr. </a:t>
            </a:r>
            <a:r>
              <a:rPr lang="hr-HR" b="1" dirty="0" err="1"/>
              <a:t>sc</a:t>
            </a:r>
            <a:r>
              <a:rPr lang="hr-HR" b="1" dirty="0"/>
              <a:t>. Zoran Nakić, Rudarsko-geološko-naftni fakultet Sveučilišta u Zagrebu</a:t>
            </a:r>
          </a:p>
        </p:txBody>
      </p:sp>
      <p:pic>
        <p:nvPicPr>
          <p:cNvPr id="16" name="Picture 3" descr="hdzv logo">
            <a:extLst>
              <a:ext uri="{FF2B5EF4-FFF2-40B4-BE49-F238E27FC236}">
                <a16:creationId xmlns:a16="http://schemas.microsoft.com/office/drawing/2014/main" id="{3C5014B2-447B-065E-0E8E-B5A76D8B398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47178" y="238738"/>
            <a:ext cx="123825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kstniOkvir 19">
            <a:extLst>
              <a:ext uri="{FF2B5EF4-FFF2-40B4-BE49-F238E27FC236}">
                <a16:creationId xmlns:a16="http://schemas.microsoft.com/office/drawing/2014/main" id="{B269AC2A-E07C-06CC-4D04-FFD005CD0D26}"/>
              </a:ext>
            </a:extLst>
          </p:cNvPr>
          <p:cNvSpPr txBox="1"/>
          <p:nvPr/>
        </p:nvSpPr>
        <p:spPr>
          <a:xfrm>
            <a:off x="6116899" y="152471"/>
            <a:ext cx="2664296" cy="10826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  <a:buNone/>
            </a:pPr>
            <a:r>
              <a:rPr lang="hr-HR" sz="1400" spc="180" dirty="0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Hrvatsko društvo za zaštitu voda</a:t>
            </a:r>
            <a:endParaRPr lang="hr-HR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buNone/>
            </a:pPr>
            <a:r>
              <a:rPr lang="hr-HR" sz="1400" spc="180" dirty="0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Croatian Water </a:t>
            </a:r>
            <a:r>
              <a:rPr lang="hr-HR" sz="1400" spc="180" dirty="0" err="1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Pollution</a:t>
            </a:r>
            <a:r>
              <a:rPr lang="hr-HR" sz="1400" spc="180" dirty="0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hr-HR" sz="1400" spc="180" dirty="0" err="1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Control</a:t>
            </a:r>
            <a:r>
              <a:rPr lang="hr-HR" sz="1400" spc="180" dirty="0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 </a:t>
            </a:r>
            <a:r>
              <a:rPr lang="hr-HR" sz="1400" spc="180" dirty="0" err="1">
                <a:solidFill>
                  <a:srgbClr val="000099"/>
                </a:solidFill>
                <a:effectLst/>
                <a:latin typeface="Cambria" panose="020405030504060302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Society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val="10669988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pl-PL" sz="3200" dirty="0"/>
              <a:t>Konceptualni modeli: uloga u procjeni rizika</a:t>
            </a:r>
            <a:endParaRPr lang="hr-HR" sz="3200" dirty="0"/>
          </a:p>
        </p:txBody>
      </p:sp>
      <p:sp>
        <p:nvSpPr>
          <p:cNvPr id="4" name="Rectangle 3"/>
          <p:cNvSpPr/>
          <p:nvPr/>
        </p:nvSpPr>
        <p:spPr>
          <a:xfrm>
            <a:off x="0" y="553057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Cilj modela: osigurati pouzdanu osnovu za projektiranje, odabir metode infiltracije i procjenu utjecaja na podzemne vode</a:t>
            </a:r>
            <a:endParaRPr lang="hr-HR" i="1" dirty="0"/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53CA6A45-BFC8-06F7-D787-6BA960EC0A7A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C7D9BA3C-9DC9-9C31-A43F-FA635A0D3234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A31ED4DA-5EB3-B3F6-EBCA-EEC4695F331E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F91278A6-A5CF-8A5F-8A7A-7DCC88B29A0E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13" name="Slika 12" descr="Slika na kojoj se prikazuje tekst, skeč&#10;&#10;Sadržaj generiran uz AI možda nije točan.">
            <a:extLst>
              <a:ext uri="{FF2B5EF4-FFF2-40B4-BE49-F238E27FC236}">
                <a16:creationId xmlns:a16="http://schemas.microsoft.com/office/drawing/2014/main" id="{84DBB6A2-4D88-3EBE-1DEF-B610CAE2E1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454154"/>
            <a:ext cx="5760640" cy="4003296"/>
          </a:xfrm>
          <a:prstGeom prst="rect">
            <a:avLst/>
          </a:prstGeom>
        </p:spPr>
      </p:pic>
      <p:pic>
        <p:nvPicPr>
          <p:cNvPr id="11" name="Slika 10" descr="Slika na kojoj se prikazuje voda, snimka zaslona, dizajn, stacionarno&#10;&#10;Sadržaj generiran uz AI možda nije točan.">
            <a:extLst>
              <a:ext uri="{FF2B5EF4-FFF2-40B4-BE49-F238E27FC236}">
                <a16:creationId xmlns:a16="http://schemas.microsoft.com/office/drawing/2014/main" id="{B8562693-292D-41A3-7C3E-9E1EA11453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248508"/>
            <a:ext cx="3744539" cy="1532419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80E046D0-12AF-5328-0BD5-B578393B0877}"/>
              </a:ext>
            </a:extLst>
          </p:cNvPr>
          <p:cNvSpPr txBox="1"/>
          <p:nvPr/>
        </p:nvSpPr>
        <p:spPr>
          <a:xfrm>
            <a:off x="161867" y="2826082"/>
            <a:ext cx="3744539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Konceptualni model grupiranoga tijela podzemne vode </a:t>
            </a:r>
          </a:p>
          <a:p>
            <a:r>
              <a:rPr lang="hr-HR" sz="1000" dirty="0"/>
              <a:t>Legrad – Slatina (Nakić, Z., Parlov, J., Perković, D., Kovač, Z., </a:t>
            </a:r>
            <a:r>
              <a:rPr lang="hr-HR" sz="1000" dirty="0" err="1"/>
              <a:t>Buškulić</a:t>
            </a:r>
            <a:r>
              <a:rPr lang="hr-HR" sz="1000" dirty="0"/>
              <a:t>, P., Špoljarić, D., Ugrina, I. i </a:t>
            </a:r>
            <a:r>
              <a:rPr lang="hr-HR" sz="1000" dirty="0" err="1"/>
              <a:t>Stanek</a:t>
            </a:r>
            <a:r>
              <a:rPr lang="hr-HR" sz="1000" dirty="0"/>
              <a:t>, D. (2018.): Definiranje kriterija za određivanje pozadinskih koncentracija i graničnih vrijednosti onečišćujućih tvari u tijelima podzemne vode u panonskom dijelu Hrvatske, Studija, Rudarsko-geološko-naftni fakultet Sveučilišta u Zagrebu, Zagreb)</a:t>
            </a:r>
          </a:p>
        </p:txBody>
      </p:sp>
      <p:sp>
        <p:nvSpPr>
          <p:cNvPr id="19" name="TekstniOkvir 18">
            <a:extLst>
              <a:ext uri="{FF2B5EF4-FFF2-40B4-BE49-F238E27FC236}">
                <a16:creationId xmlns:a16="http://schemas.microsoft.com/office/drawing/2014/main" id="{B4B898E4-887B-4110-B97F-D0537D8C8852}"/>
              </a:ext>
            </a:extLst>
          </p:cNvPr>
          <p:cNvSpPr txBox="1"/>
          <p:nvPr/>
        </p:nvSpPr>
        <p:spPr>
          <a:xfrm>
            <a:off x="6665332" y="1814662"/>
            <a:ext cx="229915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Shematski konceptualni model onečišćenoga </a:t>
            </a:r>
            <a:r>
              <a:rPr lang="hr-HR" sz="1000" dirty="0" err="1"/>
              <a:t>vodonosnog</a:t>
            </a:r>
            <a:r>
              <a:rPr lang="hr-HR" sz="1000" dirty="0"/>
              <a:t> sustava</a:t>
            </a:r>
          </a:p>
        </p:txBody>
      </p:sp>
    </p:spTree>
    <p:extLst>
      <p:ext uri="{BB962C8B-B14F-4D97-AF65-F5344CB8AC3E}">
        <p14:creationId xmlns:p14="http://schemas.microsoft.com/office/powerpoint/2010/main" val="663141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Procesi </a:t>
            </a:r>
            <a:r>
              <a:rPr lang="hr-HR" sz="3200" dirty="0" err="1"/>
              <a:t>samopročišćavanja</a:t>
            </a:r>
            <a:r>
              <a:rPr lang="hr-HR" sz="3200" dirty="0"/>
              <a:t>: ključni mehanizmi i učinci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F1B1A72F-16BB-8C2D-2552-EC4A394E85ED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683C3A3F-47E0-B7A7-C288-3E8335B677B1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2B72C9F-35E1-C942-B10E-8BBF73FDD9CB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E87C7984-5A1B-B108-EA94-DFCC7E986198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A562AB3-97C8-E5A2-4A96-342261A189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hr-HR" sz="1800" b="1" dirty="0"/>
              <a:t>Prirodno </a:t>
            </a:r>
            <a:r>
              <a:rPr lang="hr-HR" sz="1800" b="1" dirty="0" err="1"/>
              <a:t>samopročišćavanje</a:t>
            </a:r>
            <a:r>
              <a:rPr lang="hr-HR" sz="1800" dirty="0"/>
              <a:t>: rezultat kombinacije fizikalnih, kemijskih i bioloških procesa u nezasićenoj i zasićenoj zoni</a:t>
            </a:r>
          </a:p>
          <a:p>
            <a:r>
              <a:rPr lang="hr-HR" sz="1800" b="1" dirty="0" err="1"/>
              <a:t>Biorazgradnja</a:t>
            </a:r>
            <a:r>
              <a:rPr lang="hr-HR" sz="1800" dirty="0"/>
              <a:t> – mikroorganizmi razgrađuju organske tvari do vode i CO₂</a:t>
            </a:r>
          </a:p>
          <a:p>
            <a:r>
              <a:rPr lang="hr-HR" sz="1800" b="1" dirty="0"/>
              <a:t>Kemijska stabilizacija </a:t>
            </a:r>
            <a:r>
              <a:rPr lang="hr-HR" sz="1800" dirty="0"/>
              <a:t>– oksidacijsko-redukcijske reakcije smanjuju mobilnost onečišćivala</a:t>
            </a:r>
          </a:p>
          <a:p>
            <a:r>
              <a:rPr lang="hr-HR" sz="1800" b="1" dirty="0" err="1"/>
              <a:t>Sorpcija</a:t>
            </a:r>
            <a:r>
              <a:rPr lang="hr-HR" sz="1800" dirty="0"/>
              <a:t> – vezanje tvari na mineralne ili organske čestice tla, smanjenje koncentracija</a:t>
            </a:r>
          </a:p>
          <a:p>
            <a:r>
              <a:rPr lang="hr-HR" sz="1800" b="1" dirty="0"/>
              <a:t>Disperzija</a:t>
            </a:r>
            <a:r>
              <a:rPr lang="hr-HR" sz="1800" dirty="0"/>
              <a:t> i miješanje s čistom podzemnom vodom dodatno razrjeđuju onečišćivala</a:t>
            </a:r>
          </a:p>
          <a:p>
            <a:r>
              <a:rPr lang="hr-HR" sz="1800" dirty="0"/>
              <a:t>U </a:t>
            </a:r>
            <a:r>
              <a:rPr lang="hr-HR" sz="1800" b="1" dirty="0"/>
              <a:t>nezasićenoj zoni </a:t>
            </a:r>
            <a:r>
              <a:rPr lang="hr-HR" sz="1800" dirty="0"/>
              <a:t>učinkoviti procesi </a:t>
            </a:r>
            <a:r>
              <a:rPr lang="hr-HR" sz="1800" b="1" dirty="0"/>
              <a:t>denitrifikacije</a:t>
            </a:r>
            <a:r>
              <a:rPr lang="hr-HR" sz="1800" dirty="0"/>
              <a:t> i </a:t>
            </a:r>
            <a:r>
              <a:rPr lang="hr-HR" sz="1800" b="1" dirty="0"/>
              <a:t>oksidacije amonijevih iona</a:t>
            </a:r>
          </a:p>
          <a:p>
            <a:r>
              <a:rPr lang="hr-HR" sz="1800" dirty="0"/>
              <a:t>U </a:t>
            </a:r>
            <a:r>
              <a:rPr lang="hr-HR" sz="1800" b="1" dirty="0"/>
              <a:t>zasićenoj zoni </a:t>
            </a:r>
            <a:r>
              <a:rPr lang="hr-HR" sz="1800" dirty="0"/>
              <a:t>dominiraju </a:t>
            </a:r>
            <a:r>
              <a:rPr lang="hr-HR" sz="1800" b="1" dirty="0"/>
              <a:t>taloženje fosfata </a:t>
            </a:r>
            <a:r>
              <a:rPr lang="hr-HR" sz="1800" dirty="0"/>
              <a:t>i </a:t>
            </a:r>
            <a:r>
              <a:rPr lang="hr-HR" sz="1800" b="1" dirty="0"/>
              <a:t>adsorpcija organskih spojeva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8688FDE2-196E-777D-9FD5-CF3CCDB81AF1}"/>
              </a:ext>
            </a:extLst>
          </p:cNvPr>
          <p:cNvSpPr/>
          <p:nvPr/>
        </p:nvSpPr>
        <p:spPr>
          <a:xfrm>
            <a:off x="0" y="553057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Cilj: osigurati da infiltrirana voda prođe kroz prirodne barijere koje smanjuju rizik za zdravlje i okoliš</a:t>
            </a:r>
          </a:p>
        </p:txBody>
      </p:sp>
    </p:spTree>
    <p:extLst>
      <p:ext uri="{BB962C8B-B14F-4D97-AF65-F5344CB8AC3E}">
        <p14:creationId xmlns:p14="http://schemas.microsoft.com/office/powerpoint/2010/main" val="1864676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Monitoring i kontrola utjecaja na podzemne vode</a:t>
            </a:r>
            <a:endParaRPr lang="hr-HR" sz="32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AD6ABFBC-3125-FE28-A197-E7D764E1B7F7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90ED999C-E2CE-921A-0F78-6382E59773DA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44CD4F8B-6014-09EA-318A-4E9A6757D9E1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9EB60EB0-3962-E921-3030-B99D684C6959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11" name="Slika 10">
            <a:extLst>
              <a:ext uri="{FF2B5EF4-FFF2-40B4-BE49-F238E27FC236}">
                <a16:creationId xmlns:a16="http://schemas.microsoft.com/office/drawing/2014/main" id="{D2500429-70C6-8370-5CEC-FC6774F674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6266" y="1352717"/>
            <a:ext cx="4526378" cy="4452547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79A235E4-5FC1-C1E0-5D14-B38A5C373094}"/>
              </a:ext>
            </a:extLst>
          </p:cNvPr>
          <p:cNvSpPr txBox="1"/>
          <p:nvPr/>
        </p:nvSpPr>
        <p:spPr>
          <a:xfrm>
            <a:off x="3923928" y="5675846"/>
            <a:ext cx="45851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Shematski konceptualni model monitoringa kakvoće </a:t>
            </a:r>
            <a:r>
              <a:rPr lang="hr-HR" sz="1000" dirty="0" err="1"/>
              <a:t>procjedne</a:t>
            </a:r>
            <a:r>
              <a:rPr lang="hr-HR" sz="1000" dirty="0"/>
              <a:t> i podzemne vode 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9904E4B6-F4F1-10E7-2112-FBBA146342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57460"/>
            <a:ext cx="3528392" cy="892696"/>
          </a:xfrm>
        </p:spPr>
        <p:txBody>
          <a:bodyPr>
            <a:noAutofit/>
          </a:bodyPr>
          <a:lstStyle/>
          <a:p>
            <a:r>
              <a:rPr lang="hr-HR" sz="1400" b="1" dirty="0"/>
              <a:t>Monitoring kakvoće </a:t>
            </a:r>
            <a:r>
              <a:rPr lang="hr-HR" sz="1400" b="1" dirty="0" err="1"/>
              <a:t>procjedne</a:t>
            </a:r>
            <a:r>
              <a:rPr lang="hr-HR" sz="1400" b="1" dirty="0"/>
              <a:t> i podzemne vode </a:t>
            </a:r>
            <a:r>
              <a:rPr lang="hr-HR" sz="1400" dirty="0"/>
              <a:t>- omogućuje procjenu rizika i sprječavanje unošenja opasnih tvari u podzemne vode</a:t>
            </a:r>
          </a:p>
          <a:p>
            <a:r>
              <a:rPr lang="hr-HR" sz="1400" dirty="0"/>
              <a:t>Temelji se na smjernicama </a:t>
            </a:r>
            <a:r>
              <a:rPr lang="hr-HR" sz="1400" b="1" dirty="0"/>
              <a:t>CIS </a:t>
            </a:r>
            <a:r>
              <a:rPr lang="hr-HR" sz="1400" b="1" dirty="0" err="1"/>
              <a:t>Guidance</a:t>
            </a:r>
            <a:r>
              <a:rPr lang="hr-HR" sz="1400" b="1" dirty="0"/>
              <a:t> </a:t>
            </a:r>
            <a:r>
              <a:rPr lang="hr-HR" sz="1400" b="1" dirty="0" err="1"/>
              <a:t>Document</a:t>
            </a:r>
            <a:r>
              <a:rPr lang="hr-HR" sz="1400" b="1" dirty="0"/>
              <a:t> No. 17</a:t>
            </a:r>
            <a:r>
              <a:rPr lang="hr-HR" sz="1400" dirty="0"/>
              <a:t> – </a:t>
            </a:r>
            <a:r>
              <a:rPr lang="hr-HR" sz="1400" dirty="0" err="1"/>
              <a:t>Guidance</a:t>
            </a:r>
            <a:r>
              <a:rPr lang="hr-HR" sz="1400" dirty="0"/>
              <a:t> on </a:t>
            </a:r>
            <a:r>
              <a:rPr lang="hr-HR" sz="1400" dirty="0" err="1"/>
              <a:t>preventing</a:t>
            </a:r>
            <a:r>
              <a:rPr lang="hr-HR" sz="1400" dirty="0"/>
              <a:t> </a:t>
            </a:r>
            <a:r>
              <a:rPr lang="hr-HR" sz="1400" dirty="0" err="1"/>
              <a:t>or</a:t>
            </a:r>
            <a:r>
              <a:rPr lang="hr-HR" sz="1400" dirty="0"/>
              <a:t> </a:t>
            </a:r>
            <a:r>
              <a:rPr lang="hr-HR" sz="1400" dirty="0" err="1"/>
              <a:t>limiting</a:t>
            </a:r>
            <a:r>
              <a:rPr lang="hr-HR" sz="1400" dirty="0"/>
              <a:t> </a:t>
            </a:r>
            <a:r>
              <a:rPr lang="hr-HR" sz="1400" dirty="0" err="1"/>
              <a:t>direct</a:t>
            </a:r>
            <a:r>
              <a:rPr lang="hr-HR" sz="1400" dirty="0"/>
              <a:t>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indirect</a:t>
            </a:r>
            <a:r>
              <a:rPr lang="hr-HR" sz="1400" dirty="0"/>
              <a:t> </a:t>
            </a:r>
            <a:r>
              <a:rPr lang="hr-HR" sz="1400" dirty="0" err="1"/>
              <a:t>inputs</a:t>
            </a:r>
            <a:r>
              <a:rPr lang="hr-HR" sz="1400" dirty="0"/>
              <a:t> </a:t>
            </a:r>
            <a:r>
              <a:rPr lang="hr-HR" sz="1400" dirty="0" err="1"/>
              <a:t>in</a:t>
            </a:r>
            <a:r>
              <a:rPr lang="hr-HR" sz="1400" dirty="0"/>
              <a:t> </a:t>
            </a:r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hr-HR" sz="1400" dirty="0" err="1"/>
              <a:t>context</a:t>
            </a:r>
            <a:r>
              <a:rPr lang="hr-HR" sz="1400" dirty="0"/>
              <a:t> </a:t>
            </a:r>
            <a:r>
              <a:rPr lang="hr-HR" sz="1400" dirty="0" err="1"/>
              <a:t>of</a:t>
            </a:r>
            <a:r>
              <a:rPr lang="hr-HR" sz="1400" dirty="0"/>
              <a:t> </a:t>
            </a:r>
            <a:r>
              <a:rPr lang="hr-HR" sz="1400" dirty="0" err="1"/>
              <a:t>the</a:t>
            </a:r>
            <a:r>
              <a:rPr lang="hr-HR" sz="1400" dirty="0"/>
              <a:t> </a:t>
            </a:r>
            <a:r>
              <a:rPr lang="hr-HR" sz="1400" dirty="0" err="1"/>
              <a:t>Groundwater</a:t>
            </a:r>
            <a:r>
              <a:rPr lang="hr-HR" sz="1400" dirty="0"/>
              <a:t> </a:t>
            </a:r>
            <a:r>
              <a:rPr lang="hr-HR" sz="1400" dirty="0" err="1"/>
              <a:t>Directive</a:t>
            </a:r>
            <a:r>
              <a:rPr lang="hr-HR" sz="1400" dirty="0"/>
              <a:t> (2006/118/EC)</a:t>
            </a:r>
          </a:p>
          <a:p>
            <a:r>
              <a:rPr lang="hr-HR" sz="1400" dirty="0"/>
              <a:t>Definiraju se </a:t>
            </a:r>
            <a:r>
              <a:rPr lang="hr-HR" sz="1400" b="1" dirty="0"/>
              <a:t>točke sukladnosti </a:t>
            </a:r>
            <a:r>
              <a:rPr lang="hr-HR" sz="1400" dirty="0"/>
              <a:t>za praćenje koncentracija u </a:t>
            </a:r>
            <a:r>
              <a:rPr lang="hr-HR" sz="1400" dirty="0" err="1"/>
              <a:t>procjednoj</a:t>
            </a:r>
            <a:r>
              <a:rPr lang="hr-HR" sz="1400" dirty="0"/>
              <a:t> i podzemnoj vodi</a:t>
            </a:r>
          </a:p>
          <a:p>
            <a:pPr lvl="1"/>
            <a:r>
              <a:rPr lang="hr-HR" sz="1400" dirty="0"/>
              <a:t>osiguravaju </a:t>
            </a:r>
            <a:r>
              <a:rPr lang="hr-HR" sz="1400" b="1" dirty="0"/>
              <a:t>pravovremeno reagiranje </a:t>
            </a:r>
            <a:r>
              <a:rPr lang="hr-HR" sz="1400" dirty="0"/>
              <a:t>i </a:t>
            </a:r>
            <a:r>
              <a:rPr lang="hr-HR" sz="1400" b="1" dirty="0"/>
              <a:t>primjenu mjera zaštite</a:t>
            </a:r>
          </a:p>
          <a:p>
            <a:pPr lvl="1"/>
            <a:r>
              <a:rPr lang="hr-HR" sz="1400" dirty="0"/>
              <a:t>uzimaju u obzir </a:t>
            </a:r>
            <a:r>
              <a:rPr lang="hr-HR" sz="1400" b="1" dirty="0" err="1"/>
              <a:t>purifikacijske</a:t>
            </a:r>
            <a:r>
              <a:rPr lang="hr-HR" sz="1400" b="1" dirty="0"/>
              <a:t> značajke nezasićene i zasićene zone</a:t>
            </a:r>
          </a:p>
          <a:p>
            <a:r>
              <a:rPr lang="hr-HR" sz="1400" b="1" dirty="0"/>
              <a:t>Cilj</a:t>
            </a:r>
            <a:r>
              <a:rPr lang="hr-HR" sz="1400" dirty="0"/>
              <a:t>: zaštita okolišnih ciljeva i zdravlja ljudi uz stalnu kontrolu sustava</a:t>
            </a:r>
            <a:endParaRPr lang="hr-HR" sz="1400" b="1" dirty="0"/>
          </a:p>
        </p:txBody>
      </p:sp>
    </p:spTree>
    <p:extLst>
      <p:ext uri="{BB962C8B-B14F-4D97-AF65-F5344CB8AC3E}">
        <p14:creationId xmlns:p14="http://schemas.microsoft.com/office/powerpoint/2010/main" val="430096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22DE2-4248-40B4-F42C-0A7E0401E4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A85DA-8243-D22E-1085-1B5522D2B2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Planiranje i projektiranje sustava</a:t>
            </a:r>
            <a:r>
              <a:rPr lang="hr-HR" sz="3200" dirty="0"/>
              <a:t> za ispuštanje </a:t>
            </a:r>
            <a:r>
              <a:rPr lang="hr-HR" sz="3200" dirty="0" err="1"/>
              <a:t>proćišćenih</a:t>
            </a:r>
            <a:r>
              <a:rPr lang="hr-HR" sz="3200" dirty="0"/>
              <a:t> otpadnih voda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783E3976-EFE6-0CF7-9BD1-C6D3387C1906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A64E7E16-941D-B349-6730-48717FDDEFD3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9B117874-3B58-8C6E-245C-13728FD4DF55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53BF5E91-6D11-A3B7-16BC-AD49EDB58744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9" name="Slika 8" descr="Slika na kojoj se prikazuje tekst, snimka zaslona, dijagram, paralelno&#10;&#10;Sadržaj generiran uz AI možda nije točan.">
            <a:extLst>
              <a:ext uri="{FF2B5EF4-FFF2-40B4-BE49-F238E27FC236}">
                <a16:creationId xmlns:a16="http://schemas.microsoft.com/office/drawing/2014/main" id="{68F7DE6A-E295-95B9-E014-80FE4BAEC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591114"/>
            <a:ext cx="7093779" cy="3675962"/>
          </a:xfrm>
          <a:prstGeom prst="rect">
            <a:avLst/>
          </a:prstGeom>
        </p:spPr>
      </p:pic>
      <p:sp>
        <p:nvSpPr>
          <p:cNvPr id="13" name="TekstniOkvir 12">
            <a:extLst>
              <a:ext uri="{FF2B5EF4-FFF2-40B4-BE49-F238E27FC236}">
                <a16:creationId xmlns:a16="http://schemas.microsoft.com/office/drawing/2014/main" id="{F409B278-D3B3-9E9A-49AA-52BC67F715CC}"/>
              </a:ext>
            </a:extLst>
          </p:cNvPr>
          <p:cNvSpPr txBox="1"/>
          <p:nvPr/>
        </p:nvSpPr>
        <p:spPr>
          <a:xfrm>
            <a:off x="6828352" y="1590245"/>
            <a:ext cx="232387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/>
              <a:t>Yuan, J., Van Dyke, M.I., Huck, P.M. (2016.): Water reuse through managed aquifer recharge (MAR): assessment of regulations/guidelines and case studies, Water Quality Research Journal, (2016) 51 (4): 357–376</a:t>
            </a:r>
            <a:endParaRPr lang="hr-HR" sz="1000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CFFD6FB-F41C-32D9-FEA2-44132A8D5955}"/>
              </a:ext>
            </a:extLst>
          </p:cNvPr>
          <p:cNvSpPr/>
          <p:nvPr/>
        </p:nvSpPr>
        <p:spPr>
          <a:xfrm>
            <a:off x="0" y="553057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Cilj: osigurati dugoročnu pouzdanost sustava, zaštitu okoliša i sigurnost ponovne uporabe vode</a:t>
            </a:r>
          </a:p>
        </p:txBody>
      </p:sp>
    </p:spTree>
    <p:extLst>
      <p:ext uri="{BB962C8B-B14F-4D97-AF65-F5344CB8AC3E}">
        <p14:creationId xmlns:p14="http://schemas.microsoft.com/office/powerpoint/2010/main" val="42187040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3AADC5-FC62-BF0A-12DF-E47933A62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486869-2215-BAAF-B6F9-5A59D22BE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/>
              <a:t>Primjeri iz svijeta: Španjolska, SAD, Australija, UK</a:t>
            </a:r>
            <a:endParaRPr lang="hr-HR" sz="32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57B2B9B-3D31-9FFC-5CAC-0C8028A1448B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227F2A46-8D55-872C-FBE9-8636EBC32A2C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BAE9E251-7B00-2FB9-D6F0-39BBC60739D3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287BED67-B5B7-536F-37B6-5A667A38A8E7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3FE16AA-14FE-1125-DC87-B7ACC8B70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417118"/>
            <a:ext cx="8435280" cy="4525963"/>
          </a:xfrm>
        </p:spPr>
        <p:txBody>
          <a:bodyPr>
            <a:noAutofit/>
          </a:bodyPr>
          <a:lstStyle/>
          <a:p>
            <a:r>
              <a:rPr lang="hr-HR" sz="1400" b="1" dirty="0"/>
              <a:t>SAD (Kalifornija)</a:t>
            </a:r>
            <a:r>
              <a:rPr lang="hr-HR" sz="1400" dirty="0"/>
              <a:t>: Dozvoljena infiltracija s površine; injektiranje zabranjeno; obvezan monitoring patogena, prioritetnih tvari i novonastala onečišćivala (engl. </a:t>
            </a:r>
            <a:r>
              <a:rPr lang="hr-HR" sz="1400" dirty="0" err="1"/>
              <a:t>emerging</a:t>
            </a:r>
            <a:r>
              <a:rPr lang="hr-HR" sz="1400" dirty="0"/>
              <a:t> </a:t>
            </a:r>
            <a:r>
              <a:rPr lang="hr-HR" sz="1400" dirty="0" err="1"/>
              <a:t>pollutants</a:t>
            </a:r>
            <a:r>
              <a:rPr lang="hr-HR" sz="1400" dirty="0"/>
              <a:t>). </a:t>
            </a:r>
            <a:r>
              <a:rPr lang="hr-HR" sz="1200" b="1" i="1" dirty="0"/>
              <a:t>Vodič</a:t>
            </a:r>
            <a:r>
              <a:rPr lang="hr-HR" sz="1200" dirty="0"/>
              <a:t>: </a:t>
            </a:r>
            <a:r>
              <a:rPr lang="en-US" sz="1200" dirty="0"/>
              <a:t>USEPA (2012.): Guidelines for Water Reuse, EPA/600/R-12/ 618. US Environmental Protection Agency and US Agency for International Development, Washington, DC, USA</a:t>
            </a:r>
            <a:endParaRPr lang="hr-HR" sz="1200" dirty="0"/>
          </a:p>
          <a:p>
            <a:r>
              <a:rPr lang="hr-HR" sz="1400" b="1" dirty="0"/>
              <a:t>Španjolska</a:t>
            </a:r>
            <a:r>
              <a:rPr lang="hr-HR" sz="1400" dirty="0"/>
              <a:t>: Zakon o ponovnoj uporabi pročišćene vode iz 2007. g.; </a:t>
            </a:r>
            <a:r>
              <a:rPr lang="hr-HR" sz="1400" b="1" dirty="0"/>
              <a:t>infiltracija dopuštena</a:t>
            </a:r>
            <a:r>
              <a:rPr lang="hr-HR" sz="1400" dirty="0"/>
              <a:t>; </a:t>
            </a:r>
            <a:r>
              <a:rPr lang="hr-HR" sz="1400" b="1" dirty="0"/>
              <a:t>cilj</a:t>
            </a:r>
            <a:r>
              <a:rPr lang="hr-HR" sz="1400" dirty="0"/>
              <a:t> – očuvanje ekosustava. </a:t>
            </a:r>
            <a:r>
              <a:rPr lang="hr-HR" sz="1200" b="1" i="1" dirty="0"/>
              <a:t>Zakon</a:t>
            </a:r>
            <a:r>
              <a:rPr lang="hr-HR" sz="1200" dirty="0"/>
              <a:t>: </a:t>
            </a:r>
            <a:r>
              <a:rPr lang="es-ES" sz="1200" dirty="0"/>
              <a:t>Real Decreto 1620/2007., de 7 de diciembre, por el que se establece el régimen jurídico de la reutilización de las aguas depuradas</a:t>
            </a:r>
            <a:r>
              <a:rPr lang="hr-HR" sz="1400" dirty="0"/>
              <a:t>.</a:t>
            </a:r>
          </a:p>
          <a:p>
            <a:r>
              <a:rPr lang="hr-HR" sz="1400" b="1" dirty="0"/>
              <a:t>UK (Engleska)</a:t>
            </a:r>
            <a:r>
              <a:rPr lang="hr-HR" sz="1400" dirty="0"/>
              <a:t>: </a:t>
            </a:r>
            <a:r>
              <a:rPr lang="hr-HR" sz="1400" b="1" dirty="0"/>
              <a:t>Stroga procjena rizika</a:t>
            </a:r>
            <a:r>
              <a:rPr lang="hr-HR" sz="1400" dirty="0"/>
              <a:t>; minimalna dubina 1,2 m iznad podzemne vode; zabrana na strmim terenima; obvezan monitoring. </a:t>
            </a:r>
            <a:r>
              <a:rPr lang="hr-HR" sz="1200" b="1" i="1" dirty="0"/>
              <a:t>Vodiči</a:t>
            </a:r>
            <a:r>
              <a:rPr lang="hr-HR" sz="1200" dirty="0"/>
              <a:t>: a) </a:t>
            </a:r>
            <a:r>
              <a:rPr lang="en-US" sz="1200" dirty="0"/>
              <a:t>Environment Agency and Department for Environment, Food &amp; Rural Affairs (2016.): Guidance: Infiltration systems: groundwater risk assessments; How to assess the risks to groundwater for treated effluent discharges</a:t>
            </a:r>
            <a:r>
              <a:rPr lang="hr-HR" sz="1200" dirty="0"/>
              <a:t>, b) </a:t>
            </a:r>
            <a:r>
              <a:rPr lang="en-US" sz="1200" dirty="0"/>
              <a:t>UK Environment Agency (2017.): Groundwater protection technical guidance</a:t>
            </a:r>
            <a:r>
              <a:rPr lang="hr-HR" sz="1200" dirty="0"/>
              <a:t>.</a:t>
            </a:r>
          </a:p>
          <a:p>
            <a:r>
              <a:rPr lang="hr-HR" sz="1400" b="1" dirty="0"/>
              <a:t>Škotska</a:t>
            </a:r>
            <a:r>
              <a:rPr lang="hr-HR" sz="1400" dirty="0"/>
              <a:t>: </a:t>
            </a:r>
            <a:r>
              <a:rPr lang="hr-HR" sz="1400" b="1" dirty="0"/>
              <a:t>Tehnički standardi za infiltracijske sustave</a:t>
            </a:r>
            <a:r>
              <a:rPr lang="hr-HR" sz="1400" dirty="0"/>
              <a:t>; minimalne udaljenosti od vodotoka i crpilišta; obvezan monitoring. </a:t>
            </a:r>
            <a:r>
              <a:rPr lang="hr-HR" sz="1200" b="1" i="1" dirty="0"/>
              <a:t>Vodiči</a:t>
            </a:r>
            <a:r>
              <a:rPr lang="hr-HR" sz="1200" dirty="0"/>
              <a:t>: a) </a:t>
            </a:r>
            <a:r>
              <a:rPr lang="en-US" sz="1200" dirty="0"/>
              <a:t>Scottish government, Local Government and Housing Directorate, LGHD (2022.): Private wastewater treatment systems – infiltration systems, Standard 3.9. (In: Building standards technical handbook 2022: domestic)</a:t>
            </a:r>
            <a:r>
              <a:rPr lang="hr-HR" sz="1200" dirty="0"/>
              <a:t>, b) </a:t>
            </a:r>
            <a:r>
              <a:rPr lang="en-US" sz="1200" dirty="0"/>
              <a:t>Scottish Environment Protection Agency, SEPA (2022.): Regulatory Method (WAT-RM-04) Indirect Sewage Discharges to Groundwater</a:t>
            </a:r>
            <a:r>
              <a:rPr lang="hr-HR" sz="1200" dirty="0"/>
              <a:t>.</a:t>
            </a:r>
          </a:p>
          <a:p>
            <a:r>
              <a:rPr lang="hr-HR" sz="1400" b="1" dirty="0"/>
              <a:t>Australija</a:t>
            </a:r>
            <a:r>
              <a:rPr lang="hr-HR" sz="1400" dirty="0"/>
              <a:t>: nema obvezujućih propisa; </a:t>
            </a:r>
            <a:r>
              <a:rPr lang="hr-HR" sz="1400" b="1" dirty="0"/>
              <a:t>smjernice temeljene na procjeni rizika</a:t>
            </a:r>
            <a:r>
              <a:rPr lang="hr-HR" sz="1400" dirty="0"/>
              <a:t>; naglasak na holistički pristup. </a:t>
            </a:r>
            <a:r>
              <a:rPr lang="hr-HR" sz="1200" dirty="0"/>
              <a:t>Vodič: </a:t>
            </a:r>
            <a:r>
              <a:rPr lang="en-US" sz="1200" dirty="0"/>
              <a:t>Dillon, P., Pavelic, P., Page, D., Beringen, H., Ward, J. (2009.): Managed Aquifer Recharge: An Introduction. Waterlines Report Series No.13. National Water Commission, Canberra, Australia</a:t>
            </a:r>
            <a:r>
              <a:rPr lang="hr-HR" sz="1200" dirty="0"/>
              <a:t>.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9400A43C-6887-DEC2-E481-70F925BFEDA0}"/>
              </a:ext>
            </a:extLst>
          </p:cNvPr>
          <p:cNvSpPr/>
          <p:nvPr/>
        </p:nvSpPr>
        <p:spPr>
          <a:xfrm>
            <a:off x="0" y="5530572"/>
            <a:ext cx="9252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Zajednička poveznica: stroga kontrola rizika i zaštita zdravlja ljudi i okoliša, uz obveznu procjenu HG uvjeta i primjenu sustava monitoringa </a:t>
            </a:r>
            <a:r>
              <a:rPr lang="hr-HR" i="1" dirty="0" err="1">
                <a:latin typeface="Arial" panose="020B0604020202020204" pitchFamily="34" charset="0"/>
                <a:ea typeface="Calibri" panose="020F0502020204030204" pitchFamily="34" charset="0"/>
              </a:rPr>
              <a:t>procjednih</a:t>
            </a:r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 i podzemnih voda</a:t>
            </a:r>
          </a:p>
        </p:txBody>
      </p:sp>
    </p:spTree>
    <p:extLst>
      <p:ext uri="{BB962C8B-B14F-4D97-AF65-F5344CB8AC3E}">
        <p14:creationId xmlns:p14="http://schemas.microsoft.com/office/powerpoint/2010/main" val="3999452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14666C-67ED-8430-484D-D8C56E0E03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F0CB-A163-F467-ABA5-61778EA64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Izazovi i preporuke za primjenu u RH</a:t>
            </a:r>
            <a:endParaRPr lang="hr-HR" sz="32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CC6A51F7-C512-F200-0197-119B2A285AAE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F6C25EBB-2E3E-2725-D78B-5BB4F1462241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1914384F-1CB0-A6D2-E493-7B2AEBB02F68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8681E2FB-95EE-76E4-53FE-969836E33F28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9" name="Rezervirano mjesto sadržaja 8">
            <a:extLst>
              <a:ext uri="{FF2B5EF4-FFF2-40B4-BE49-F238E27FC236}">
                <a16:creationId xmlns:a16="http://schemas.microsoft.com/office/drawing/2014/main" id="{0B01C2C2-33FF-AFD7-5D52-AE5796BE5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099" y="1389031"/>
            <a:ext cx="8229600" cy="4525963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r-HR" i="1" dirty="0"/>
              <a:t>Glavni izazovi </a:t>
            </a:r>
            <a:r>
              <a:rPr lang="hr-HR" dirty="0"/>
              <a:t>:</a:t>
            </a:r>
          </a:p>
          <a:p>
            <a:r>
              <a:rPr lang="hr-HR" b="1" dirty="0"/>
              <a:t>Nedostatak provedbenih kriterija </a:t>
            </a:r>
            <a:r>
              <a:rPr lang="hr-HR" dirty="0"/>
              <a:t>– iako zakon dopušta neizravno ispuštanje, ne postoje jasne smjernice za analizu utjecaja.</a:t>
            </a:r>
          </a:p>
          <a:p>
            <a:r>
              <a:rPr lang="hr-HR" b="1" dirty="0"/>
              <a:t>Tehnička ograničenja </a:t>
            </a:r>
            <a:r>
              <a:rPr lang="hr-HR" dirty="0"/>
              <a:t>– manjak iskustva s MAR sustavima, nedovoljna istraživanja propusnosti tla i nezasićene zone.</a:t>
            </a:r>
          </a:p>
          <a:p>
            <a:r>
              <a:rPr lang="hr-HR" b="1" dirty="0"/>
              <a:t>Rizik od onečišćenja </a:t>
            </a:r>
            <a:r>
              <a:rPr lang="hr-HR" dirty="0"/>
              <a:t>– posebice u krškim vodonosnicima gdje je brzina infiltracije velika.</a:t>
            </a:r>
          </a:p>
          <a:p>
            <a:r>
              <a:rPr lang="hr-HR" b="1" dirty="0"/>
              <a:t>Nedostatak javne prihvaćenosti </a:t>
            </a:r>
            <a:r>
              <a:rPr lang="hr-HR" dirty="0"/>
              <a:t>– percepcija rizika kod korištenja otpadnih voda.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i="1" dirty="0"/>
              <a:t>Preporuke</a:t>
            </a:r>
            <a:r>
              <a:rPr lang="hr-HR" dirty="0"/>
              <a:t>:</a:t>
            </a:r>
          </a:p>
          <a:p>
            <a:r>
              <a:rPr lang="hr-HR" dirty="0"/>
              <a:t>Izraditi </a:t>
            </a:r>
            <a:r>
              <a:rPr lang="hr-HR" b="1" dirty="0"/>
              <a:t>nacionalne tehničke vodiče</a:t>
            </a:r>
            <a:r>
              <a:rPr lang="hr-HR" dirty="0"/>
              <a:t> temeljene na EU smjernicama.</a:t>
            </a:r>
          </a:p>
          <a:p>
            <a:r>
              <a:rPr lang="hr-HR" dirty="0"/>
              <a:t>Uvesti obaveznu </a:t>
            </a:r>
            <a:r>
              <a:rPr lang="hr-HR" b="1" dirty="0"/>
              <a:t>procjenu rizika i monitoring </a:t>
            </a:r>
            <a:r>
              <a:rPr lang="hr-HR" dirty="0"/>
              <a:t>prije izdavanja dozvola.</a:t>
            </a:r>
          </a:p>
          <a:p>
            <a:r>
              <a:rPr lang="hr-HR" dirty="0"/>
              <a:t>Razviti </a:t>
            </a:r>
            <a:r>
              <a:rPr lang="hr-HR" b="1" dirty="0"/>
              <a:t>pilot-projekte za testiranje MAR sustava </a:t>
            </a:r>
            <a:r>
              <a:rPr lang="hr-HR" dirty="0"/>
              <a:t>u različitim hidrogeološkim uvjetima.</a:t>
            </a:r>
          </a:p>
          <a:p>
            <a:r>
              <a:rPr lang="hr-HR" dirty="0"/>
              <a:t>Provoditi </a:t>
            </a:r>
            <a:r>
              <a:rPr lang="hr-HR" b="1" dirty="0"/>
              <a:t>edukaciju i komunikaciju s javnošću </a:t>
            </a:r>
            <a:r>
              <a:rPr lang="hr-HR" dirty="0"/>
              <a:t>radi povećanja povjerenja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60521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C84D17-4E99-E5A9-E896-AD7824A79F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6996C-3427-D861-B265-6C0FDD046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/>
              <a:t>Zaključna razmatranja: smjernice za budućnost</a:t>
            </a:r>
            <a:endParaRPr lang="hr-HR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4674F8-AC89-2191-71C5-6CE4D1AA97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pPr lvl="0">
              <a:buFont typeface="+mj-lt"/>
              <a:buAutoNum type="arabicPeriod"/>
            </a:pPr>
            <a:r>
              <a:rPr lang="pl-PL" sz="1800" b="1"/>
              <a:t>Integrirati MAR </a:t>
            </a:r>
            <a:r>
              <a:rPr lang="pl-PL" sz="1800" b="1" dirty="0"/>
              <a:t>u strategije i planove upravljanja vodama </a:t>
            </a:r>
            <a:r>
              <a:rPr lang="hr-HR" sz="1800" dirty="0"/>
              <a:t>– jedna od ključnih mjeru za ublažavanje suša i očuvanje ekosustava.</a:t>
            </a:r>
          </a:p>
          <a:p>
            <a:pPr lvl="0">
              <a:buFont typeface="+mj-lt"/>
              <a:buAutoNum type="arabicPeriod"/>
            </a:pPr>
            <a:r>
              <a:rPr lang="hr-HR" sz="1800" b="1" dirty="0"/>
              <a:t>Unaprijediti pravni okvir </a:t>
            </a:r>
            <a:r>
              <a:rPr lang="hr-HR" sz="1800" dirty="0"/>
              <a:t>– definirati kriterije za ispuštanje pročišćenih otpadnih voda u podzemlje, uključujući standarde kakvoće i postupke procjene rizika.</a:t>
            </a:r>
          </a:p>
          <a:p>
            <a:pPr lvl="0">
              <a:buFont typeface="+mj-lt"/>
              <a:buAutoNum type="arabicPeriod"/>
            </a:pPr>
            <a:r>
              <a:rPr lang="hr-HR" sz="1800" b="1" dirty="0"/>
              <a:t>Primijeniti napredne tehnologije </a:t>
            </a:r>
            <a:r>
              <a:rPr lang="hr-HR" sz="1800" dirty="0"/>
              <a:t>– reaktivne barijere, dodatno pročišćavanje, sustave za praćenje u realnom vremenu.</a:t>
            </a:r>
          </a:p>
          <a:p>
            <a:pPr>
              <a:buFont typeface="+mj-lt"/>
              <a:buAutoNum type="arabicPeriod"/>
            </a:pPr>
            <a:r>
              <a:rPr lang="hr-HR" sz="1800" b="1" dirty="0"/>
              <a:t>Primijeniti holistički pristup </a:t>
            </a:r>
            <a:r>
              <a:rPr lang="hr-HR" sz="1800" dirty="0"/>
              <a:t>– povezati MAR sustave s konceptom kružnog gospodarstva i održivog korištenja resursa.</a:t>
            </a:r>
          </a:p>
          <a:p>
            <a:pPr lvl="0">
              <a:buFont typeface="+mj-lt"/>
              <a:buAutoNum type="arabicPeriod"/>
            </a:pPr>
            <a:r>
              <a:rPr lang="hr-HR" sz="1800" b="1" dirty="0"/>
              <a:t>Poticati međunarodnu suradnju i razmjenu iskustava </a:t>
            </a:r>
            <a:r>
              <a:rPr lang="hr-HR" sz="1800" dirty="0"/>
              <a:t>– koristiti primjere dobre prakse iz EU i svijeta.</a:t>
            </a:r>
          </a:p>
          <a:p>
            <a:endParaRPr lang="hr-HR" sz="1600" dirty="0"/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E5D34C71-2356-F4C7-C468-2D52CF8A34A4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5ABC2B28-2F44-F403-DDCD-AA3CDB25C9E5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70A67B77-9939-B3DD-A492-C9ACCC0FF2E6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CEA5A465-C36E-25AD-33E1-37D05E3D9E41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8" name="Rectangle 3">
            <a:extLst>
              <a:ext uri="{FF2B5EF4-FFF2-40B4-BE49-F238E27FC236}">
                <a16:creationId xmlns:a16="http://schemas.microsoft.com/office/drawing/2014/main" id="{65135401-9525-0CB3-1762-D6F9B716EE58}"/>
              </a:ext>
            </a:extLst>
          </p:cNvPr>
          <p:cNvSpPr/>
          <p:nvPr/>
        </p:nvSpPr>
        <p:spPr>
          <a:xfrm>
            <a:off x="179512" y="5013176"/>
            <a:ext cx="92525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Najava: Okrugli stol pod nazivom: „</a:t>
            </a:r>
            <a:r>
              <a:rPr lang="hr-HR" b="1" i="1" dirty="0">
                <a:latin typeface="Arial" panose="020B0604020202020204" pitchFamily="34" charset="0"/>
                <a:ea typeface="Calibri" panose="020F0502020204030204" pitchFamily="34" charset="0"/>
              </a:rPr>
              <a:t>Ispuštanje pročišćenih otpadnih voda u podzemlje: prednosti, ograničenja i nedostaci”</a:t>
            </a:r>
            <a:r>
              <a:rPr lang="hr-HR" i="1" dirty="0">
                <a:latin typeface="Arial" panose="020B0604020202020204" pitchFamily="34" charset="0"/>
                <a:ea typeface="Calibri" panose="020F0502020204030204" pitchFamily="34" charset="0"/>
              </a:rPr>
              <a:t>, u organizaciji Sekcije za vode Znanstvenoga vijeća za zaštitu prirode i okoliša HAZU: lipanj 2026.</a:t>
            </a:r>
          </a:p>
        </p:txBody>
      </p:sp>
    </p:spTree>
    <p:extLst>
      <p:ext uri="{BB962C8B-B14F-4D97-AF65-F5344CB8AC3E}">
        <p14:creationId xmlns:p14="http://schemas.microsoft.com/office/powerpoint/2010/main" val="1327292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Uvodna razmatranja: zašto ispuštanje pročišćenih otpadnih voda u podzemlje?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36" y="1417638"/>
            <a:ext cx="2674640" cy="4525963"/>
          </a:xfrm>
        </p:spPr>
        <p:txBody>
          <a:bodyPr>
            <a:normAutofit/>
          </a:bodyPr>
          <a:lstStyle/>
          <a:p>
            <a:r>
              <a:rPr lang="hr-HR" sz="1600" dirty="0"/>
              <a:t>Izvor vode za umjetno prihranjivanje: Australija, SAD, Izrael, Španjolska, JAR, Indija,</a:t>
            </a:r>
          </a:p>
          <a:p>
            <a:r>
              <a:rPr lang="hr-HR" sz="1600" dirty="0"/>
              <a:t>RH: u slučajevima kada je „prijamnik pročišćenih otpadnih voda toliko udaljen od mjesta zahvata odnosno mjesta ispuštanja da bi odvođenje pročišćenih otpadnih voda prouzročilo </a:t>
            </a:r>
            <a:r>
              <a:rPr lang="hr-HR" sz="1600" dirty="0" err="1"/>
              <a:t>nesrazmjerne</a:t>
            </a:r>
            <a:r>
              <a:rPr lang="hr-HR" sz="1600" dirty="0"/>
              <a:t> materijalne troškove”  </a:t>
            </a:r>
          </a:p>
          <a:p>
            <a:endParaRPr lang="hr-HR" sz="2000" dirty="0"/>
          </a:p>
        </p:txBody>
      </p:sp>
      <p:grpSp>
        <p:nvGrpSpPr>
          <p:cNvPr id="2" name="Group 7">
            <a:extLst>
              <a:ext uri="{FF2B5EF4-FFF2-40B4-BE49-F238E27FC236}">
                <a16:creationId xmlns:a16="http://schemas.microsoft.com/office/drawing/2014/main" id="{1DFA3CF9-67CB-AB40-2BDC-2DFDA4CFBC9E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3" name="Rectangle 5">
              <a:extLst>
                <a:ext uri="{FF2B5EF4-FFF2-40B4-BE49-F238E27FC236}">
                  <a16:creationId xmlns:a16="http://schemas.microsoft.com/office/drawing/2014/main" id="{E3D00EF6-B68C-206A-19D0-BD937EF1AE9B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C81C8F51-1308-0E8A-007D-5A15A5BA6EAE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4FB1AD9D-ED96-2E90-A548-181CB9B6FD79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8" name="Slika 7">
            <a:extLst>
              <a:ext uri="{FF2B5EF4-FFF2-40B4-BE49-F238E27FC236}">
                <a16:creationId xmlns:a16="http://schemas.microsoft.com/office/drawing/2014/main" id="{D1799943-F534-CE0B-309A-A70874CCB3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9" y="1390697"/>
            <a:ext cx="2926331" cy="2700759"/>
          </a:xfrm>
          <a:prstGeom prst="rect">
            <a:avLst/>
          </a:prstGeom>
        </p:spPr>
      </p:pic>
      <p:sp>
        <p:nvSpPr>
          <p:cNvPr id="9" name="TekstniOkvir 8">
            <a:extLst>
              <a:ext uri="{FF2B5EF4-FFF2-40B4-BE49-F238E27FC236}">
                <a16:creationId xmlns:a16="http://schemas.microsoft.com/office/drawing/2014/main" id="{5CAF1510-FE3C-3667-C173-6E2655206CA8}"/>
              </a:ext>
            </a:extLst>
          </p:cNvPr>
          <p:cNvSpPr txBox="1"/>
          <p:nvPr/>
        </p:nvSpPr>
        <p:spPr>
          <a:xfrm>
            <a:off x="6300192" y="1466976"/>
            <a:ext cx="24482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Hidrogeološka karta otoka Visa (Terzić </a:t>
            </a:r>
            <a:r>
              <a:rPr lang="hr-HR" sz="1000" dirty="0" err="1"/>
              <a:t>et</a:t>
            </a:r>
            <a:r>
              <a:rPr lang="hr-HR" sz="1000" dirty="0"/>
              <a:t> </a:t>
            </a:r>
            <a:r>
              <a:rPr lang="hr-HR" sz="1000" dirty="0" err="1"/>
              <a:t>al</a:t>
            </a:r>
            <a:r>
              <a:rPr lang="hr-HR" sz="1000" dirty="0"/>
              <a:t>., 2021.; u: </a:t>
            </a:r>
            <a:r>
              <a:rPr lang="hr-HR" sz="1000" dirty="0" err="1"/>
              <a:t>Patekar</a:t>
            </a:r>
            <a:r>
              <a:rPr lang="hr-HR" sz="1000" dirty="0"/>
              <a:t>, M. (2025.): </a:t>
            </a:r>
          </a:p>
          <a:p>
            <a:r>
              <a:rPr lang="hr-HR" sz="1000" dirty="0"/>
              <a:t>„Konceptualni model umjetnoga prihranjivanja krškoga vodonosnika otoka Visa”, doktorska disertacija, RGNF 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4B331A10-050B-CEF0-A5CA-4D4A1D58C0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8281" y="3307729"/>
            <a:ext cx="3744705" cy="264705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AF065664-56BB-94D2-1D45-820C0D5849BC}"/>
              </a:ext>
            </a:extLst>
          </p:cNvPr>
          <p:cNvSpPr txBox="1"/>
          <p:nvPr/>
        </p:nvSpPr>
        <p:spPr>
          <a:xfrm>
            <a:off x="2774089" y="4913873"/>
            <a:ext cx="24482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000" dirty="0"/>
              <a:t>Regionalna hidrogeološka karta GTPV Cetina (modificirano prema: Biondić </a:t>
            </a:r>
            <a:r>
              <a:rPr lang="hr-HR" sz="1000" dirty="0" err="1"/>
              <a:t>et</a:t>
            </a:r>
            <a:r>
              <a:rPr lang="hr-HR" sz="1000" dirty="0"/>
              <a:t> </a:t>
            </a:r>
            <a:r>
              <a:rPr lang="hr-HR" sz="1000" dirty="0" err="1"/>
              <a:t>al</a:t>
            </a:r>
            <a:r>
              <a:rPr lang="hr-HR" sz="1000" dirty="0"/>
              <a:t>., 2016; u: Nakić, Z. &amp; Perković D. (2024): „Analiza utjecaja neizravnog ispuštanja pročišćenih otpadnih voda na stanje podzemnih voda na lokaciji stambene građevine u naselju Nemira u Omišu”, Studija, RGNF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Regulativa EU: Direktive i Uredbe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361525A6-BB34-85B7-D601-E5551BFAB73D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06B29C2E-9463-AB22-3216-0966C3E289B1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3959257C-DCD6-A5DF-B1EF-90E456CE6843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AB73CEBC-D2F7-5F2C-2971-B9E49309D0D0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9" name="Slika 8" descr="Slika na kojoj se prikazuje tekst, dijagram, snimka zaslona, crta&#10;&#10;Sadržaj generiran uz AI možda nije točan.">
            <a:extLst>
              <a:ext uri="{FF2B5EF4-FFF2-40B4-BE49-F238E27FC236}">
                <a16:creationId xmlns:a16="http://schemas.microsoft.com/office/drawing/2014/main" id="{C3E2553E-505D-80B6-AFF4-BF049E0FF3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611" y="1148180"/>
            <a:ext cx="5724127" cy="4046958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D8E8C3DC-0E4D-AFB7-6B27-44F16F6ED5C0}"/>
              </a:ext>
            </a:extLst>
          </p:cNvPr>
          <p:cNvSpPr txBox="1"/>
          <p:nvPr/>
        </p:nvSpPr>
        <p:spPr>
          <a:xfrm>
            <a:off x="3851920" y="4796758"/>
            <a:ext cx="4392488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Zakonodavni okvir primjene umjetnoga prihranjivanja vodonosnika s pročišćenom otpadnom vodom na razini Europske unije (prema </a:t>
            </a:r>
            <a:r>
              <a:rPr lang="hr-HR" sz="1000" dirty="0" err="1"/>
              <a:t>Wintgens</a:t>
            </a:r>
            <a:r>
              <a:rPr lang="hr-HR" sz="1000" dirty="0"/>
              <a:t>, T., </a:t>
            </a:r>
            <a:r>
              <a:rPr lang="hr-HR" sz="1000" dirty="0" err="1"/>
              <a:t>Hochstrat</a:t>
            </a:r>
            <a:r>
              <a:rPr lang="hr-HR" sz="1000" dirty="0"/>
              <a:t>, R., </a:t>
            </a:r>
            <a:r>
              <a:rPr lang="hr-HR" sz="1000" dirty="0" err="1"/>
              <a:t>Kazner</a:t>
            </a:r>
            <a:r>
              <a:rPr lang="hr-HR" sz="1000" dirty="0"/>
              <a:t>, C., Jeffrey, P., Jefferson, B., </a:t>
            </a:r>
            <a:r>
              <a:rPr lang="hr-HR" sz="1000" dirty="0" err="1"/>
              <a:t>Melin</a:t>
            </a:r>
            <a:r>
              <a:rPr lang="hr-HR" sz="1000" dirty="0"/>
              <a:t>, T. (2012). </a:t>
            </a:r>
            <a:r>
              <a:rPr lang="hr-HR" sz="1000" dirty="0" err="1"/>
              <a:t>Managed</a:t>
            </a:r>
            <a:r>
              <a:rPr lang="hr-HR" sz="1000" dirty="0"/>
              <a:t> </a:t>
            </a:r>
            <a:r>
              <a:rPr lang="hr-HR" sz="1000" dirty="0" err="1"/>
              <a:t>Aquifer</a:t>
            </a:r>
            <a:r>
              <a:rPr lang="hr-HR" sz="1000" dirty="0"/>
              <a:t> </a:t>
            </a:r>
            <a:r>
              <a:rPr lang="hr-HR" sz="1000" dirty="0" err="1"/>
              <a:t>Recharge</a:t>
            </a:r>
            <a:r>
              <a:rPr lang="hr-HR" sz="1000" dirty="0"/>
              <a:t> as a </a:t>
            </a:r>
            <a:r>
              <a:rPr lang="hr-HR" sz="1000" dirty="0" err="1"/>
              <a:t>component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sustainable</a:t>
            </a:r>
            <a:r>
              <a:rPr lang="hr-HR" sz="1000" dirty="0"/>
              <a:t> water </a:t>
            </a:r>
            <a:r>
              <a:rPr lang="hr-HR" sz="1000" dirty="0" err="1"/>
              <a:t>strategies</a:t>
            </a:r>
            <a:r>
              <a:rPr lang="hr-HR" sz="1000" dirty="0"/>
              <a:t> – a </a:t>
            </a:r>
            <a:r>
              <a:rPr lang="hr-HR" sz="1000" dirty="0" err="1"/>
              <a:t>brief</a:t>
            </a:r>
            <a:r>
              <a:rPr lang="hr-HR" sz="1000" dirty="0"/>
              <a:t> </a:t>
            </a:r>
            <a:r>
              <a:rPr lang="hr-HR" sz="1000" dirty="0" err="1"/>
              <a:t>guidance</a:t>
            </a:r>
            <a:r>
              <a:rPr lang="hr-HR" sz="1000" dirty="0"/>
              <a:t> for EU </a:t>
            </a:r>
            <a:r>
              <a:rPr lang="hr-HR" sz="1000" dirty="0" err="1"/>
              <a:t>policies</a:t>
            </a:r>
            <a:r>
              <a:rPr lang="hr-HR" sz="1000" dirty="0"/>
              <a:t>)</a:t>
            </a:r>
          </a:p>
          <a:p>
            <a:endParaRPr lang="hr-HR" sz="1000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A7AFC89F-2CAC-A0C1-689A-9E68656DCD19}"/>
              </a:ext>
            </a:extLst>
          </p:cNvPr>
          <p:cNvSpPr txBox="1"/>
          <p:nvPr/>
        </p:nvSpPr>
        <p:spPr>
          <a:xfrm>
            <a:off x="2279422" y="2698559"/>
            <a:ext cx="458515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hr-HR" sz="1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2223" y="1722512"/>
            <a:ext cx="3816424" cy="3412975"/>
          </a:xfrm>
        </p:spPr>
        <p:txBody>
          <a:bodyPr>
            <a:noAutofit/>
          </a:bodyPr>
          <a:lstStyle/>
          <a:p>
            <a:r>
              <a:rPr lang="hr-HR" sz="1400" b="1" dirty="0"/>
              <a:t>Okvirna direktiva o vodama </a:t>
            </a:r>
            <a:r>
              <a:rPr lang="hr-HR" sz="1400" dirty="0"/>
              <a:t>(2000/60/EZ) – ponovna uporaba vode kao dopunska mjera za dobro stanje vodnih tijela</a:t>
            </a:r>
          </a:p>
          <a:p>
            <a:r>
              <a:rPr lang="hr-HR" sz="1400" b="1" dirty="0"/>
              <a:t>Direktiva o podzemnim vodama </a:t>
            </a:r>
            <a:r>
              <a:rPr lang="hr-HR" sz="1400" dirty="0"/>
              <a:t>(2006/118/EZ) – dopušta umjetno prihranjivanje uz sprječavanje unošenja opasnih tvari</a:t>
            </a:r>
          </a:p>
          <a:p>
            <a:r>
              <a:rPr lang="hr-HR" sz="1400" b="1" dirty="0"/>
              <a:t>Uredba EU 2020/741 </a:t>
            </a:r>
            <a:r>
              <a:rPr lang="hr-HR" sz="1400" dirty="0"/>
              <a:t>– minimalni zahtjevi za ponovnu uporabu vode, obvezna procjena rizika</a:t>
            </a:r>
          </a:p>
          <a:p>
            <a:r>
              <a:rPr lang="hr-HR" sz="1400" dirty="0"/>
              <a:t>Naglasak na </a:t>
            </a:r>
            <a:r>
              <a:rPr lang="hr-HR" sz="1400" b="1" dirty="0"/>
              <a:t>sigurnu uporabu </a:t>
            </a:r>
            <a:r>
              <a:rPr lang="hr-HR" sz="1400" dirty="0"/>
              <a:t>i zaštitu zdravlja ljudi, životinja i okoliša</a:t>
            </a:r>
          </a:p>
          <a:p>
            <a:r>
              <a:rPr lang="hr-HR" sz="1400" b="1" dirty="0"/>
              <a:t>Regulatorne nedoumice </a:t>
            </a:r>
            <a:r>
              <a:rPr lang="hr-HR" sz="1400" dirty="0"/>
              <a:t>– ne postoji jedinstveni EU propis za ispuštanje u podzemlje</a:t>
            </a:r>
          </a:p>
          <a:p>
            <a:r>
              <a:rPr lang="hr-HR" sz="1400" dirty="0"/>
              <a:t>Ključni izazov: </a:t>
            </a:r>
            <a:r>
              <a:rPr lang="hr-HR" sz="1400" b="1" dirty="0"/>
              <a:t>uskladiti zaštitu podzemnih voda s povećanjem dostupnih resursa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Smjernice: CIS i tehnički vodiči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3106688" cy="892696"/>
          </a:xfrm>
        </p:spPr>
        <p:txBody>
          <a:bodyPr>
            <a:noAutofit/>
          </a:bodyPr>
          <a:lstStyle/>
          <a:p>
            <a:r>
              <a:rPr lang="hr-HR" sz="1400" b="1" dirty="0"/>
              <a:t>CIS </a:t>
            </a:r>
            <a:r>
              <a:rPr lang="hr-HR" sz="1400" b="1" dirty="0" err="1"/>
              <a:t>Guidance</a:t>
            </a:r>
            <a:r>
              <a:rPr lang="hr-HR" sz="1400" b="1" dirty="0"/>
              <a:t> </a:t>
            </a:r>
            <a:r>
              <a:rPr lang="hr-HR" sz="1400" b="1" dirty="0" err="1"/>
              <a:t>Document</a:t>
            </a:r>
            <a:r>
              <a:rPr lang="hr-HR" sz="1400" b="1" dirty="0"/>
              <a:t> No. 17 </a:t>
            </a:r>
            <a:r>
              <a:rPr lang="hr-HR" sz="1400" dirty="0"/>
              <a:t>– definira koncept neizravnog unosa onečišćivala kroz tlo i nezasićenu zonu</a:t>
            </a:r>
          </a:p>
          <a:p>
            <a:r>
              <a:rPr lang="hr-HR" sz="1400" dirty="0"/>
              <a:t>Naglašava potrebu za </a:t>
            </a:r>
            <a:r>
              <a:rPr lang="hr-HR" sz="1400" b="1" dirty="0"/>
              <a:t>dovoljno</a:t>
            </a:r>
            <a:r>
              <a:rPr lang="hr-HR" sz="1400" dirty="0"/>
              <a:t> </a:t>
            </a:r>
            <a:r>
              <a:rPr lang="hr-HR" sz="1400" b="1" dirty="0"/>
              <a:t>debelom nezasićenom zonom </a:t>
            </a:r>
            <a:r>
              <a:rPr lang="hr-HR" sz="1400" dirty="0"/>
              <a:t>radi prirodnog pročišćavanja</a:t>
            </a:r>
          </a:p>
          <a:p>
            <a:r>
              <a:rPr lang="hr-HR" sz="1400" dirty="0"/>
              <a:t>Propisuje </a:t>
            </a:r>
            <a:r>
              <a:rPr lang="hr-HR" sz="1400" b="1" dirty="0"/>
              <a:t>sprječavanje izravnog unošenja opasnih tvari </a:t>
            </a:r>
            <a:r>
              <a:rPr lang="hr-HR" sz="1400" dirty="0"/>
              <a:t>u podzemne vode</a:t>
            </a:r>
          </a:p>
          <a:p>
            <a:r>
              <a:rPr lang="hr-HR" sz="1400" b="1" dirty="0"/>
              <a:t>UK </a:t>
            </a:r>
            <a:r>
              <a:rPr lang="hr-HR" sz="1400" b="1" dirty="0" err="1"/>
              <a:t>Environment</a:t>
            </a:r>
            <a:r>
              <a:rPr lang="hr-HR" sz="1400" b="1" dirty="0"/>
              <a:t> </a:t>
            </a:r>
            <a:r>
              <a:rPr lang="hr-HR" sz="1400" b="1" dirty="0" err="1"/>
              <a:t>Agency</a:t>
            </a:r>
            <a:r>
              <a:rPr lang="hr-HR" sz="1400" b="1" dirty="0"/>
              <a:t> (</a:t>
            </a:r>
            <a:r>
              <a:rPr lang="hr-HR" sz="1400" b="1" dirty="0" err="1"/>
              <a:t>Groundwater</a:t>
            </a:r>
            <a:r>
              <a:rPr lang="hr-HR" sz="1400" b="1" dirty="0"/>
              <a:t> Protection </a:t>
            </a:r>
            <a:r>
              <a:rPr lang="hr-HR" sz="1400" b="1" dirty="0" err="1"/>
              <a:t>Technical</a:t>
            </a:r>
            <a:r>
              <a:rPr lang="hr-HR" sz="1400" b="1" dirty="0"/>
              <a:t> </a:t>
            </a:r>
            <a:r>
              <a:rPr lang="hr-HR" sz="1400" b="1" dirty="0" err="1"/>
              <a:t>Guidance</a:t>
            </a:r>
            <a:r>
              <a:rPr lang="hr-HR" sz="1400" b="1" dirty="0"/>
              <a:t>, 2017)</a:t>
            </a:r>
            <a:r>
              <a:rPr lang="hr-HR" sz="1400" dirty="0"/>
              <a:t> – zahtijeva procjenu rizika i definiranje sigurnih uvjeta ispuštanja</a:t>
            </a:r>
          </a:p>
          <a:p>
            <a:r>
              <a:rPr lang="hr-HR" sz="1400" dirty="0"/>
              <a:t>Svaki projekt mora se temeljiti na </a:t>
            </a:r>
            <a:r>
              <a:rPr lang="hr-HR" sz="1400" b="1" dirty="0"/>
              <a:t>konceptualnom hidrogeološkom modelu</a:t>
            </a:r>
            <a:r>
              <a:rPr lang="hr-HR" sz="1400" dirty="0"/>
              <a:t> i </a:t>
            </a:r>
            <a:r>
              <a:rPr lang="hr-HR" sz="1400" b="1" dirty="0"/>
              <a:t>procjeni rizika</a:t>
            </a:r>
          </a:p>
        </p:txBody>
      </p:sp>
      <p:grpSp>
        <p:nvGrpSpPr>
          <p:cNvPr id="5" name="Group 7">
            <a:extLst>
              <a:ext uri="{FF2B5EF4-FFF2-40B4-BE49-F238E27FC236}">
                <a16:creationId xmlns:a16="http://schemas.microsoft.com/office/drawing/2014/main" id="{50BBCDDF-26D7-1AC8-EB8F-231AE952EEFD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26A9BAD-CC60-1D8F-ABED-68888FC9EB1A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7" name="Rectangle 3">
              <a:extLst>
                <a:ext uri="{FF2B5EF4-FFF2-40B4-BE49-F238E27FC236}">
                  <a16:creationId xmlns:a16="http://schemas.microsoft.com/office/drawing/2014/main" id="{38AB3435-E33A-70DA-5322-4AE96CB64CF7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7BDED334-F0BF-727E-8FCF-FBB03D4A7258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10" name="Slika 9" descr="Slika na kojoj se prikazuje tekst, snimka zaslona, dijagram, crta&#10;&#10;Sadržaj generiran uz AI možda nije točan.">
            <a:extLst>
              <a:ext uri="{FF2B5EF4-FFF2-40B4-BE49-F238E27FC236}">
                <a16:creationId xmlns:a16="http://schemas.microsoft.com/office/drawing/2014/main" id="{7A3331B1-84B5-D68C-DF13-9669D9718F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080517"/>
            <a:ext cx="5615026" cy="3970617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D639DA6B-762D-B098-56AF-63B72B5CBB7C}"/>
              </a:ext>
            </a:extLst>
          </p:cNvPr>
          <p:cNvSpPr txBox="1"/>
          <p:nvPr/>
        </p:nvSpPr>
        <p:spPr>
          <a:xfrm>
            <a:off x="4068593" y="4221088"/>
            <a:ext cx="4585156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Koncept neizravnoga unosa onečišćivala u podzemne vode (prema </a:t>
            </a:r>
            <a:r>
              <a:rPr lang="en-US" sz="1000" dirty="0"/>
              <a:t>Commission of the European Communities (2007.a): Guidance on preventing or limiting direct and indirect inputs in the context of the Groundwater directive 2006/118/EC Guidance document No 17. Technical Report – 2007 – 012. ISBN 978-92-79-06277-3, European Communities, Luxembourg.</a:t>
            </a:r>
            <a:r>
              <a:rPr lang="hr-HR" sz="1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084936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Regulativa RH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Autofit/>
          </a:bodyPr>
          <a:lstStyle/>
          <a:p>
            <a:r>
              <a:rPr lang="hr-HR" sz="1600" b="1" dirty="0"/>
              <a:t>Zakon o vodama </a:t>
            </a:r>
            <a:r>
              <a:rPr lang="hr-HR" sz="1600" dirty="0"/>
              <a:t>(NN 66/19, 84/21, 47/23) – uređuje ispuštanje, odvodnju i pročišćavanje otpadnih voda</a:t>
            </a:r>
          </a:p>
          <a:p>
            <a:r>
              <a:rPr lang="hr-HR" sz="1600" b="1" dirty="0"/>
              <a:t>Izravno ispuštanje u podzemne vode zabranjeno</a:t>
            </a:r>
            <a:r>
              <a:rPr lang="hr-HR" sz="1600" dirty="0"/>
              <a:t>, osim u iznimnim slučajevima predviđenim posebnim propisom</a:t>
            </a:r>
          </a:p>
          <a:p>
            <a:r>
              <a:rPr lang="hr-HR" sz="1600" b="1" dirty="0"/>
              <a:t>Dopušteno samo neizravno ispuštanje </a:t>
            </a:r>
            <a:r>
              <a:rPr lang="hr-HR" sz="1600" dirty="0"/>
              <a:t>– infiltracija kroz </a:t>
            </a:r>
            <a:r>
              <a:rPr lang="hr-HR" sz="1600" dirty="0" err="1"/>
              <a:t>potpovršinske</a:t>
            </a:r>
            <a:r>
              <a:rPr lang="hr-HR" sz="1600" dirty="0"/>
              <a:t> </a:t>
            </a:r>
            <a:r>
              <a:rPr lang="hr-HR" sz="1600" dirty="0" err="1"/>
              <a:t>filterske</a:t>
            </a:r>
            <a:r>
              <a:rPr lang="hr-HR" sz="1600" dirty="0"/>
              <a:t> slojeve</a:t>
            </a:r>
          </a:p>
          <a:p>
            <a:r>
              <a:rPr lang="hr-HR" sz="1600" dirty="0"/>
              <a:t>Primjena samo kada bi odvođenje na drugo mjesto uzrokovalo </a:t>
            </a:r>
            <a:r>
              <a:rPr lang="hr-HR" sz="1600" b="1" dirty="0" err="1"/>
              <a:t>nesrazmjerne</a:t>
            </a:r>
            <a:r>
              <a:rPr lang="hr-HR" sz="1600" b="1" dirty="0"/>
              <a:t> troškove</a:t>
            </a:r>
          </a:p>
          <a:p>
            <a:r>
              <a:rPr lang="hr-HR" sz="1600" dirty="0"/>
              <a:t>Obvezna </a:t>
            </a:r>
            <a:r>
              <a:rPr lang="hr-HR" sz="1600" b="1" dirty="0"/>
              <a:t>analiza utjecaja na podzemne vode i vodni okoliš</a:t>
            </a:r>
            <a:r>
              <a:rPr lang="hr-HR" sz="1600" dirty="0"/>
              <a:t>, ali kriteriji nisu jasno definirani</a:t>
            </a:r>
          </a:p>
          <a:p>
            <a:r>
              <a:rPr lang="hr-HR" sz="1600" b="1" dirty="0"/>
              <a:t>Pravilnik o graničnim vrijednostima emisija otpadnih voda </a:t>
            </a:r>
            <a:r>
              <a:rPr lang="hr-HR" sz="1600" dirty="0"/>
              <a:t>(NN 26/20) – zabranjuje ispuštanje određenih anorganskih i organskih tvari</a:t>
            </a:r>
          </a:p>
          <a:p>
            <a:r>
              <a:rPr lang="hr-HR" sz="1600" b="1" dirty="0"/>
              <a:t>Izuzetak za male sustave do 50 ES </a:t>
            </a:r>
            <a:r>
              <a:rPr lang="hr-HR" sz="1600" dirty="0"/>
              <a:t>– analiza utjecaja nije potrebna uz obvezno pročišćavanje</a:t>
            </a:r>
          </a:p>
          <a:p>
            <a:r>
              <a:rPr lang="hr-HR" sz="1600" b="1" dirty="0"/>
              <a:t>Odluka o metodologiji primjene kombiniranog pristupa </a:t>
            </a:r>
            <a:r>
              <a:rPr lang="hr-HR" sz="1600" dirty="0"/>
              <a:t>(2018) – uređuje ispuštanje u povremene tekućice i ponornice u kršu, uz kriterije za neizravna ispuštanja</a:t>
            </a:r>
          </a:p>
          <a:p>
            <a:r>
              <a:rPr lang="hr-HR" sz="1600" b="1" dirty="0"/>
              <a:t>Ključni problem </a:t>
            </a:r>
            <a:r>
              <a:rPr lang="hr-HR" sz="1600" dirty="0"/>
              <a:t>– nedorečenost provedbenih smjernica otežava primjenu umjetnog prihranjivanja u praksi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BB3B508-93E5-1086-1DD6-1E2CB5AF830E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5" name="Rectangle 5">
              <a:extLst>
                <a:ext uri="{FF2B5EF4-FFF2-40B4-BE49-F238E27FC236}">
                  <a16:creationId xmlns:a16="http://schemas.microsoft.com/office/drawing/2014/main" id="{C4C47187-34F1-4A17-A15C-6AD44B818C41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1BCE9436-1D54-865C-0AC3-A11B6151D4BD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33F2BBB8-2302-6D8A-A625-62B3D42626D0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6891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Znanstvena osnova: MAR koncept i ciljevi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3600400" cy="2371402"/>
          </a:xfrm>
        </p:spPr>
        <p:txBody>
          <a:bodyPr>
            <a:noAutofit/>
          </a:bodyPr>
          <a:lstStyle/>
          <a:p>
            <a:r>
              <a:rPr lang="hr-HR" sz="1400" b="1" dirty="0"/>
              <a:t>MAR (</a:t>
            </a:r>
            <a:r>
              <a:rPr lang="hr-HR" sz="1400" b="1" dirty="0" err="1"/>
              <a:t>Managed</a:t>
            </a:r>
            <a:r>
              <a:rPr lang="hr-HR" sz="1400" b="1" dirty="0"/>
              <a:t> </a:t>
            </a:r>
            <a:r>
              <a:rPr lang="hr-HR" sz="1400" b="1" dirty="0" err="1"/>
              <a:t>Aquifer</a:t>
            </a:r>
            <a:r>
              <a:rPr lang="hr-HR" sz="1400" b="1" dirty="0"/>
              <a:t> </a:t>
            </a:r>
            <a:r>
              <a:rPr lang="hr-HR" sz="1400" b="1" dirty="0" err="1"/>
              <a:t>Recharge</a:t>
            </a:r>
            <a:r>
              <a:rPr lang="hr-HR" sz="1400" b="1" dirty="0"/>
              <a:t>) </a:t>
            </a:r>
            <a:r>
              <a:rPr lang="hr-HR" sz="1400" dirty="0"/>
              <a:t>– namjerno unošenje vode u podzemlje radi povećanja zaliha</a:t>
            </a:r>
          </a:p>
          <a:p>
            <a:r>
              <a:rPr lang="hr-HR" sz="1400" dirty="0"/>
              <a:t>Cilj: </a:t>
            </a:r>
            <a:r>
              <a:rPr lang="hr-HR" sz="1400" b="1" dirty="0"/>
              <a:t>ublažavanje nestašice vode </a:t>
            </a:r>
            <a:r>
              <a:rPr lang="hr-HR" sz="1400" dirty="0"/>
              <a:t>i smanjenje pritiska na površinske resurse</a:t>
            </a:r>
          </a:p>
          <a:p>
            <a:r>
              <a:rPr lang="hr-HR" sz="1400" dirty="0"/>
              <a:t>Omogućuje </a:t>
            </a:r>
            <a:r>
              <a:rPr lang="hr-HR" sz="1400" b="1" dirty="0"/>
              <a:t>skladištenje vode u podzemlju</a:t>
            </a:r>
            <a:r>
              <a:rPr lang="hr-HR" sz="1400" dirty="0"/>
              <a:t>, smanjuje gubitke od isparavanja</a:t>
            </a:r>
          </a:p>
          <a:p>
            <a:r>
              <a:rPr lang="hr-HR" sz="1400" dirty="0"/>
              <a:t>Sprječava </a:t>
            </a:r>
            <a:r>
              <a:rPr lang="hr-HR" sz="1400" b="1" dirty="0"/>
              <a:t>prodor slane vode </a:t>
            </a:r>
            <a:r>
              <a:rPr lang="hr-HR" sz="1400" dirty="0"/>
              <a:t>u obalne vodonosnike</a:t>
            </a:r>
          </a:p>
          <a:p>
            <a:r>
              <a:rPr lang="hr-HR" sz="1400" dirty="0"/>
              <a:t>Doprinosi </a:t>
            </a:r>
            <a:r>
              <a:rPr lang="hr-HR" sz="1400" b="1" dirty="0"/>
              <a:t>očuvanju ekosustava </a:t>
            </a:r>
            <a:r>
              <a:rPr lang="hr-HR" sz="1400" dirty="0"/>
              <a:t>i smanjenju rizika od poplava</a:t>
            </a:r>
          </a:p>
          <a:p>
            <a:r>
              <a:rPr lang="hr-HR" sz="1400" b="1" dirty="0"/>
              <a:t>Prirodno pročišćavanje </a:t>
            </a:r>
            <a:r>
              <a:rPr lang="hr-HR" sz="1400" dirty="0"/>
              <a:t>kroz tlo povećava sigurnost ponovne uporabe vode</a:t>
            </a:r>
          </a:p>
        </p:txBody>
      </p:sp>
      <p:grpSp>
        <p:nvGrpSpPr>
          <p:cNvPr id="4" name="Group 7">
            <a:extLst>
              <a:ext uri="{FF2B5EF4-FFF2-40B4-BE49-F238E27FC236}">
                <a16:creationId xmlns:a16="http://schemas.microsoft.com/office/drawing/2014/main" id="{4B36D3EA-5A1C-62C3-0CD1-36DB1FC47DBB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3904797-4808-BBBE-4A6D-E5B5AEDE3538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3348B20E-AF88-C42A-5F7B-B19202917D2F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D85DC2F9-CF6C-9B2C-75EC-F28BFCEDFAE6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5" name="Slika 4">
            <a:extLst>
              <a:ext uri="{FF2B5EF4-FFF2-40B4-BE49-F238E27FC236}">
                <a16:creationId xmlns:a16="http://schemas.microsoft.com/office/drawing/2014/main" id="{7A714C88-F6E9-A7F9-E4ED-A7D72E058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9912" y="1507171"/>
            <a:ext cx="5135300" cy="362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32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Tehnički pristupi: ASR, ASTR, SAT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2E113561-AB60-5E46-A8D0-B88B39371A69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C14FD624-26D4-5016-F463-2F4B174F93AF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83908365-77FE-8611-8974-12D3308579B5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FF2B3EF-D529-CB71-FDDC-C6DCA2DB8938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11" name="Slika 10" descr="Slika na kojoj se prikazuje tekst, dijagram, crta, Font&#10;&#10;Sadržaj generiran uz AI možda nije točan.">
            <a:extLst>
              <a:ext uri="{FF2B5EF4-FFF2-40B4-BE49-F238E27FC236}">
                <a16:creationId xmlns:a16="http://schemas.microsoft.com/office/drawing/2014/main" id="{7DDD987C-86BD-9526-304D-81334509E6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82" y="1340768"/>
            <a:ext cx="8949810" cy="2736304"/>
          </a:xfrm>
          <a:prstGeom prst="rect">
            <a:avLst/>
          </a:prstGeom>
        </p:spPr>
      </p:pic>
      <p:sp>
        <p:nvSpPr>
          <p:cNvPr id="17" name="TekstniOkvir 16">
            <a:extLst>
              <a:ext uri="{FF2B5EF4-FFF2-40B4-BE49-F238E27FC236}">
                <a16:creationId xmlns:a16="http://schemas.microsoft.com/office/drawing/2014/main" id="{F202C82B-A801-E259-FD66-493A48B443DC}"/>
              </a:ext>
            </a:extLst>
          </p:cNvPr>
          <p:cNvSpPr txBox="1"/>
          <p:nvPr/>
        </p:nvSpPr>
        <p:spPr>
          <a:xfrm>
            <a:off x="825896" y="4218139"/>
            <a:ext cx="763284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Pristupi za umjetno prihranjivanje podzemnih voda s pročišćenim otpadnim vodama (prema </a:t>
            </a:r>
            <a:r>
              <a:rPr lang="hr-HR" sz="1000" dirty="0" err="1"/>
              <a:t>Wintgens</a:t>
            </a:r>
            <a:r>
              <a:rPr lang="hr-HR" sz="1000" dirty="0"/>
              <a:t>, T., </a:t>
            </a:r>
            <a:r>
              <a:rPr lang="hr-HR" sz="1000" dirty="0" err="1"/>
              <a:t>Hochstrat</a:t>
            </a:r>
            <a:r>
              <a:rPr lang="hr-HR" sz="1000" dirty="0"/>
              <a:t>, R., </a:t>
            </a:r>
            <a:r>
              <a:rPr lang="hr-HR" sz="1000" dirty="0" err="1"/>
              <a:t>Kazner</a:t>
            </a:r>
            <a:r>
              <a:rPr lang="hr-HR" sz="1000" dirty="0"/>
              <a:t>, C., Jeffrey, P., Jefferson, B., </a:t>
            </a:r>
            <a:r>
              <a:rPr lang="hr-HR" sz="1000" dirty="0" err="1"/>
              <a:t>Melin</a:t>
            </a:r>
            <a:r>
              <a:rPr lang="hr-HR" sz="1000" dirty="0"/>
              <a:t>, T. (2012): </a:t>
            </a:r>
            <a:r>
              <a:rPr lang="hr-HR" sz="1000" dirty="0" err="1"/>
              <a:t>Managed</a:t>
            </a:r>
            <a:r>
              <a:rPr lang="hr-HR" sz="1000" dirty="0"/>
              <a:t> </a:t>
            </a:r>
            <a:r>
              <a:rPr lang="hr-HR" sz="1000" dirty="0" err="1"/>
              <a:t>Aquifer</a:t>
            </a:r>
            <a:r>
              <a:rPr lang="hr-HR" sz="1000" dirty="0"/>
              <a:t> </a:t>
            </a:r>
            <a:r>
              <a:rPr lang="hr-HR" sz="1000" dirty="0" err="1"/>
              <a:t>Recharge</a:t>
            </a:r>
            <a:r>
              <a:rPr lang="hr-HR" sz="1000" dirty="0"/>
              <a:t> as a </a:t>
            </a:r>
            <a:r>
              <a:rPr lang="hr-HR" sz="1000" dirty="0" err="1"/>
              <a:t>component</a:t>
            </a:r>
            <a:r>
              <a:rPr lang="hr-HR" sz="1000" dirty="0"/>
              <a:t> </a:t>
            </a:r>
            <a:r>
              <a:rPr lang="hr-HR" sz="1000" dirty="0" err="1"/>
              <a:t>of</a:t>
            </a:r>
            <a:r>
              <a:rPr lang="hr-HR" sz="1000" dirty="0"/>
              <a:t> </a:t>
            </a:r>
            <a:r>
              <a:rPr lang="hr-HR" sz="1000" dirty="0" err="1"/>
              <a:t>sustainable</a:t>
            </a:r>
            <a:r>
              <a:rPr lang="hr-HR" sz="1000" dirty="0"/>
              <a:t> water </a:t>
            </a:r>
            <a:r>
              <a:rPr lang="hr-HR" sz="1000" dirty="0" err="1"/>
              <a:t>strategies</a:t>
            </a:r>
            <a:r>
              <a:rPr lang="hr-HR" sz="1000" dirty="0"/>
              <a:t> – a </a:t>
            </a:r>
            <a:r>
              <a:rPr lang="hr-HR" sz="1000" dirty="0" err="1"/>
              <a:t>brief</a:t>
            </a:r>
            <a:r>
              <a:rPr lang="hr-HR" sz="1000" dirty="0"/>
              <a:t> </a:t>
            </a:r>
            <a:r>
              <a:rPr lang="hr-HR" sz="1000" dirty="0" err="1"/>
              <a:t>guidance</a:t>
            </a:r>
            <a:r>
              <a:rPr lang="hr-HR" sz="1000" dirty="0"/>
              <a:t> for EU </a:t>
            </a:r>
            <a:r>
              <a:rPr lang="hr-HR" sz="1000" dirty="0" err="1"/>
              <a:t>policies</a:t>
            </a:r>
            <a:r>
              <a:rPr lang="hr-HR" sz="1000" dirty="0"/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173079-417F-53DD-EBC2-D35418F17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536" y="4917430"/>
            <a:ext cx="8924915" cy="1005681"/>
          </a:xfrm>
        </p:spPr>
        <p:txBody>
          <a:bodyPr>
            <a:noAutofit/>
          </a:bodyPr>
          <a:lstStyle/>
          <a:p>
            <a:r>
              <a:rPr lang="hr-HR" sz="1400" b="1" dirty="0"/>
              <a:t>ASR </a:t>
            </a:r>
            <a:r>
              <a:rPr lang="hr-HR" sz="1400" dirty="0"/>
              <a:t>(engl. </a:t>
            </a:r>
            <a:r>
              <a:rPr lang="hr-HR" sz="1400" dirty="0" err="1"/>
              <a:t>Aquifer</a:t>
            </a:r>
            <a:r>
              <a:rPr lang="hr-HR" sz="1400" dirty="0"/>
              <a:t> </a:t>
            </a:r>
            <a:r>
              <a:rPr lang="hr-HR" sz="1400" dirty="0" err="1"/>
              <a:t>Storage</a:t>
            </a:r>
            <a:r>
              <a:rPr lang="hr-HR" sz="1400" dirty="0"/>
              <a:t>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Recovery</a:t>
            </a:r>
            <a:r>
              <a:rPr lang="hr-HR" sz="1400" dirty="0"/>
              <a:t>) – upuštanje pročišćene vode u podzemlje kroz isti zdenac iz kojeg se kasnije crpi</a:t>
            </a:r>
          </a:p>
          <a:p>
            <a:r>
              <a:rPr lang="hr-HR" sz="1400" b="1" dirty="0"/>
              <a:t>ASTR</a:t>
            </a:r>
            <a:r>
              <a:rPr lang="hr-HR" sz="1400" dirty="0"/>
              <a:t> (engl. </a:t>
            </a:r>
            <a:r>
              <a:rPr lang="hr-HR" sz="1400" dirty="0" err="1"/>
              <a:t>Aquifer</a:t>
            </a:r>
            <a:r>
              <a:rPr lang="hr-HR" sz="1400" dirty="0"/>
              <a:t> </a:t>
            </a:r>
            <a:r>
              <a:rPr lang="hr-HR" sz="1400" dirty="0" err="1"/>
              <a:t>Storage</a:t>
            </a:r>
            <a:r>
              <a:rPr lang="hr-HR" sz="1400" dirty="0"/>
              <a:t> Transfer </a:t>
            </a:r>
            <a:r>
              <a:rPr lang="hr-HR" sz="1400" dirty="0" err="1"/>
              <a:t>and</a:t>
            </a:r>
            <a:r>
              <a:rPr lang="hr-HR" sz="1400" dirty="0"/>
              <a:t> </a:t>
            </a:r>
            <a:r>
              <a:rPr lang="hr-HR" sz="1400" dirty="0" err="1"/>
              <a:t>Recovery</a:t>
            </a:r>
            <a:r>
              <a:rPr lang="hr-HR" sz="1400" dirty="0"/>
              <a:t>) – upuštanje vode kroz jedan zdenac, a crpljenje kroz drugi</a:t>
            </a:r>
          </a:p>
          <a:p>
            <a:r>
              <a:rPr lang="hr-HR" sz="1400" b="1" dirty="0"/>
              <a:t>SAT</a:t>
            </a:r>
            <a:r>
              <a:rPr lang="hr-HR" sz="1400" dirty="0"/>
              <a:t> (engl. </a:t>
            </a:r>
            <a:r>
              <a:rPr lang="hr-HR" sz="1400" dirty="0" err="1"/>
              <a:t>Soil</a:t>
            </a:r>
            <a:r>
              <a:rPr lang="hr-HR" sz="1400" dirty="0"/>
              <a:t> </a:t>
            </a:r>
            <a:r>
              <a:rPr lang="hr-HR" sz="1400" dirty="0" err="1"/>
              <a:t>Aquifer</a:t>
            </a:r>
            <a:r>
              <a:rPr lang="hr-HR" sz="1400" dirty="0"/>
              <a:t> </a:t>
            </a:r>
            <a:r>
              <a:rPr lang="hr-HR" sz="1400" dirty="0" err="1"/>
              <a:t>Treatment</a:t>
            </a:r>
            <a:r>
              <a:rPr lang="hr-HR" sz="1400" dirty="0"/>
              <a:t>) – infiltracija pročišćene otpadne vode kroz plitke infiltracijske bazene ili galerije</a:t>
            </a:r>
          </a:p>
        </p:txBody>
      </p:sp>
    </p:spTree>
    <p:extLst>
      <p:ext uri="{BB962C8B-B14F-4D97-AF65-F5344CB8AC3E}">
        <p14:creationId xmlns:p14="http://schemas.microsoft.com/office/powerpoint/2010/main" val="829156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5CE76E-F8CF-44D4-7003-A4C8AFC119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4CDBE-5A8E-8BA4-C9BD-CE167503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dirty="0"/>
              <a:t>Primjena u područjima s velikom ranjivosti: modificirana ASR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6ADBD90F-8F3A-D550-FB6A-F2D27E922089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7" name="Rectangle 5">
              <a:extLst>
                <a:ext uri="{FF2B5EF4-FFF2-40B4-BE49-F238E27FC236}">
                  <a16:creationId xmlns:a16="http://schemas.microsoft.com/office/drawing/2014/main" id="{696978B6-BC82-38A6-6702-171B54E3693D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75E6674-7E3F-892B-FF0D-9B5FA35B8D78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9" name="Rectangle 4">
              <a:extLst>
                <a:ext uri="{FF2B5EF4-FFF2-40B4-BE49-F238E27FC236}">
                  <a16:creationId xmlns:a16="http://schemas.microsoft.com/office/drawing/2014/main" id="{75CB0381-5CAB-FF99-88C6-C767069599DD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pic>
        <p:nvPicPr>
          <p:cNvPr id="13" name="Slika 12" descr="Slika na kojoj se prikazuje tekst, dijagram, crta, paralelno&#10;&#10;Sadržaj generiran uz AI možda nije točan.">
            <a:extLst>
              <a:ext uri="{FF2B5EF4-FFF2-40B4-BE49-F238E27FC236}">
                <a16:creationId xmlns:a16="http://schemas.microsoft.com/office/drawing/2014/main" id="{834E588C-73FF-9101-9476-4F45C12599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417638"/>
            <a:ext cx="5920967" cy="4457012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E486F-DFF2-71A7-6322-6CDBA2AF4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67942"/>
            <a:ext cx="3106688" cy="892696"/>
          </a:xfrm>
        </p:spPr>
        <p:txBody>
          <a:bodyPr>
            <a:noAutofit/>
          </a:bodyPr>
          <a:lstStyle/>
          <a:p>
            <a:r>
              <a:rPr lang="hr-HR" sz="1400" dirty="0"/>
              <a:t>Primjena u </a:t>
            </a:r>
            <a:r>
              <a:rPr lang="hr-HR" sz="1400" b="1" dirty="0"/>
              <a:t>osjetljivim i ranjivim područjima</a:t>
            </a:r>
            <a:r>
              <a:rPr lang="hr-HR" sz="1400" dirty="0"/>
              <a:t>, npr. zone sanitarne zaštite izvorišta</a:t>
            </a:r>
          </a:p>
          <a:p>
            <a:r>
              <a:rPr lang="hr-HR" sz="1400" dirty="0"/>
              <a:t>Pročišćena voda se u potpunosti zahvaća s </a:t>
            </a:r>
            <a:r>
              <a:rPr lang="hr-HR" sz="1400" b="1" dirty="0"/>
              <a:t>jednim ili više eksploatacijskih zdenaca</a:t>
            </a:r>
          </a:p>
          <a:p>
            <a:r>
              <a:rPr lang="hr-HR" sz="1400" dirty="0"/>
              <a:t>Sprječava </a:t>
            </a:r>
            <a:r>
              <a:rPr lang="hr-HR" sz="1400" b="1" dirty="0"/>
              <a:t>širenje infiltrirane vode </a:t>
            </a:r>
            <a:r>
              <a:rPr lang="hr-HR" sz="1400" dirty="0"/>
              <a:t>izvan kontroliranog područja</a:t>
            </a:r>
          </a:p>
          <a:p>
            <a:r>
              <a:rPr lang="hr-HR" sz="1400" dirty="0"/>
              <a:t>Zahtijeva </a:t>
            </a:r>
            <a:r>
              <a:rPr lang="hr-HR" sz="1400" b="1" dirty="0"/>
              <a:t>precizno projektiranje </a:t>
            </a:r>
            <a:r>
              <a:rPr lang="hr-HR" sz="1400" dirty="0"/>
              <a:t>i </a:t>
            </a:r>
            <a:r>
              <a:rPr lang="hr-HR" sz="1400" b="1" dirty="0"/>
              <a:t>stalni monitoring </a:t>
            </a:r>
            <a:r>
              <a:rPr lang="hr-HR" sz="1400" dirty="0"/>
              <a:t>sigurnosti sustava</a:t>
            </a:r>
          </a:p>
          <a:p>
            <a:r>
              <a:rPr lang="hr-HR" sz="1400" dirty="0"/>
              <a:t>Omogućuje primjenu MAR-a uz </a:t>
            </a:r>
            <a:r>
              <a:rPr lang="hr-HR" sz="1400" b="1" dirty="0"/>
              <a:t>minimalni rizik za okoliš i ljudsko zdravlje</a:t>
            </a:r>
          </a:p>
          <a:p>
            <a:r>
              <a:rPr lang="hr-HR" sz="1400" dirty="0"/>
              <a:t>Cilj: </a:t>
            </a:r>
            <a:r>
              <a:rPr lang="hr-HR" sz="1400" b="1" dirty="0"/>
              <a:t>povećanje zaliha vode uz potpunu kontrolu kretanja infiltrirane vode</a:t>
            </a:r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CFD1A1C1-07E1-7C24-40D4-39DB7E4C12CD}"/>
              </a:ext>
            </a:extLst>
          </p:cNvPr>
          <p:cNvSpPr txBox="1"/>
          <p:nvPr/>
        </p:nvSpPr>
        <p:spPr>
          <a:xfrm>
            <a:off x="3419873" y="5282636"/>
            <a:ext cx="553293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Primjena modificiranoga ASR pristupa za upuštanje pročišćenih otpadnih voda u osjetljiva ili ranjiva područja (prema </a:t>
            </a:r>
            <a:r>
              <a:rPr lang="en-US" sz="1000" dirty="0"/>
              <a:t>Bouwer, H. (2002.): Artificial recharge of groundwater: hydrogeology and engineering. Hydrogeology Journal 10, 121–142</a:t>
            </a:r>
            <a:r>
              <a:rPr lang="hr-HR" sz="1000" dirty="0"/>
              <a:t>): a) crpljenjem iz jednoga zdenca; b) crpljenjem iz dva zdenca</a:t>
            </a:r>
          </a:p>
        </p:txBody>
      </p:sp>
    </p:spTree>
    <p:extLst>
      <p:ext uri="{BB962C8B-B14F-4D97-AF65-F5344CB8AC3E}">
        <p14:creationId xmlns:p14="http://schemas.microsoft.com/office/powerpoint/2010/main" val="1535271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Slika 10">
            <a:extLst>
              <a:ext uri="{FF2B5EF4-FFF2-40B4-BE49-F238E27FC236}">
                <a16:creationId xmlns:a16="http://schemas.microsoft.com/office/drawing/2014/main" id="{F83DEA4A-361B-6E41-628C-D4831D2DC0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1478717"/>
            <a:ext cx="5292588" cy="2589989"/>
          </a:xfrm>
          <a:prstGeom prst="rect">
            <a:avLst/>
          </a:prstGeom>
          <a:scene3d>
            <a:camera prst="orthographicFront"/>
            <a:lightRig rig="threePt" dir="t"/>
          </a:scene3d>
          <a:sp3d extrusionH="31750" contourW="12700">
            <a:contourClr>
              <a:schemeClr val="bg1">
                <a:lumMod val="65000"/>
              </a:schemeClr>
            </a:contourClr>
          </a:sp3d>
        </p:spPr>
      </p:pic>
      <p:sp>
        <p:nvSpPr>
          <p:cNvPr id="15" name="Pravokutnik 14">
            <a:extLst>
              <a:ext uri="{FF2B5EF4-FFF2-40B4-BE49-F238E27FC236}">
                <a16:creationId xmlns:a16="http://schemas.microsoft.com/office/drawing/2014/main" id="{77E4923A-D28B-09EB-C44A-AA2A4B9401BF}"/>
              </a:ext>
            </a:extLst>
          </p:cNvPr>
          <p:cNvSpPr/>
          <p:nvPr/>
        </p:nvSpPr>
        <p:spPr>
          <a:xfrm>
            <a:off x="2616106" y="1884410"/>
            <a:ext cx="6348382" cy="2160240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hr-HR" sz="3600" b="1" dirty="0">
              <a:solidFill>
                <a:srgbClr val="0070C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r>
              <a:rPr lang="hr-HR" sz="3200" dirty="0"/>
              <a:t>Plitki infiltracijski sustavi: bazeni i galerije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07647" y="1404616"/>
            <a:ext cx="3338923" cy="4525963"/>
          </a:xfrm>
        </p:spPr>
        <p:txBody>
          <a:bodyPr>
            <a:noAutofit/>
          </a:bodyPr>
          <a:lstStyle/>
          <a:p>
            <a:r>
              <a:rPr lang="hr-HR" sz="1400" b="1" dirty="0"/>
              <a:t>Najčešće korišteni sustavi</a:t>
            </a:r>
            <a:r>
              <a:rPr lang="hr-HR" sz="1400" dirty="0"/>
              <a:t>: infiltracijski bazeni i infiltracijske galerije</a:t>
            </a:r>
          </a:p>
          <a:p>
            <a:r>
              <a:rPr lang="hr-HR" sz="1400" b="1" dirty="0"/>
              <a:t>Infiltracijski bazen </a:t>
            </a:r>
            <a:r>
              <a:rPr lang="hr-HR" sz="1400" dirty="0"/>
              <a:t>– kontrolirano upuštanje vode na površini, maksimalno iskorištavanje prirodnog pročišćavanja</a:t>
            </a:r>
          </a:p>
          <a:p>
            <a:r>
              <a:rPr lang="hr-HR" sz="1400" b="1" dirty="0"/>
              <a:t>Infiltracijska galerija </a:t>
            </a:r>
            <a:r>
              <a:rPr lang="hr-HR" sz="1400" dirty="0"/>
              <a:t>– perforirane cijevi u rovu ispunjenom šljunkom/pijeskom za ravnomjernu infiltraciju</a:t>
            </a:r>
          </a:p>
          <a:p>
            <a:r>
              <a:rPr lang="hr-HR" sz="1400" dirty="0"/>
              <a:t>Oba sustava pripadaju </a:t>
            </a:r>
            <a:r>
              <a:rPr lang="hr-HR" sz="1400" b="1" dirty="0"/>
              <a:t>brzim infiltracijskim sustavima </a:t>
            </a:r>
            <a:r>
              <a:rPr lang="hr-HR" sz="1400" dirty="0"/>
              <a:t>– primjena u vrlo propusnim tlima</a:t>
            </a:r>
          </a:p>
          <a:p>
            <a:r>
              <a:rPr lang="hr-HR" sz="1400" b="1" dirty="0"/>
              <a:t>Učinkovitost</a:t>
            </a:r>
            <a:r>
              <a:rPr lang="hr-HR" sz="1400" dirty="0"/>
              <a:t> ovisi o </a:t>
            </a:r>
            <a:r>
              <a:rPr lang="hr-HR" sz="1400" dirty="0" err="1"/>
              <a:t>granulometrijskom</a:t>
            </a:r>
            <a:r>
              <a:rPr lang="hr-HR" sz="1400" dirty="0"/>
              <a:t> sastavu tla, debljini nezasićene zone i kontroli suspendiranih tvari</a:t>
            </a:r>
          </a:p>
          <a:p>
            <a:r>
              <a:rPr lang="hr-HR" sz="1400" dirty="0"/>
              <a:t>Cilj: </a:t>
            </a:r>
            <a:r>
              <a:rPr lang="hr-HR" sz="1400" b="1" dirty="0"/>
              <a:t>dodatno prirodno pročišćavanje prije ulaska u vodonosnik</a:t>
            </a:r>
            <a:endParaRPr lang="hr-HR" sz="1400" b="1" i="1" dirty="0"/>
          </a:p>
        </p:txBody>
      </p:sp>
      <p:grpSp>
        <p:nvGrpSpPr>
          <p:cNvPr id="3" name="Group 7">
            <a:extLst>
              <a:ext uri="{FF2B5EF4-FFF2-40B4-BE49-F238E27FC236}">
                <a16:creationId xmlns:a16="http://schemas.microsoft.com/office/drawing/2014/main" id="{213F8597-D139-13C0-1322-E4F091F57E75}"/>
              </a:ext>
            </a:extLst>
          </p:cNvPr>
          <p:cNvGrpSpPr/>
          <p:nvPr/>
        </p:nvGrpSpPr>
        <p:grpSpPr>
          <a:xfrm>
            <a:off x="0" y="6237312"/>
            <a:ext cx="9144000" cy="620688"/>
            <a:chOff x="0" y="6237312"/>
            <a:chExt cx="9144000" cy="620688"/>
          </a:xfrm>
        </p:grpSpPr>
        <p:sp>
          <p:nvSpPr>
            <p:cNvPr id="4" name="Rectangle 5">
              <a:extLst>
                <a:ext uri="{FF2B5EF4-FFF2-40B4-BE49-F238E27FC236}">
                  <a16:creationId xmlns:a16="http://schemas.microsoft.com/office/drawing/2014/main" id="{14F09746-1321-F352-4BD2-6473500791E3}"/>
                </a:ext>
              </a:extLst>
            </p:cNvPr>
            <p:cNvSpPr/>
            <p:nvPr/>
          </p:nvSpPr>
          <p:spPr>
            <a:xfrm>
              <a:off x="0" y="6237312"/>
              <a:ext cx="9144000" cy="620688"/>
            </a:xfrm>
            <a:prstGeom prst="rect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5" name="Rectangle 3">
              <a:extLst>
                <a:ext uri="{FF2B5EF4-FFF2-40B4-BE49-F238E27FC236}">
                  <a16:creationId xmlns:a16="http://schemas.microsoft.com/office/drawing/2014/main" id="{011C8873-B827-2711-8F9E-2BF52375F407}"/>
                </a:ext>
              </a:extLst>
            </p:cNvPr>
            <p:cNvSpPr/>
            <p:nvPr/>
          </p:nvSpPr>
          <p:spPr>
            <a:xfrm>
              <a:off x="107504" y="6383556"/>
              <a:ext cx="5976664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1600" b="1" dirty="0"/>
                <a:t>Godišnja Skupština Hrvatskog društva za zaštitu voda</a:t>
              </a:r>
              <a:endParaRPr lang="hr-HR" sz="1600" dirty="0"/>
            </a:p>
          </p:txBody>
        </p:sp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C97174FE-7A10-7EDF-4CCC-4BE2399E8B4C}"/>
                </a:ext>
              </a:extLst>
            </p:cNvPr>
            <p:cNvSpPr/>
            <p:nvPr/>
          </p:nvSpPr>
          <p:spPr>
            <a:xfrm>
              <a:off x="6300192" y="6378379"/>
              <a:ext cx="241219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sz="1600" b="1" dirty="0"/>
                <a:t>Zagreb, 11. prosinca 2025.</a:t>
              </a:r>
              <a:endParaRPr lang="hr-HR" sz="1600" dirty="0"/>
            </a:p>
          </p:txBody>
        </p:sp>
      </p:grp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732DBFF1-F6E0-B33D-CF90-AE6DE485F08C}"/>
              </a:ext>
            </a:extLst>
          </p:cNvPr>
          <p:cNvSpPr txBox="1"/>
          <p:nvPr/>
        </p:nvSpPr>
        <p:spPr>
          <a:xfrm>
            <a:off x="3646571" y="4234788"/>
            <a:ext cx="54006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000" dirty="0"/>
              <a:t>Plitki infiltracijski sustavi upuštanja pročišćenih otpadnih voda u podzemlje (prema </a:t>
            </a:r>
            <a:r>
              <a:rPr lang="en-US" sz="1000" dirty="0"/>
              <a:t>OSWER Directive 9200.4-17P (1999.): Use of monitored natural attenuation at Superfund, RCRA corrective action and underground storage tank sites</a:t>
            </a:r>
            <a:r>
              <a:rPr lang="hr-HR" sz="1000" dirty="0"/>
              <a:t>)</a:t>
            </a:r>
          </a:p>
        </p:txBody>
      </p:sp>
      <p:sp>
        <p:nvSpPr>
          <p:cNvPr id="14" name="Pravokutnik 13">
            <a:extLst>
              <a:ext uri="{FF2B5EF4-FFF2-40B4-BE49-F238E27FC236}">
                <a16:creationId xmlns:a16="http://schemas.microsoft.com/office/drawing/2014/main" id="{A70540FA-3154-33D3-513A-772E4D7FB1B4}"/>
              </a:ext>
            </a:extLst>
          </p:cNvPr>
          <p:cNvSpPr/>
          <p:nvPr/>
        </p:nvSpPr>
        <p:spPr>
          <a:xfrm>
            <a:off x="2388404" y="1226988"/>
            <a:ext cx="6048672" cy="2016224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hr-HR" sz="3600" b="1" dirty="0">
              <a:solidFill>
                <a:srgbClr val="0070C0"/>
              </a:solidFill>
            </a:endParaRPr>
          </a:p>
        </p:txBody>
      </p:sp>
      <p:sp>
        <p:nvSpPr>
          <p:cNvPr id="16" name="Pravokutnik 15">
            <a:extLst>
              <a:ext uri="{FF2B5EF4-FFF2-40B4-BE49-F238E27FC236}">
                <a16:creationId xmlns:a16="http://schemas.microsoft.com/office/drawing/2014/main" id="{3F44E0E4-C41B-8E22-5A22-959FACEF7306}"/>
              </a:ext>
            </a:extLst>
          </p:cNvPr>
          <p:cNvSpPr/>
          <p:nvPr/>
        </p:nvSpPr>
        <p:spPr>
          <a:xfrm>
            <a:off x="2388404" y="1744925"/>
            <a:ext cx="6648092" cy="3772307"/>
          </a:xfrm>
          <a:prstGeom prst="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endParaRPr lang="hr-HR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96122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ija_Strategija_razvoja_VIO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algn="ctr">
          <a:defRPr sz="3600" b="1" dirty="0">
            <a:solidFill>
              <a:srgbClr val="0070C0"/>
            </a:solidFill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Prezentacija_Strategija_razvoja_VIO_Template</Template>
  <TotalTime>851</TotalTime>
  <Words>2277</Words>
  <Application>Microsoft Office PowerPoint</Application>
  <PresentationFormat>On-screen Show (4:3)</PresentationFormat>
  <Paragraphs>151</Paragraphs>
  <Slides>16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Prezentacija_Strategija_razvoja_VIO_Template</vt:lpstr>
      <vt:lpstr>PowerPoint Presentation</vt:lpstr>
      <vt:lpstr>Uvodna razmatranja: zašto ispuštanje pročišćenih otpadnih voda u podzemlje?</vt:lpstr>
      <vt:lpstr>Regulativa EU: Direktive i Uredbe</vt:lpstr>
      <vt:lpstr>Smjernice: CIS i tehnički vodiči</vt:lpstr>
      <vt:lpstr>Regulativa RH</vt:lpstr>
      <vt:lpstr>Znanstvena osnova: MAR koncept i ciljevi</vt:lpstr>
      <vt:lpstr>Tehnički pristupi: ASR, ASTR, SAT</vt:lpstr>
      <vt:lpstr>Primjena u područjima s velikom ranjivosti: modificirana ASR</vt:lpstr>
      <vt:lpstr>Plitki infiltracijski sustavi: bazeni i galerije</vt:lpstr>
      <vt:lpstr>Konceptualni modeli: uloga u procjeni rizika</vt:lpstr>
      <vt:lpstr>Procesi samopročišćavanja: ključni mehanizmi i učinci</vt:lpstr>
      <vt:lpstr>Monitoring i kontrola utjecaja na podzemne vode</vt:lpstr>
      <vt:lpstr>Planiranje i projektiranje sustava za ispuštanje proćišćenih otpadnih voda</vt:lpstr>
      <vt:lpstr>Primjeri iz svijeta: Španjolska, SAD, Australija, UK</vt:lpstr>
      <vt:lpstr>Izazovi i preporuke za primjenu u RH</vt:lpstr>
      <vt:lpstr>Zaključna razmatranja: smjernice za budućnost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RADA</dc:title>
  <dc:creator>Neven</dc:creator>
  <cp:lastModifiedBy>Zoran Nakić</cp:lastModifiedBy>
  <cp:revision>63</cp:revision>
  <dcterms:created xsi:type="dcterms:W3CDTF">2016-04-13T12:57:23Z</dcterms:created>
  <dcterms:modified xsi:type="dcterms:W3CDTF">2025-11-30T09:39:21Z</dcterms:modified>
</cp:coreProperties>
</file>