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5" r:id="rId3"/>
    <p:sldId id="284" r:id="rId4"/>
    <p:sldId id="257" r:id="rId5"/>
    <p:sldId id="276" r:id="rId6"/>
    <p:sldId id="287" r:id="rId7"/>
    <p:sldId id="277" r:id="rId8"/>
    <p:sldId id="279" r:id="rId9"/>
    <p:sldId id="288" r:id="rId10"/>
    <p:sldId id="280" r:id="rId11"/>
    <p:sldId id="278" r:id="rId12"/>
    <p:sldId id="281" r:id="rId13"/>
    <p:sldId id="282" r:id="rId14"/>
    <p:sldId id="285" r:id="rId15"/>
    <p:sldId id="286" r:id="rId16"/>
  </p:sldIdLst>
  <p:sldSz cx="9144000" cy="6858000" type="screen4x3"/>
  <p:notesSz cx="6797675" cy="9769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32" autoAdjust="0"/>
    <p:restoredTop sz="94654" autoAdjust="0"/>
  </p:normalViewPr>
  <p:slideViewPr>
    <p:cSldViewPr>
      <p:cViewPr>
        <p:scale>
          <a:sx n="110" d="100"/>
          <a:sy n="110" d="100"/>
        </p:scale>
        <p:origin x="-180" y="1224"/>
      </p:cViewPr>
      <p:guideLst>
        <p:guide orient="horz" pos="2160"/>
        <p:guide pos="2880"/>
      </p:guideLst>
    </p:cSldViewPr>
  </p:slideViewPr>
  <p:outlineViewPr>
    <p:cViewPr>
      <p:scale>
        <a:sx n="33" d="100"/>
        <a:sy n="33" d="100"/>
      </p:scale>
      <p:origin x="0" y="201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88474"/>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88474"/>
          </a:xfrm>
          <a:prstGeom prst="rect">
            <a:avLst/>
          </a:prstGeom>
        </p:spPr>
        <p:txBody>
          <a:bodyPr vert="horz" lIns="91440" tIns="45720" rIns="91440" bIns="45720" rtlCol="0"/>
          <a:lstStyle>
            <a:lvl1pPr algn="r">
              <a:defRPr sz="1200"/>
            </a:lvl1pPr>
          </a:lstStyle>
          <a:p>
            <a:fld id="{C9CAAEA7-B128-4C4F-9299-8D54D9B6A46B}" type="datetimeFigureOut">
              <a:rPr lang="hr-HR" smtClean="0"/>
              <a:pPr/>
              <a:t>25.10.2015</a:t>
            </a:fld>
            <a:endParaRPr lang="hr-HR"/>
          </a:p>
        </p:txBody>
      </p:sp>
      <p:sp>
        <p:nvSpPr>
          <p:cNvPr id="4" name="Slide Image Placeholder 3"/>
          <p:cNvSpPr>
            <a:spLocks noGrp="1" noRot="1" noChangeAspect="1"/>
          </p:cNvSpPr>
          <p:nvPr>
            <p:ph type="sldImg" idx="2"/>
          </p:nvPr>
        </p:nvSpPr>
        <p:spPr>
          <a:xfrm>
            <a:off x="957263" y="733425"/>
            <a:ext cx="4883150" cy="3662363"/>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640501"/>
            <a:ext cx="5438140" cy="43962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279306"/>
            <a:ext cx="2945659" cy="488474"/>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279306"/>
            <a:ext cx="2945659" cy="488474"/>
          </a:xfrm>
          <a:prstGeom prst="rect">
            <a:avLst/>
          </a:prstGeom>
        </p:spPr>
        <p:txBody>
          <a:bodyPr vert="horz" lIns="91440" tIns="45720" rIns="91440" bIns="45720" rtlCol="0" anchor="b"/>
          <a:lstStyle>
            <a:lvl1pPr algn="r">
              <a:defRPr sz="1200"/>
            </a:lvl1pPr>
          </a:lstStyle>
          <a:p>
            <a:fld id="{75247E31-D27F-49C7-B4B0-B788FEF20548}" type="slidenum">
              <a:rPr lang="hr-HR" smtClean="0"/>
              <a:pPr/>
              <a:t>‹#›</a:t>
            </a:fld>
            <a:endParaRPr lang="hr-HR"/>
          </a:p>
        </p:txBody>
      </p:sp>
    </p:spTree>
    <p:extLst>
      <p:ext uri="{BB962C8B-B14F-4D97-AF65-F5344CB8AC3E}">
        <p14:creationId xmlns:p14="http://schemas.microsoft.com/office/powerpoint/2010/main" xmlns="" val="304763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75247E31-D27F-49C7-B4B0-B788FEF20548}" type="slidenum">
              <a:rPr lang="hr-HR" smtClean="0"/>
              <a:pPr/>
              <a:t>1</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2000"/>
            <a:duotone>
              <a:schemeClr val="accent1">
                <a:shade val="45000"/>
                <a:satMod val="135000"/>
              </a:schemeClr>
              <a:prstClr val="white"/>
            </a:duotone>
            <a:lum/>
            <a:extLst>
              <a:ext uri="{BEBA8EAE-BF5A-486C-A8C5-ECC9F3942E4B}">
                <a14:imgProps xmlns:a14="http://schemas.microsoft.com/office/drawing/2010/main" xmlns="">
                  <a14:imgLayer r:embed="rId14">
                    <a14:imgEffect>
                      <a14:sharpenSoften amount="1000"/>
                    </a14:imgEffect>
                    <a14:imgEffect>
                      <a14:colorTemperature colorTemp="5125"/>
                    </a14:imgEffect>
                    <a14:imgEffect>
                      <a14:saturation sat="75000"/>
                    </a14:imgEffect>
                    <a14:imgEffect>
                      <a14:brightnessContrast contrast="-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457200" y="381000"/>
            <a:ext cx="4038600" cy="5745163"/>
          </a:xfrm>
        </p:spPr>
        <p:txBody>
          <a:bodyPr>
            <a:normAutofit fontScale="40000" lnSpcReduction="20000"/>
          </a:bodyPr>
          <a:lstStyle/>
          <a:p>
            <a:pPr algn="l"/>
            <a:endParaRPr lang="hr-HR" sz="3300" dirty="0" smtClean="0">
              <a:solidFill>
                <a:schemeClr val="tx1"/>
              </a:solidFill>
            </a:endParaRPr>
          </a:p>
          <a:p>
            <a:pPr algn="l"/>
            <a:endParaRPr lang="hr-HR" sz="3300" dirty="0" smtClean="0">
              <a:solidFill>
                <a:schemeClr val="tx1"/>
              </a:solidFill>
            </a:endParaRPr>
          </a:p>
          <a:p>
            <a:pPr marL="0" indent="0" algn="l">
              <a:buNone/>
            </a:pPr>
            <a:r>
              <a:rPr lang="hr-HR" sz="3800" b="1" dirty="0" smtClean="0">
                <a:solidFill>
                  <a:schemeClr val="tx1"/>
                </a:solidFill>
              </a:rPr>
              <a:t>         HRVATSKE VODE</a:t>
            </a:r>
            <a:endParaRPr lang="hr-HR" sz="3800" dirty="0" smtClean="0">
              <a:solidFill>
                <a:schemeClr val="tx1"/>
              </a:solidFill>
            </a:endParaRPr>
          </a:p>
          <a:p>
            <a:pPr marL="0" indent="0" algn="l">
              <a:buNone/>
            </a:pPr>
            <a:r>
              <a:rPr lang="hr-HR" sz="3300" b="1" dirty="0" smtClean="0">
                <a:solidFill>
                  <a:schemeClr val="tx1"/>
                </a:solidFill>
              </a:rPr>
              <a:t>Jedinica za provedbu nacionalnih vodnogospodarskih projekata</a:t>
            </a:r>
            <a:endParaRPr lang="hr-HR" sz="3300" dirty="0" smtClean="0">
              <a:solidFill>
                <a:schemeClr val="tx1"/>
              </a:solidFill>
            </a:endParaRPr>
          </a:p>
          <a:p>
            <a:pPr marL="0" indent="0" algn="l">
              <a:buNone/>
            </a:pPr>
            <a:r>
              <a:rPr lang="hr-HR" sz="3300" dirty="0">
                <a:solidFill>
                  <a:schemeClr val="tx1"/>
                </a:solidFill>
              </a:rPr>
              <a:t>Ulica grada Vukovara 220</a:t>
            </a:r>
          </a:p>
          <a:p>
            <a:pPr marL="0" indent="0" algn="l">
              <a:buNone/>
            </a:pPr>
            <a:r>
              <a:rPr lang="hr-HR" sz="3300" dirty="0" smtClean="0">
                <a:solidFill>
                  <a:schemeClr val="tx1"/>
                </a:solidFill>
              </a:rPr>
              <a:t>10000 ZAGREB</a:t>
            </a:r>
          </a:p>
          <a:p>
            <a:pPr marL="0" indent="0" algn="l">
              <a:buNone/>
            </a:pPr>
            <a:endParaRPr lang="hr-HR" sz="3300" dirty="0" smtClean="0">
              <a:solidFill>
                <a:schemeClr val="tx1"/>
              </a:solidFill>
            </a:endParaRPr>
          </a:p>
          <a:p>
            <a:pPr marL="0" indent="0">
              <a:buNone/>
            </a:pPr>
            <a:r>
              <a:rPr lang="hr-HR" b="1" dirty="0" smtClean="0"/>
              <a:t> </a:t>
            </a:r>
            <a:endParaRPr lang="hr-HR" dirty="0" smtClean="0"/>
          </a:p>
          <a:p>
            <a:pPr marL="0" indent="0">
              <a:buNone/>
            </a:pPr>
            <a:r>
              <a:rPr lang="hr-HR" b="1" dirty="0" smtClean="0"/>
              <a:t> </a:t>
            </a:r>
            <a:endParaRPr lang="hr-HR" dirty="0" smtClean="0"/>
          </a:p>
          <a:p>
            <a:pPr marL="0" indent="0" algn="ctr">
              <a:buNone/>
            </a:pPr>
            <a:r>
              <a:rPr lang="hr-HR" sz="5800" b="1" dirty="0" smtClean="0">
                <a:solidFill>
                  <a:schemeClr val="tx1"/>
                </a:solidFill>
              </a:rPr>
              <a:t>ŠVICARSKO - HRVATSKI</a:t>
            </a:r>
            <a:endParaRPr lang="hr-HR" sz="5800" dirty="0" smtClean="0">
              <a:solidFill>
                <a:schemeClr val="tx1"/>
              </a:solidFill>
            </a:endParaRPr>
          </a:p>
          <a:p>
            <a:pPr marL="0" indent="0" algn="ctr">
              <a:buNone/>
            </a:pPr>
            <a:r>
              <a:rPr lang="hr-HR" sz="5800" b="1" dirty="0" smtClean="0">
                <a:solidFill>
                  <a:schemeClr val="tx1"/>
                </a:solidFill>
              </a:rPr>
              <a:t>PROGRAM SURADNJE</a:t>
            </a:r>
          </a:p>
          <a:p>
            <a:pPr marL="0" indent="0" algn="ctr">
              <a:spcBef>
                <a:spcPts val="528"/>
              </a:spcBef>
              <a:buNone/>
            </a:pPr>
            <a:r>
              <a:rPr lang="hr-HR" b="1" dirty="0">
                <a:solidFill>
                  <a:schemeClr val="tx1"/>
                </a:solidFill>
              </a:rPr>
              <a:t>NA SMANJENJU EKONOMSKIH I SOCIJALNIH NEJEDNAKOSTI UNUTAR PROŠIRENE EUROPSKE UNIJE</a:t>
            </a:r>
            <a:endParaRPr lang="hr-HR" sz="5800" dirty="0" smtClean="0">
              <a:solidFill>
                <a:schemeClr val="tx1"/>
              </a:solidFill>
            </a:endParaRPr>
          </a:p>
          <a:p>
            <a:pPr marL="0" indent="0" algn="ctr">
              <a:buNone/>
            </a:pPr>
            <a:r>
              <a:rPr lang="hr-HR" sz="4500" b="1" dirty="0" smtClean="0">
                <a:solidFill>
                  <a:schemeClr val="tx1"/>
                </a:solidFill>
              </a:rPr>
              <a:t> </a:t>
            </a:r>
            <a:endParaRPr lang="hr-HR" sz="4500" dirty="0" smtClean="0">
              <a:solidFill>
                <a:schemeClr val="tx1"/>
              </a:solidFill>
            </a:endParaRPr>
          </a:p>
          <a:p>
            <a:pPr marL="0" indent="0" algn="ctr">
              <a:buNone/>
            </a:pPr>
            <a:endParaRPr lang="hr-HR" sz="4200" b="1" dirty="0" smtClean="0">
              <a:solidFill>
                <a:schemeClr val="tx1"/>
              </a:solidFill>
            </a:endParaRPr>
          </a:p>
          <a:p>
            <a:pPr marL="0" indent="0" algn="ctr">
              <a:buNone/>
            </a:pPr>
            <a:r>
              <a:rPr lang="hr-HR" sz="4200" b="1" dirty="0" smtClean="0">
                <a:solidFill>
                  <a:schemeClr val="tx1"/>
                </a:solidFill>
              </a:rPr>
              <a:t>VODNO-KOMUNALNA INFRASTRUKTURA</a:t>
            </a:r>
            <a:endParaRPr lang="hr-HR" sz="4200" dirty="0" smtClean="0">
              <a:solidFill>
                <a:schemeClr val="tx1"/>
              </a:solidFill>
            </a:endParaRPr>
          </a:p>
          <a:p>
            <a:pPr marL="0" indent="0">
              <a:buNone/>
            </a:pPr>
            <a:r>
              <a:rPr lang="hr-HR" dirty="0" smtClean="0"/>
              <a:t> </a:t>
            </a:r>
          </a:p>
          <a:p>
            <a:pPr marL="0" indent="0">
              <a:buNone/>
            </a:pPr>
            <a:r>
              <a:rPr lang="hr-HR" dirty="0" smtClean="0"/>
              <a:t>   </a:t>
            </a:r>
            <a:endParaRPr lang="hr-HR" dirty="0"/>
          </a:p>
          <a:p>
            <a:pPr marL="0" indent="0">
              <a:buNone/>
            </a:pPr>
            <a:endParaRPr lang="hr-HR" dirty="0" smtClean="0"/>
          </a:p>
          <a:p>
            <a:pPr marL="0" indent="0" algn="ctr">
              <a:buNone/>
            </a:pPr>
            <a:r>
              <a:rPr lang="hr-HR" dirty="0" smtClean="0"/>
              <a:t>LISTOPAD</a:t>
            </a:r>
            <a:r>
              <a:rPr lang="hr-HR" dirty="0" smtClean="0">
                <a:solidFill>
                  <a:schemeClr val="tx1"/>
                </a:solidFill>
              </a:rPr>
              <a:t> 2015.</a:t>
            </a:r>
          </a:p>
          <a:p>
            <a:pPr marL="0" indent="0">
              <a:buNone/>
            </a:pPr>
            <a:r>
              <a:rPr lang="hr-HR" dirty="0" smtClean="0"/>
              <a:t>  </a:t>
            </a:r>
          </a:p>
          <a:p>
            <a:pPr marL="0" indent="0">
              <a:buNone/>
            </a:pPr>
            <a:r>
              <a:rPr lang="hr-HR" dirty="0" smtClean="0"/>
              <a:t>    </a:t>
            </a:r>
          </a:p>
          <a:p>
            <a:endParaRPr lang="hr-HR" dirty="0"/>
          </a:p>
        </p:txBody>
      </p:sp>
      <p:sp>
        <p:nvSpPr>
          <p:cNvPr id="5" name="Content Placeholder 4"/>
          <p:cNvSpPr>
            <a:spLocks noGrp="1"/>
          </p:cNvSpPr>
          <p:nvPr>
            <p:ph sz="half" idx="2"/>
          </p:nvPr>
        </p:nvSpPr>
        <p:spPr>
          <a:xfrm>
            <a:off x="4648200" y="381000"/>
            <a:ext cx="4038600" cy="5745163"/>
          </a:xfrm>
        </p:spPr>
        <p:txBody>
          <a:bodyPr>
            <a:normAutofit fontScale="40000" lnSpcReduction="20000"/>
          </a:bodyPr>
          <a:lstStyle/>
          <a:p>
            <a:pPr marL="0" indent="0">
              <a:buNone/>
            </a:pPr>
            <a:endParaRPr lang="hr-HR" sz="3200" b="1" dirty="0" smtClean="0"/>
          </a:p>
          <a:p>
            <a:pPr marL="0" indent="0">
              <a:buNone/>
            </a:pPr>
            <a:endParaRPr lang="hr-HR" sz="3200" b="1" dirty="0"/>
          </a:p>
          <a:p>
            <a:pPr marL="0" indent="0">
              <a:buNone/>
            </a:pPr>
            <a:r>
              <a:rPr lang="hr-HR" sz="3800" b="1" dirty="0" smtClean="0"/>
              <a:t>            HRVATSKE </a:t>
            </a:r>
            <a:r>
              <a:rPr lang="hr-HR" sz="3800" b="1" dirty="0"/>
              <a:t>VODE</a:t>
            </a:r>
            <a:endParaRPr lang="hr-HR" sz="3800" dirty="0"/>
          </a:p>
          <a:p>
            <a:pPr marL="0" indent="0">
              <a:buNone/>
            </a:pPr>
            <a:r>
              <a:rPr lang="en-GB" sz="3200" b="1" dirty="0" smtClean="0"/>
              <a:t>Unit </a:t>
            </a:r>
            <a:r>
              <a:rPr lang="en-GB" sz="3200" b="1" dirty="0"/>
              <a:t>for Implementation of National </a:t>
            </a:r>
            <a:r>
              <a:rPr lang="en-GB" sz="3200" b="1" dirty="0" smtClean="0"/>
              <a:t>Water</a:t>
            </a:r>
            <a:r>
              <a:rPr lang="hr-HR" sz="3200" b="1" dirty="0" smtClean="0"/>
              <a:t> </a:t>
            </a:r>
            <a:r>
              <a:rPr lang="en-GB" sz="3200" b="1" dirty="0" smtClean="0"/>
              <a:t>Management </a:t>
            </a:r>
            <a:r>
              <a:rPr lang="en-GB" sz="3200" b="1" dirty="0"/>
              <a:t>Projects</a:t>
            </a:r>
            <a:endParaRPr lang="hr-HR" sz="3200" b="1" dirty="0"/>
          </a:p>
          <a:p>
            <a:pPr marL="0" indent="0">
              <a:buNone/>
            </a:pPr>
            <a:r>
              <a:rPr lang="hr-HR" sz="3300" dirty="0" smtClean="0"/>
              <a:t>Ulica </a:t>
            </a:r>
            <a:r>
              <a:rPr lang="hr-HR" sz="3300" dirty="0"/>
              <a:t>grada Vukovara 220</a:t>
            </a:r>
          </a:p>
          <a:p>
            <a:pPr marL="0" indent="0">
              <a:buNone/>
            </a:pPr>
            <a:r>
              <a:rPr lang="hr-HR" sz="3300" dirty="0"/>
              <a:t>10000 ZAGREB</a:t>
            </a:r>
          </a:p>
          <a:p>
            <a:pPr marL="0" indent="0">
              <a:buNone/>
            </a:pPr>
            <a:endParaRPr lang="hr-HR" dirty="0"/>
          </a:p>
          <a:p>
            <a:pPr marL="0" indent="0">
              <a:buNone/>
            </a:pPr>
            <a:r>
              <a:rPr lang="hr-HR" b="1" dirty="0"/>
              <a:t> </a:t>
            </a:r>
            <a:endParaRPr lang="hr-HR" dirty="0"/>
          </a:p>
          <a:p>
            <a:pPr marL="0" indent="0">
              <a:buNone/>
            </a:pPr>
            <a:r>
              <a:rPr lang="hr-HR" b="1" dirty="0"/>
              <a:t> </a:t>
            </a:r>
            <a:endParaRPr lang="hr-HR" dirty="0"/>
          </a:p>
          <a:p>
            <a:pPr marL="0" indent="0" algn="ctr">
              <a:buNone/>
            </a:pPr>
            <a:r>
              <a:rPr lang="hr-HR" sz="5800" b="1" dirty="0"/>
              <a:t>SWISS-CROATIAN</a:t>
            </a:r>
          </a:p>
          <a:p>
            <a:pPr marL="0" indent="0" algn="ctr">
              <a:buNone/>
            </a:pPr>
            <a:r>
              <a:rPr lang="hr-HR" sz="5800" b="1" dirty="0"/>
              <a:t>COOPERATION PROGRAMME</a:t>
            </a:r>
          </a:p>
          <a:p>
            <a:pPr marL="0" indent="0" algn="ctr">
              <a:spcBef>
                <a:spcPts val="528"/>
              </a:spcBef>
              <a:buNone/>
            </a:pPr>
            <a:r>
              <a:rPr lang="hr-HR" b="1" dirty="0"/>
              <a:t>TO REDUCE ECONOMIC AND SOCIAL DISPARITIES WITHIN THE ENLARGED EUROPEAN UNION</a:t>
            </a:r>
            <a:endParaRPr lang="hr-HR" sz="5400" dirty="0"/>
          </a:p>
          <a:p>
            <a:pPr marL="0" indent="0" algn="ctr">
              <a:spcBef>
                <a:spcPts val="24"/>
              </a:spcBef>
              <a:buNone/>
            </a:pPr>
            <a:r>
              <a:rPr lang="hr-HR" sz="4000" b="1" dirty="0"/>
              <a:t> </a:t>
            </a:r>
            <a:endParaRPr lang="hr-HR" sz="4000" dirty="0"/>
          </a:p>
          <a:p>
            <a:pPr marL="0" indent="0" algn="ctr">
              <a:spcBef>
                <a:spcPts val="408"/>
              </a:spcBef>
              <a:buNone/>
            </a:pPr>
            <a:endParaRPr lang="hr-HR" sz="3600" b="1" dirty="0"/>
          </a:p>
          <a:p>
            <a:pPr marL="0" indent="0" algn="ctr">
              <a:buNone/>
            </a:pPr>
            <a:r>
              <a:rPr lang="hr-HR" sz="4300" b="1" dirty="0"/>
              <a:t>WATER AND WASTEWATER INFRASTRUCURE </a:t>
            </a:r>
            <a:endParaRPr lang="hr-HR" sz="4300" dirty="0"/>
          </a:p>
          <a:p>
            <a:pPr marL="0" indent="0">
              <a:buNone/>
            </a:pPr>
            <a:r>
              <a:rPr lang="hr-HR" dirty="0"/>
              <a:t> </a:t>
            </a:r>
          </a:p>
          <a:p>
            <a:pPr marL="0" indent="0">
              <a:buNone/>
            </a:pPr>
            <a:endParaRPr lang="hr-HR" dirty="0"/>
          </a:p>
          <a:p>
            <a:pPr marL="0" indent="0" algn="ctr">
              <a:buNone/>
            </a:pPr>
            <a:r>
              <a:rPr lang="hr-HR" dirty="0" smtClean="0"/>
              <a:t>OCTOBER 2015</a:t>
            </a:r>
            <a:endParaRPr lang="hr-HR" dirty="0"/>
          </a:p>
          <a:p>
            <a:endParaRPr lang="hr-HR"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569" y="533400"/>
            <a:ext cx="361222" cy="41540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4400" y="533400"/>
            <a:ext cx="361222" cy="415405"/>
          </a:xfrm>
          <a:prstGeom prst="rect">
            <a:avLst/>
          </a:prstGeom>
        </p:spPr>
      </p:pic>
      <p:pic>
        <p:nvPicPr>
          <p:cNvPr id="4"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0" y="5401388"/>
            <a:ext cx="1143000" cy="89611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2" name="Rectangle 6"/>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hr-HR"/>
          </a:p>
        </p:txBody>
      </p:sp>
      <p:sp>
        <p:nvSpPr>
          <p:cNvPr id="13" name="Rectangle 8"/>
          <p:cNvSpPr>
            <a:spLocks noChangeArrowheads="1"/>
          </p:cNvSpPr>
          <p:nvPr/>
        </p:nvSpPr>
        <p:spPr bwMode="auto">
          <a:xfrm>
            <a:off x="0" y="20955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hr-HR"/>
          </a:p>
        </p:txBody>
      </p:sp>
      <p:pic>
        <p:nvPicPr>
          <p:cNvPr id="17"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5403697"/>
            <a:ext cx="1143000" cy="89611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914400"/>
            <a:ext cx="8229600" cy="4876800"/>
          </a:xfrm>
        </p:spPr>
      </p:pic>
      <p:pic>
        <p:nvPicPr>
          <p:cNvPr id="1026" name="Picture 2" descr="C:\Users\jglavan\Desktop\Swiss_grant\Johan_20150224\Opis JLS\Grbovi\delnice_grb.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3456" y="4724400"/>
            <a:ext cx="732014" cy="95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9082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838200"/>
            <a:ext cx="8229600" cy="4953000"/>
          </a:xfrm>
        </p:spPr>
      </p:pic>
      <p:pic>
        <p:nvPicPr>
          <p:cNvPr id="5" name="Picture 3" descr="C:\Users\jglavan\Desktop\Swiss_grant\Johan_20150224\Opis JLS\Grbovi\fuine_grb.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4726709"/>
            <a:ext cx="690033" cy="91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0435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04800"/>
            <a:ext cx="4038600" cy="4525963"/>
          </a:xfrm>
        </p:spPr>
        <p:txBody>
          <a:bodyPr>
            <a:normAutofit/>
          </a:bodyPr>
          <a:lstStyle/>
          <a:p>
            <a:endParaRPr lang="hr-HR" sz="1300" b="1" dirty="0" smtClean="0"/>
          </a:p>
          <a:p>
            <a:r>
              <a:rPr lang="hr-HR" sz="1300" b="1" dirty="0" smtClean="0"/>
              <a:t>Komunalac </a:t>
            </a:r>
            <a:r>
              <a:rPr lang="hr-HR" sz="1300" b="1" dirty="0"/>
              <a:t>vodoopskrba i odvodnja d.o.o. Delnice </a:t>
            </a:r>
            <a:endParaRPr lang="hr-HR" sz="1300" b="1" dirty="0" smtClean="0"/>
          </a:p>
          <a:p>
            <a:pPr marL="0" indent="0">
              <a:buNone/>
            </a:pPr>
            <a:r>
              <a:rPr lang="hr-HR" sz="1300" dirty="0"/>
              <a:t>	</a:t>
            </a:r>
            <a:endParaRPr lang="hr-HR" sz="1300" dirty="0" smtClean="0"/>
          </a:p>
          <a:p>
            <a:pPr marL="0" indent="0">
              <a:buNone/>
            </a:pPr>
            <a:r>
              <a:rPr lang="hr-HR" sz="1300" b="1" dirty="0" smtClean="0"/>
              <a:t>Početna </a:t>
            </a:r>
            <a:r>
              <a:rPr lang="hr-HR" sz="1300" b="1" dirty="0"/>
              <a:t>procjena </a:t>
            </a:r>
            <a:r>
              <a:rPr lang="hr-HR" sz="1300" b="1" dirty="0" smtClean="0"/>
              <a:t>projekta</a:t>
            </a:r>
          </a:p>
          <a:p>
            <a:pPr marL="0" indent="0">
              <a:buNone/>
            </a:pPr>
            <a:endParaRPr lang="hr-HR" sz="1300" dirty="0" smtClean="0"/>
          </a:p>
          <a:p>
            <a:pPr marL="0" indent="0">
              <a:buNone/>
            </a:pPr>
            <a:r>
              <a:rPr lang="hr-HR" sz="1300" dirty="0" smtClean="0"/>
              <a:t>Komponenta </a:t>
            </a:r>
            <a:r>
              <a:rPr lang="hr-HR" sz="1300" dirty="0"/>
              <a:t>I – </a:t>
            </a:r>
            <a:r>
              <a:rPr lang="hr-HR" sz="1300" dirty="0" smtClean="0"/>
              <a:t>Tehnička komponenta – 9.200.000,00 kn</a:t>
            </a:r>
          </a:p>
          <a:p>
            <a:pPr marL="0" indent="0">
              <a:buNone/>
            </a:pPr>
            <a:endParaRPr lang="hr-HR" sz="1300" dirty="0" smtClean="0"/>
          </a:p>
          <a:p>
            <a:pPr marL="0" indent="0">
              <a:buNone/>
            </a:pPr>
            <a:r>
              <a:rPr lang="hr-HR" sz="1300" dirty="0"/>
              <a:t>Komponenta</a:t>
            </a:r>
            <a:r>
              <a:rPr lang="en-US" sz="1300" dirty="0" smtClean="0"/>
              <a:t> </a:t>
            </a:r>
            <a:r>
              <a:rPr lang="en-US" sz="1300" dirty="0"/>
              <a:t>II – </a:t>
            </a:r>
            <a:r>
              <a:rPr lang="hr-HR" sz="1300" dirty="0" smtClean="0"/>
              <a:t>Ulaganja u vodoopskrbu – 64.625.000,00 kn</a:t>
            </a:r>
          </a:p>
          <a:p>
            <a:pPr marL="0" indent="0">
              <a:buNone/>
            </a:pPr>
            <a:endParaRPr lang="hr-HR" sz="1300" dirty="0" smtClean="0"/>
          </a:p>
          <a:p>
            <a:pPr marL="0" indent="0">
              <a:buNone/>
            </a:pPr>
            <a:r>
              <a:rPr lang="hr-HR" sz="1300" dirty="0"/>
              <a:t>Komponenta</a:t>
            </a:r>
            <a:r>
              <a:rPr lang="en-US" sz="1300" dirty="0" smtClean="0"/>
              <a:t> </a:t>
            </a:r>
            <a:r>
              <a:rPr lang="en-US" sz="1300" dirty="0"/>
              <a:t>III – </a:t>
            </a:r>
            <a:r>
              <a:rPr lang="hr-HR" sz="1300" dirty="0" smtClean="0"/>
              <a:t>Ulaganja u odvodnju –                        57.590.000,00 kn</a:t>
            </a:r>
          </a:p>
          <a:p>
            <a:pPr marL="0" indent="0">
              <a:buNone/>
            </a:pPr>
            <a:endParaRPr lang="hr-HR" sz="1300" dirty="0" smtClean="0"/>
          </a:p>
          <a:p>
            <a:pPr marL="0" indent="0">
              <a:buNone/>
            </a:pPr>
            <a:r>
              <a:rPr lang="hr-HR" sz="1300" b="1" dirty="0" smtClean="0"/>
              <a:t>	TOTAL </a:t>
            </a:r>
            <a:r>
              <a:rPr lang="hr-HR" sz="1300" b="1" dirty="0"/>
              <a:t>– </a:t>
            </a:r>
            <a:r>
              <a:rPr lang="hr-HR" sz="1300" b="1" dirty="0" smtClean="0"/>
              <a:t>131.415.000,00 </a:t>
            </a:r>
            <a:r>
              <a:rPr lang="hr-HR" sz="1300" b="1" dirty="0"/>
              <a:t>kn</a:t>
            </a:r>
          </a:p>
          <a:p>
            <a:pPr marL="0" indent="0">
              <a:buNone/>
            </a:pPr>
            <a:endParaRPr lang="hr-HR" sz="1600" dirty="0" smtClean="0"/>
          </a:p>
        </p:txBody>
      </p:sp>
      <p:sp>
        <p:nvSpPr>
          <p:cNvPr id="4" name="Content Placeholder 3"/>
          <p:cNvSpPr>
            <a:spLocks noGrp="1"/>
          </p:cNvSpPr>
          <p:nvPr>
            <p:ph sz="half" idx="2"/>
          </p:nvPr>
        </p:nvSpPr>
        <p:spPr>
          <a:xfrm>
            <a:off x="4572000" y="304800"/>
            <a:ext cx="4038600" cy="4525963"/>
          </a:xfrm>
        </p:spPr>
        <p:txBody>
          <a:bodyPr>
            <a:normAutofit/>
          </a:bodyPr>
          <a:lstStyle/>
          <a:p>
            <a:endParaRPr lang="hr-HR" sz="1300" b="1" dirty="0" smtClean="0"/>
          </a:p>
          <a:p>
            <a:r>
              <a:rPr lang="hr-HR" sz="1300" b="1" dirty="0" smtClean="0"/>
              <a:t>Komunalac </a:t>
            </a:r>
            <a:r>
              <a:rPr lang="hr-HR" sz="1300" b="1" dirty="0"/>
              <a:t>vodoopskrba i odvodnja d.o.o. Delnice </a:t>
            </a:r>
          </a:p>
          <a:p>
            <a:pPr marL="0" indent="0">
              <a:buNone/>
            </a:pPr>
            <a:r>
              <a:rPr lang="hr-HR" sz="1300" dirty="0"/>
              <a:t>	</a:t>
            </a:r>
          </a:p>
          <a:p>
            <a:pPr marL="0" indent="0">
              <a:buNone/>
            </a:pPr>
            <a:r>
              <a:rPr lang="hr-HR" sz="1300" b="1" dirty="0" err="1" smtClean="0"/>
              <a:t>Initial</a:t>
            </a:r>
            <a:r>
              <a:rPr lang="hr-HR" sz="1300" b="1" dirty="0" smtClean="0"/>
              <a:t> </a:t>
            </a:r>
            <a:r>
              <a:rPr lang="hr-HR" sz="1300" b="1" dirty="0" err="1"/>
              <a:t>estimate</a:t>
            </a:r>
            <a:r>
              <a:rPr lang="hr-HR" sz="1300" b="1" dirty="0"/>
              <a:t> </a:t>
            </a:r>
            <a:r>
              <a:rPr lang="hr-HR" sz="1300" b="1" dirty="0" err="1"/>
              <a:t>cost</a:t>
            </a:r>
            <a:r>
              <a:rPr lang="hr-HR" sz="1300" b="1" dirty="0"/>
              <a:t> </a:t>
            </a:r>
          </a:p>
          <a:p>
            <a:endParaRPr lang="hr-HR" sz="1300" dirty="0"/>
          </a:p>
          <a:p>
            <a:pPr marL="0" indent="0">
              <a:buNone/>
            </a:pPr>
            <a:r>
              <a:rPr lang="hr-HR" sz="1300" dirty="0" err="1" smtClean="0"/>
              <a:t>Component</a:t>
            </a:r>
            <a:r>
              <a:rPr lang="hr-HR" sz="1300" dirty="0" smtClean="0"/>
              <a:t> </a:t>
            </a:r>
            <a:r>
              <a:rPr lang="hr-HR" sz="1300" dirty="0"/>
              <a:t>I – </a:t>
            </a:r>
            <a:r>
              <a:rPr lang="hr-HR" sz="1300" dirty="0" err="1"/>
              <a:t>Tehnical</a:t>
            </a:r>
            <a:r>
              <a:rPr lang="hr-HR" sz="1300" dirty="0"/>
              <a:t> </a:t>
            </a:r>
            <a:r>
              <a:rPr lang="hr-HR" sz="1300" dirty="0" err="1"/>
              <a:t>component</a:t>
            </a:r>
            <a:r>
              <a:rPr lang="hr-HR" sz="1300" dirty="0"/>
              <a:t> – </a:t>
            </a:r>
            <a:r>
              <a:rPr lang="hr-HR" sz="1300" dirty="0" smtClean="0"/>
              <a:t>9.200.000,00 </a:t>
            </a:r>
            <a:r>
              <a:rPr lang="hr-HR" sz="1300" dirty="0"/>
              <a:t>kn</a:t>
            </a:r>
          </a:p>
          <a:p>
            <a:pPr marL="0" indent="0">
              <a:buNone/>
            </a:pPr>
            <a:endParaRPr lang="hr-HR" sz="1300" dirty="0" smtClean="0"/>
          </a:p>
          <a:p>
            <a:pPr marL="0" indent="0">
              <a:buNone/>
            </a:pPr>
            <a:r>
              <a:rPr lang="en-US" sz="1300" dirty="0" smtClean="0"/>
              <a:t>Component </a:t>
            </a:r>
            <a:r>
              <a:rPr lang="en-US" sz="1300" dirty="0"/>
              <a:t>II – Investments in water supply infrastructure</a:t>
            </a:r>
            <a:r>
              <a:rPr lang="hr-HR" sz="1300" dirty="0"/>
              <a:t> – 64.625.000,00 kn</a:t>
            </a:r>
          </a:p>
          <a:p>
            <a:pPr marL="0" indent="0">
              <a:buNone/>
            </a:pPr>
            <a:endParaRPr lang="hr-HR" sz="1300" dirty="0" smtClean="0"/>
          </a:p>
          <a:p>
            <a:pPr marL="0" indent="0">
              <a:buNone/>
            </a:pPr>
            <a:r>
              <a:rPr lang="en-US" sz="1300" dirty="0" smtClean="0"/>
              <a:t>Component </a:t>
            </a:r>
            <a:r>
              <a:rPr lang="en-US" sz="1300" dirty="0"/>
              <a:t>III – Investments in wastewater infrastructure</a:t>
            </a:r>
            <a:r>
              <a:rPr lang="hr-HR" sz="1300" dirty="0"/>
              <a:t> – 57.590.000,00 </a:t>
            </a:r>
            <a:r>
              <a:rPr lang="hr-HR" sz="1300" dirty="0" smtClean="0"/>
              <a:t>kn</a:t>
            </a:r>
          </a:p>
          <a:p>
            <a:pPr marL="0" indent="0">
              <a:buNone/>
            </a:pPr>
            <a:endParaRPr lang="hr-HR" sz="1300" dirty="0"/>
          </a:p>
          <a:p>
            <a:pPr marL="0" indent="0">
              <a:buNone/>
            </a:pPr>
            <a:r>
              <a:rPr lang="hr-HR" sz="1300" b="1" dirty="0"/>
              <a:t>	TOTAL – </a:t>
            </a:r>
            <a:r>
              <a:rPr lang="hr-HR" sz="1300" b="1" dirty="0" smtClean="0"/>
              <a:t>131.415.000,00 </a:t>
            </a:r>
            <a:r>
              <a:rPr lang="hr-HR" sz="1300" b="1" dirty="0"/>
              <a:t>kn</a:t>
            </a:r>
          </a:p>
          <a:p>
            <a:endParaRPr lang="hr-HR" dirty="0"/>
          </a:p>
        </p:txBody>
      </p:sp>
    </p:spTree>
    <p:extLst>
      <p:ext uri="{BB962C8B-B14F-4D97-AF65-F5344CB8AC3E}">
        <p14:creationId xmlns:p14="http://schemas.microsoft.com/office/powerpoint/2010/main" xmlns="" val="665903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
            <a:ext cx="4038600" cy="5105400"/>
          </a:xfrm>
        </p:spPr>
        <p:txBody>
          <a:bodyPr>
            <a:normAutofit fontScale="77500" lnSpcReduction="20000"/>
          </a:bodyPr>
          <a:lstStyle/>
          <a:p>
            <a:pPr marL="0" indent="0" algn="ctr">
              <a:buNone/>
            </a:pPr>
            <a:r>
              <a:rPr lang="hr-HR" sz="2000" dirty="0" smtClean="0"/>
              <a:t>PROVEDBA PROJEKTA</a:t>
            </a:r>
          </a:p>
          <a:p>
            <a:pPr marL="0" indent="0" algn="ctr">
              <a:buNone/>
            </a:pPr>
            <a:endParaRPr lang="hr-HR" sz="2700" dirty="0" smtClean="0"/>
          </a:p>
          <a:p>
            <a:r>
              <a:rPr lang="hr-HR" sz="1700" dirty="0" smtClean="0"/>
              <a:t>Projekt </a:t>
            </a:r>
            <a:r>
              <a:rPr lang="hr-HR" sz="1700" dirty="0"/>
              <a:t>»</a:t>
            </a:r>
            <a:r>
              <a:rPr lang="hr-HR" sz="1700" dirty="0" smtClean="0"/>
              <a:t>Financiranje vodno-komunalne infrastrukture </a:t>
            </a:r>
            <a:r>
              <a:rPr lang="hr-HR" sz="1700" dirty="0" err="1" smtClean="0"/>
              <a:t>swis</a:t>
            </a:r>
            <a:r>
              <a:rPr lang="hr-HR" sz="1700" dirty="0" smtClean="0"/>
              <a:t> fond« </a:t>
            </a:r>
            <a:r>
              <a:rPr lang="hr-HR" sz="1700" dirty="0"/>
              <a:t>se financira Doprinosom švicarske vlade od </a:t>
            </a:r>
            <a:r>
              <a:rPr lang="hr-HR" sz="1700" dirty="0" smtClean="0"/>
              <a:t>21,5 </a:t>
            </a:r>
            <a:r>
              <a:rPr lang="hr-HR" sz="1700" dirty="0"/>
              <a:t>milijuna </a:t>
            </a:r>
            <a:r>
              <a:rPr lang="hr-HR" sz="1700" dirty="0" smtClean="0"/>
              <a:t>CHF, </a:t>
            </a:r>
            <a:r>
              <a:rPr lang="hr-HR" sz="1700" dirty="0"/>
              <a:t>do ukupno 85% neto investicije </a:t>
            </a:r>
            <a:r>
              <a:rPr lang="hr-HR" sz="1700" dirty="0" err="1"/>
              <a:t>potprojekta</a:t>
            </a:r>
            <a:r>
              <a:rPr lang="hr-HR" sz="1700" dirty="0"/>
              <a:t>. Ostalih 15% investicije bez </a:t>
            </a:r>
            <a:r>
              <a:rPr lang="hr-HR" sz="1700" dirty="0" smtClean="0"/>
              <a:t>PVD-a</a:t>
            </a:r>
            <a:r>
              <a:rPr lang="hr-HR" sz="1700" dirty="0"/>
              <a:t>, financira se sredstvima krajnjih korisnika (10%) i Hrvatskih voda (5%). Trošak poreza na dodanu vrijednost nije prihvatljiv trošak za financiranje sredstvima doprinosa, a osigurat će ga krajnji korisnici. </a:t>
            </a:r>
          </a:p>
          <a:p>
            <a:r>
              <a:rPr lang="hr-HR" sz="1700" dirty="0"/>
              <a:t>JPP će provoditi puno upravljanje nad provedbom Projekta, što će između ostalog </a:t>
            </a:r>
            <a:r>
              <a:rPr lang="hr-HR" sz="1700" dirty="0" err="1"/>
              <a:t>podrazumjevat</a:t>
            </a:r>
            <a:r>
              <a:rPr lang="hr-HR" sz="1700" dirty="0"/>
              <a:t> praćenje provedbe </a:t>
            </a:r>
            <a:r>
              <a:rPr lang="hr-HR" sz="1700" dirty="0" err="1"/>
              <a:t>potprojekata</a:t>
            </a:r>
            <a:r>
              <a:rPr lang="hr-HR" sz="1700" dirty="0"/>
              <a:t> s aspekta javne nabave, upravljanja i financija, te tehničke provedbe u skladu zakonskom regulativnom i dobrom građevinskom praksom te načelima zaštite okoliša i prirode, kontrolu namjenskog trošenja </a:t>
            </a:r>
            <a:r>
              <a:rPr lang="hr-HR" sz="1700" dirty="0" err="1"/>
              <a:t>dodjeljenih</a:t>
            </a:r>
            <a:r>
              <a:rPr lang="hr-HR" sz="1700" dirty="0"/>
              <a:t> sredstava zajmova, izradu izvješća o napretku i završetku Projekta.</a:t>
            </a:r>
          </a:p>
          <a:p>
            <a:r>
              <a:rPr lang="hr-HR" sz="1700" dirty="0"/>
              <a:t>Direktive Europske unije su transponirane u hrvatsko zakonodavstvo donošenjem Zakona o javnoj nabavi, te se javna nabava ugovora u okviru </a:t>
            </a:r>
            <a:r>
              <a:rPr lang="hr-HR" sz="1700" dirty="0" err="1"/>
              <a:t>potprojekata</a:t>
            </a:r>
            <a:r>
              <a:rPr lang="hr-HR" sz="1700" dirty="0"/>
              <a:t> Projekta provodi u skladu sa Zakonom o javnoj nabavi </a:t>
            </a:r>
          </a:p>
          <a:p>
            <a:endParaRPr lang="hr-HR" sz="4400" dirty="0" smtClean="0"/>
          </a:p>
          <a:p>
            <a:endParaRPr lang="hr-HR" sz="4400" dirty="0"/>
          </a:p>
          <a:p>
            <a:endParaRPr lang="hr-HR" sz="4400" dirty="0" smtClean="0"/>
          </a:p>
          <a:p>
            <a:endParaRPr lang="hr-HR" sz="1600" dirty="0"/>
          </a:p>
          <a:p>
            <a:pPr marL="0" indent="0">
              <a:buNone/>
            </a:pPr>
            <a:endParaRPr lang="hr-HR" dirty="0"/>
          </a:p>
        </p:txBody>
      </p:sp>
      <p:sp>
        <p:nvSpPr>
          <p:cNvPr id="4" name="Content Placeholder 3"/>
          <p:cNvSpPr>
            <a:spLocks noGrp="1"/>
          </p:cNvSpPr>
          <p:nvPr>
            <p:ph sz="half" idx="2"/>
          </p:nvPr>
        </p:nvSpPr>
        <p:spPr>
          <a:xfrm>
            <a:off x="4648200" y="228600"/>
            <a:ext cx="4191000" cy="5334000"/>
          </a:xfrm>
        </p:spPr>
        <p:txBody>
          <a:bodyPr>
            <a:normAutofit fontScale="77500" lnSpcReduction="20000"/>
          </a:bodyPr>
          <a:lstStyle/>
          <a:p>
            <a:pPr marL="0" indent="0" algn="ctr">
              <a:buNone/>
            </a:pPr>
            <a:r>
              <a:rPr lang="hr-HR" sz="2000" dirty="0"/>
              <a:t>PROJECT IMPLEMENTATION </a:t>
            </a:r>
            <a:endParaRPr lang="hr-HR" sz="2000" dirty="0" smtClean="0"/>
          </a:p>
          <a:p>
            <a:pPr marL="0" indent="0" algn="ctr">
              <a:buNone/>
            </a:pPr>
            <a:endParaRPr lang="hr-HR" sz="2000" dirty="0"/>
          </a:p>
          <a:p>
            <a:r>
              <a:rPr lang="en-GB" sz="1700" dirty="0"/>
              <a:t>The MUNICIPAL WATER INFRASTRUCTURE PROJECT (SWISS FUND) is financed from a Contribution of the Swiss Government in the amount of </a:t>
            </a:r>
            <a:r>
              <a:rPr lang="hr-HR" sz="1700" dirty="0" smtClean="0"/>
              <a:t>CHF</a:t>
            </a:r>
            <a:r>
              <a:rPr lang="en-GB" sz="1700" dirty="0" smtClean="0"/>
              <a:t> 2</a:t>
            </a:r>
            <a:r>
              <a:rPr lang="hr-HR" sz="1700" dirty="0" smtClean="0"/>
              <a:t>1,5</a:t>
            </a:r>
            <a:r>
              <a:rPr lang="en-GB" sz="1700" dirty="0" smtClean="0"/>
              <a:t> </a:t>
            </a:r>
            <a:r>
              <a:rPr lang="en-GB" sz="1700" dirty="0"/>
              <a:t>million up to a total of 85% of the net sub-project investment. The remaining 15% of the investment excluding the Value Added Tax (VAT) is financed by the Final Beneficiary (10%) and </a:t>
            </a:r>
            <a:r>
              <a:rPr lang="en-GB" sz="1700" dirty="0" err="1"/>
              <a:t>Hrvatske</a:t>
            </a:r>
            <a:r>
              <a:rPr lang="en-GB" sz="1700" dirty="0"/>
              <a:t> </a:t>
            </a:r>
            <a:r>
              <a:rPr lang="en-GB" sz="1700" dirty="0" err="1"/>
              <a:t>vode</a:t>
            </a:r>
            <a:r>
              <a:rPr lang="en-GB" sz="1700" dirty="0"/>
              <a:t> (5%). The cost of the VAT is not eligible cost for financing from the Contribution and will be covered by the Final Beneficiary. </a:t>
            </a:r>
          </a:p>
          <a:p>
            <a:r>
              <a:rPr lang="en-GB" sz="1700" dirty="0"/>
              <a:t>The PIU will have full control over Project implementation, including, among other things, monitoring of sub-project implementation from the aspect of public procurement, management and finances, technical implementation in accordance with the legislation, good engineering practice and the environmental and nature protection principles, control whether the allocated proceeds of the Contribution have been used for the designated purpose, preparation of progress reports and the Project completion report.</a:t>
            </a:r>
          </a:p>
          <a:p>
            <a:r>
              <a:rPr lang="en-GB" sz="1700" dirty="0"/>
              <a:t>Since EU Directives were transposed into Croatian legislation by the adoption of the Public Procurement Act, public procurement of contracts under the Project’s sub-projects shall be implemented in accordance with the Public Procurement Act </a:t>
            </a:r>
          </a:p>
          <a:p>
            <a:pPr marL="0" indent="0">
              <a:buNone/>
            </a:pPr>
            <a:endParaRPr lang="hr-HR" dirty="0"/>
          </a:p>
        </p:txBody>
      </p:sp>
    </p:spTree>
    <p:extLst>
      <p:ext uri="{BB962C8B-B14F-4D97-AF65-F5344CB8AC3E}">
        <p14:creationId xmlns:p14="http://schemas.microsoft.com/office/powerpoint/2010/main" xmlns="" val="3804062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
            <a:ext cx="4038600" cy="4525963"/>
          </a:xfrm>
        </p:spPr>
        <p:txBody>
          <a:bodyPr>
            <a:normAutofit fontScale="92500" lnSpcReduction="10000"/>
          </a:bodyPr>
          <a:lstStyle/>
          <a:p>
            <a:pPr marL="0" indent="0" algn="ctr">
              <a:buNone/>
            </a:pPr>
            <a:r>
              <a:rPr lang="hr-HR" sz="1700" b="1" dirty="0" smtClean="0"/>
              <a:t>ZAKLJUČAK</a:t>
            </a:r>
          </a:p>
          <a:p>
            <a:pPr marL="0" lvl="1" indent="0" algn="ctr">
              <a:buNone/>
            </a:pPr>
            <a:endParaRPr lang="hr-HR" sz="1500" b="1" dirty="0" smtClean="0"/>
          </a:p>
          <a:p>
            <a:pPr marL="0" lvl="1" indent="0" algn="ctr">
              <a:buNone/>
            </a:pPr>
            <a:endParaRPr lang="hr-HR" sz="1500" b="1" dirty="0"/>
          </a:p>
          <a:p>
            <a:pPr marL="0" lvl="1" indent="0" algn="just">
              <a:buNone/>
            </a:pPr>
            <a:r>
              <a:rPr lang="hr-HR" sz="1400" b="1" dirty="0" smtClean="0"/>
              <a:t>Razdoblje </a:t>
            </a:r>
            <a:r>
              <a:rPr lang="hr-HR" sz="1400" b="1" dirty="0"/>
              <a:t>raspoloživosti sredstava </a:t>
            </a:r>
            <a:r>
              <a:rPr lang="hr-HR" sz="1400" b="1" dirty="0" smtClean="0"/>
              <a:t> </a:t>
            </a:r>
          </a:p>
          <a:p>
            <a:pPr marL="0" lvl="1" indent="0">
              <a:lnSpc>
                <a:spcPct val="110000"/>
              </a:lnSpc>
              <a:buNone/>
            </a:pPr>
            <a:r>
              <a:rPr lang="hr-HR" sz="1400" dirty="0" smtClean="0"/>
              <a:t>od </a:t>
            </a:r>
            <a:r>
              <a:rPr lang="hr-HR" sz="1400" dirty="0"/>
              <a:t>datuma kada je Doprinos odobrio Švicarski parlament, 11. prosinca 2014. </a:t>
            </a:r>
            <a:r>
              <a:rPr lang="hr-HR" sz="1400" dirty="0" smtClean="0"/>
              <a:t>godine,	do kraja </a:t>
            </a:r>
            <a:r>
              <a:rPr lang="hr-HR" sz="1400" dirty="0"/>
              <a:t>razdoblja važenja pravne osnove za Doprinos, 31. svibnja 2017. godine, </a:t>
            </a:r>
            <a:r>
              <a:rPr lang="hr-HR" sz="1400" dirty="0" smtClean="0"/>
              <a:t>i desetogodišnjem </a:t>
            </a:r>
            <a:r>
              <a:rPr lang="hr-HR" sz="1400" dirty="0"/>
              <a:t>razdoblju </a:t>
            </a:r>
            <a:r>
              <a:rPr lang="hr-HR" sz="1400" dirty="0" smtClean="0"/>
              <a:t>isplata koje </a:t>
            </a:r>
            <a:r>
              <a:rPr lang="hr-HR" sz="1400" b="1" dirty="0" smtClean="0"/>
              <a:t>završava </a:t>
            </a:r>
            <a:r>
              <a:rPr lang="hr-HR" sz="1400" b="1" dirty="0"/>
              <a:t>10. prosinca 2024. godine</a:t>
            </a:r>
            <a:r>
              <a:rPr lang="hr-HR" sz="1400" dirty="0" smtClean="0"/>
              <a:t>.</a:t>
            </a:r>
          </a:p>
          <a:p>
            <a:pPr marL="0" lvl="1" indent="0" algn="just">
              <a:buNone/>
            </a:pPr>
            <a:endParaRPr lang="hr-HR" sz="1400" dirty="0" smtClean="0"/>
          </a:p>
          <a:p>
            <a:pPr marL="0" lvl="1" indent="0">
              <a:lnSpc>
                <a:spcPct val="110000"/>
              </a:lnSpc>
              <a:buNone/>
            </a:pPr>
            <a:r>
              <a:rPr lang="hr-HR" sz="1400" dirty="0" smtClean="0"/>
              <a:t>Po </a:t>
            </a:r>
            <a:r>
              <a:rPr lang="hr-HR" sz="1400" dirty="0"/>
              <a:t>završnoj isplati sredstava prema ovom Okvirnom sporazumu, Hrvatska će Švicarskoj </a:t>
            </a:r>
            <a:r>
              <a:rPr lang="hr-HR" sz="1400" dirty="0" smtClean="0"/>
              <a:t>predati </a:t>
            </a:r>
            <a:r>
              <a:rPr lang="hr-HR" sz="1400" b="1" dirty="0"/>
              <a:t>završno izvješće</a:t>
            </a:r>
            <a:r>
              <a:rPr lang="hr-HR" sz="1400" dirty="0"/>
              <a:t> u kojemu se ocjenjuje postignuće cilja ovoga Sporazuma i </a:t>
            </a:r>
            <a:r>
              <a:rPr lang="hr-HR" sz="1400" b="1" dirty="0" smtClean="0"/>
              <a:t>završno </a:t>
            </a:r>
            <a:r>
              <a:rPr lang="hr-HR" sz="1400" b="1" dirty="0"/>
              <a:t>financijsko izvješće </a:t>
            </a:r>
            <a:r>
              <a:rPr lang="hr-HR" sz="1400" dirty="0"/>
              <a:t>o korištenju Doprinosa, zasnovano na </a:t>
            </a:r>
            <a:r>
              <a:rPr lang="hr-HR" sz="1400" dirty="0" smtClean="0"/>
              <a:t>financijskim revizijama </a:t>
            </a:r>
            <a:r>
              <a:rPr lang="hr-HR" sz="1400" dirty="0"/>
              <a:t>Projekata. </a:t>
            </a:r>
            <a:endParaRPr lang="hr-HR" sz="1400" dirty="0" smtClean="0"/>
          </a:p>
          <a:p>
            <a:pPr marL="0" lvl="1" indent="0" algn="just">
              <a:buNone/>
            </a:pPr>
            <a:endParaRPr lang="hr-HR" sz="1700" dirty="0"/>
          </a:p>
          <a:p>
            <a:pPr marL="0" lvl="1" indent="0" algn="just">
              <a:buNone/>
            </a:pPr>
            <a:endParaRPr lang="hr-HR" sz="1600" dirty="0"/>
          </a:p>
          <a:p>
            <a:pPr marL="0" lvl="1" indent="0" algn="ctr">
              <a:buNone/>
            </a:pPr>
            <a:r>
              <a:rPr lang="hr-HR" b="1" dirty="0" smtClean="0"/>
              <a:t> </a:t>
            </a:r>
            <a:endParaRPr lang="hr-HR" b="1" dirty="0"/>
          </a:p>
          <a:p>
            <a:pPr marL="0" lvl="1" indent="0" algn="ctr">
              <a:buNone/>
            </a:pPr>
            <a:endParaRPr lang="hr-HR" b="1" dirty="0"/>
          </a:p>
          <a:p>
            <a:pPr marL="0" indent="0" algn="ctr">
              <a:buNone/>
            </a:pPr>
            <a:endParaRPr lang="hr-HR" sz="1800" dirty="0"/>
          </a:p>
        </p:txBody>
      </p:sp>
      <p:sp>
        <p:nvSpPr>
          <p:cNvPr id="4" name="Content Placeholder 3"/>
          <p:cNvSpPr>
            <a:spLocks noGrp="1"/>
          </p:cNvSpPr>
          <p:nvPr>
            <p:ph sz="half" idx="2"/>
          </p:nvPr>
        </p:nvSpPr>
        <p:spPr>
          <a:xfrm>
            <a:off x="4648200" y="228600"/>
            <a:ext cx="4038600" cy="4525963"/>
          </a:xfrm>
        </p:spPr>
        <p:txBody>
          <a:bodyPr>
            <a:normAutofit fontScale="92500" lnSpcReduction="10000"/>
          </a:bodyPr>
          <a:lstStyle/>
          <a:p>
            <a:pPr marL="0" indent="0" algn="ctr">
              <a:buNone/>
            </a:pPr>
            <a:r>
              <a:rPr lang="hr-HR" sz="1700" b="1" dirty="0"/>
              <a:t>CONCLUSION </a:t>
            </a:r>
          </a:p>
          <a:p>
            <a:pPr marL="0" lvl="1" indent="0" algn="ctr">
              <a:buNone/>
            </a:pPr>
            <a:endParaRPr lang="hr-HR" sz="1400" b="1" dirty="0"/>
          </a:p>
          <a:p>
            <a:pPr marL="0" lvl="1" indent="0" algn="ctr">
              <a:buNone/>
            </a:pPr>
            <a:endParaRPr lang="hr-HR" sz="1400" b="1" dirty="0"/>
          </a:p>
          <a:p>
            <a:pPr marL="0" lvl="1" indent="0" algn="just">
              <a:buNone/>
            </a:pPr>
            <a:r>
              <a:rPr lang="en-GB" sz="1400" b="1" dirty="0" smtClean="0"/>
              <a:t>Commitment  </a:t>
            </a:r>
            <a:r>
              <a:rPr lang="en-GB" sz="1400" b="1" dirty="0"/>
              <a:t>period </a:t>
            </a:r>
          </a:p>
          <a:p>
            <a:pPr marL="0" lvl="1" indent="0">
              <a:lnSpc>
                <a:spcPct val="110000"/>
              </a:lnSpc>
              <a:buNone/>
            </a:pPr>
            <a:r>
              <a:rPr lang="en-GB" sz="1400" dirty="0" smtClean="0"/>
              <a:t>from </a:t>
            </a:r>
            <a:r>
              <a:rPr lang="en-GB" sz="1400" dirty="0"/>
              <a:t>the approval date of the Contribution by the Swiss Parliament, which is 11 </a:t>
            </a:r>
            <a:r>
              <a:rPr lang="en-GB" sz="1400" dirty="0" smtClean="0"/>
              <a:t>December </a:t>
            </a:r>
            <a:r>
              <a:rPr lang="en-GB" sz="1400" dirty="0"/>
              <a:t>2014, until the end of the validity period of the legal foundation of the </a:t>
            </a:r>
            <a:r>
              <a:rPr lang="en-GB" sz="1400" dirty="0" smtClean="0"/>
              <a:t>Contribution</a:t>
            </a:r>
            <a:r>
              <a:rPr lang="en-GB" sz="1400" dirty="0"/>
              <a:t>, which is 31 May 2017, and a disbursement period of ten years ending on </a:t>
            </a:r>
            <a:r>
              <a:rPr lang="en-GB" sz="1400" b="1" dirty="0" smtClean="0"/>
              <a:t>10 </a:t>
            </a:r>
            <a:r>
              <a:rPr lang="en-GB" sz="1400" b="1" dirty="0"/>
              <a:t>December 2024</a:t>
            </a:r>
            <a:r>
              <a:rPr lang="en-GB" sz="1400" dirty="0"/>
              <a:t>. </a:t>
            </a:r>
          </a:p>
          <a:p>
            <a:pPr marL="0" lvl="1" indent="0">
              <a:buNone/>
            </a:pPr>
            <a:endParaRPr lang="en-GB" sz="1400" dirty="0"/>
          </a:p>
          <a:p>
            <a:pPr marL="0" lvl="1" indent="0">
              <a:buNone/>
            </a:pPr>
            <a:r>
              <a:rPr lang="en-GB" sz="1400" dirty="0" smtClean="0"/>
              <a:t>Upon </a:t>
            </a:r>
            <a:r>
              <a:rPr lang="en-GB" sz="1400" dirty="0"/>
              <a:t>payment of the final reimbursement according to this Framework Agreement </a:t>
            </a:r>
            <a:r>
              <a:rPr lang="en-GB" sz="1400" dirty="0" smtClean="0"/>
              <a:t>Croatia </a:t>
            </a:r>
            <a:r>
              <a:rPr lang="en-GB" sz="1400" dirty="0"/>
              <a:t>shall hand over to Switzerland the </a:t>
            </a:r>
            <a:r>
              <a:rPr lang="en-GB" sz="1400" b="1" dirty="0"/>
              <a:t>Project Completion Report </a:t>
            </a:r>
            <a:r>
              <a:rPr lang="en-GB" sz="1400" dirty="0"/>
              <a:t>that evaluates </a:t>
            </a:r>
            <a:r>
              <a:rPr lang="en-GB" sz="1400" dirty="0" smtClean="0"/>
              <a:t>the </a:t>
            </a:r>
            <a:r>
              <a:rPr lang="en-GB" sz="1400" dirty="0"/>
              <a:t>achievement of the objective of this Agreement and the </a:t>
            </a:r>
            <a:r>
              <a:rPr lang="en-GB" sz="1400" b="1" dirty="0"/>
              <a:t>Final Financial Report </a:t>
            </a:r>
            <a:r>
              <a:rPr lang="en-GB" sz="1400" dirty="0"/>
              <a:t>on </a:t>
            </a:r>
            <a:r>
              <a:rPr lang="en-GB" sz="1400" dirty="0" smtClean="0"/>
              <a:t>the </a:t>
            </a:r>
            <a:r>
              <a:rPr lang="en-GB" sz="1400" dirty="0"/>
              <a:t>utilization of the Contribution, based on financial audits of projects. </a:t>
            </a:r>
          </a:p>
          <a:p>
            <a:pPr marL="0" lvl="1" indent="0" algn="just">
              <a:buNone/>
            </a:pPr>
            <a:endParaRPr lang="en-GB" sz="1700" dirty="0"/>
          </a:p>
          <a:p>
            <a:pPr marL="0" lvl="1" indent="0" algn="just">
              <a:buNone/>
            </a:pPr>
            <a:endParaRPr lang="hr-HR" dirty="0"/>
          </a:p>
        </p:txBody>
      </p:sp>
    </p:spTree>
    <p:extLst>
      <p:ext uri="{BB962C8B-B14F-4D97-AF65-F5344CB8AC3E}">
        <p14:creationId xmlns:p14="http://schemas.microsoft.com/office/powerpoint/2010/main" xmlns="" val="975906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85800"/>
            <a:ext cx="4038600" cy="4525963"/>
          </a:xfrm>
        </p:spPr>
        <p:txBody>
          <a:bodyPr/>
          <a:lstStyle/>
          <a:p>
            <a:pPr marL="0" indent="0">
              <a:buNone/>
            </a:pPr>
            <a:endParaRPr lang="hr-HR" dirty="0" smtClean="0"/>
          </a:p>
          <a:p>
            <a:pPr marL="0" indent="0" algn="ctr">
              <a:buNone/>
            </a:pPr>
            <a:endParaRPr lang="hr-HR" sz="4400" b="1" dirty="0" smtClean="0"/>
          </a:p>
          <a:p>
            <a:pPr marL="0" indent="0" algn="ctr">
              <a:buNone/>
            </a:pPr>
            <a:r>
              <a:rPr lang="hr-HR" sz="4400" b="1" dirty="0" smtClean="0"/>
              <a:t>HVALA NA PAŽNJI !!!</a:t>
            </a:r>
            <a:endParaRPr lang="hr-HR" sz="4400" b="1" dirty="0"/>
          </a:p>
        </p:txBody>
      </p:sp>
      <p:sp>
        <p:nvSpPr>
          <p:cNvPr id="4" name="Content Placeholder 3"/>
          <p:cNvSpPr>
            <a:spLocks noGrp="1"/>
          </p:cNvSpPr>
          <p:nvPr>
            <p:ph sz="half" idx="2"/>
          </p:nvPr>
        </p:nvSpPr>
        <p:spPr>
          <a:xfrm>
            <a:off x="4648200" y="685800"/>
            <a:ext cx="4038600" cy="4525963"/>
          </a:xfrm>
        </p:spPr>
        <p:txBody>
          <a:bodyPr/>
          <a:lstStyle/>
          <a:p>
            <a:endParaRPr lang="hr-HR" dirty="0" smtClean="0"/>
          </a:p>
          <a:p>
            <a:endParaRPr lang="hr-HR" dirty="0"/>
          </a:p>
          <a:p>
            <a:pPr marL="0" indent="0" algn="ctr">
              <a:buNone/>
            </a:pPr>
            <a:r>
              <a:rPr lang="hr-HR" sz="4400" b="1" dirty="0" smtClean="0"/>
              <a:t>THANK </a:t>
            </a:r>
            <a:r>
              <a:rPr lang="hr-HR" sz="4400" b="1" dirty="0"/>
              <a:t>YOU FOR YOUR ATTENTION !!!</a:t>
            </a:r>
          </a:p>
          <a:p>
            <a:endParaRPr lang="hr-HR" dirty="0"/>
          </a:p>
        </p:txBody>
      </p:sp>
    </p:spTree>
    <p:extLst>
      <p:ext uri="{BB962C8B-B14F-4D97-AF65-F5344CB8AC3E}">
        <p14:creationId xmlns:p14="http://schemas.microsoft.com/office/powerpoint/2010/main" xmlns="" val="3982369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
            <a:ext cx="4038600" cy="4525963"/>
          </a:xfrm>
        </p:spPr>
        <p:txBody>
          <a:bodyPr>
            <a:normAutofit fontScale="62500" lnSpcReduction="20000"/>
          </a:bodyPr>
          <a:lstStyle/>
          <a:p>
            <a:pPr marL="0" indent="0" algn="ctr">
              <a:buNone/>
            </a:pPr>
            <a:r>
              <a:rPr lang="hr-HR" sz="2700" dirty="0" smtClean="0"/>
              <a:t>UVOD</a:t>
            </a:r>
          </a:p>
          <a:p>
            <a:endParaRPr lang="hr-HR" sz="2700" dirty="0"/>
          </a:p>
          <a:p>
            <a:r>
              <a:rPr lang="hr-HR" sz="2100" dirty="0"/>
              <a:t>Švicarska Konfederacija uspostavila je 2006. godine financijski mehanizam švicarskog doprinosa procesu proširenja Europske unije koji je usmjeren na nove države članice EU i predstavlja izraz švicarske solidarnosti s Europom u preuzimanju dijela tereta vezano uz aktivnosti koje se poduzimaju u cilju smanjivanja ekonomskih i socijalnih nejednakosti na području Europske unije</a:t>
            </a:r>
            <a:r>
              <a:rPr lang="hr-HR" sz="2100" dirty="0" smtClean="0"/>
              <a:t>.</a:t>
            </a:r>
          </a:p>
          <a:p>
            <a:pPr marL="0" indent="0">
              <a:buNone/>
            </a:pPr>
            <a:endParaRPr lang="hr-HR" sz="1300" dirty="0" smtClean="0"/>
          </a:p>
          <a:p>
            <a:r>
              <a:rPr lang="hr-HR" sz="2100" dirty="0" smtClean="0"/>
              <a:t>Okvirnim </a:t>
            </a:r>
            <a:r>
              <a:rPr lang="hr-HR" sz="2100" dirty="0"/>
              <a:t>sporazumom Švicarsko savezno vijeće suglasno je darovati V</a:t>
            </a:r>
            <a:r>
              <a:rPr lang="en-GB" sz="2100" dirty="0" err="1"/>
              <a:t>ladi</a:t>
            </a:r>
            <a:r>
              <a:rPr lang="en-GB" sz="2100" dirty="0"/>
              <a:t> </a:t>
            </a:r>
            <a:r>
              <a:rPr lang="hr-HR" sz="2100" dirty="0"/>
              <a:t>R</a:t>
            </a:r>
            <a:r>
              <a:rPr lang="en-GB" sz="2100" dirty="0" err="1"/>
              <a:t>epublike</a:t>
            </a:r>
            <a:r>
              <a:rPr lang="en-GB" sz="2100" dirty="0"/>
              <a:t> </a:t>
            </a:r>
            <a:r>
              <a:rPr lang="hr-HR" sz="2100" dirty="0"/>
              <a:t>H</a:t>
            </a:r>
            <a:r>
              <a:rPr lang="en-GB" sz="2100" dirty="0" err="1"/>
              <a:t>rvatske</a:t>
            </a:r>
            <a:r>
              <a:rPr lang="en-GB" sz="2100" dirty="0"/>
              <a:t> </a:t>
            </a:r>
            <a:r>
              <a:rPr lang="hr-HR" sz="2100" dirty="0"/>
              <a:t>nepovratni doprinos u svrhu smanjenja ekonomskih i socijalnih nejednakosti unutar proširene EU u iznosu do </a:t>
            </a:r>
            <a:r>
              <a:rPr lang="hr-HR" sz="2100" b="1" dirty="0"/>
              <a:t>45 milijuna švicarskih </a:t>
            </a:r>
            <a:r>
              <a:rPr lang="hr-HR" sz="2100" b="1" dirty="0" smtClean="0"/>
              <a:t>franaka</a:t>
            </a:r>
          </a:p>
          <a:p>
            <a:pPr marL="0" indent="0">
              <a:buNone/>
            </a:pPr>
            <a:endParaRPr lang="hr-HR" sz="1300" dirty="0" smtClean="0"/>
          </a:p>
          <a:p>
            <a:r>
              <a:rPr lang="hr-HR" sz="2100" dirty="0"/>
              <a:t>Okvirni sporazum između Švicarskog saveznog vijeća i Vlade RH o provedbi Švicarsko-hrvatskog programa suradnje na smanjenju ekonomskih i socijalnih nejednakosti unutar proširene EU potpisan je u Zagrebu 30. lipnja 2015. godine, čime je Hrvatska postala 13. zemlja koja i formalno počinje sudjelovati u tom programu.</a:t>
            </a:r>
          </a:p>
          <a:p>
            <a:endParaRPr lang="hr-HR" sz="1600" dirty="0"/>
          </a:p>
          <a:p>
            <a:endParaRPr lang="hr-HR" sz="1600" dirty="0" smtClean="0"/>
          </a:p>
          <a:p>
            <a:endParaRPr lang="hr-HR" sz="1600" dirty="0"/>
          </a:p>
        </p:txBody>
      </p:sp>
      <p:sp>
        <p:nvSpPr>
          <p:cNvPr id="4" name="Content Placeholder 3"/>
          <p:cNvSpPr>
            <a:spLocks noGrp="1"/>
          </p:cNvSpPr>
          <p:nvPr>
            <p:ph sz="half" idx="2"/>
          </p:nvPr>
        </p:nvSpPr>
        <p:spPr>
          <a:xfrm>
            <a:off x="4648200" y="228600"/>
            <a:ext cx="4038600" cy="4525963"/>
          </a:xfrm>
        </p:spPr>
        <p:txBody>
          <a:bodyPr>
            <a:normAutofit fontScale="62500" lnSpcReduction="20000"/>
          </a:bodyPr>
          <a:lstStyle/>
          <a:p>
            <a:pPr marL="0" indent="0" algn="ctr">
              <a:buNone/>
            </a:pPr>
            <a:r>
              <a:rPr lang="en-GB" sz="2700" dirty="0" smtClean="0"/>
              <a:t>INTRODUCTION</a:t>
            </a:r>
          </a:p>
          <a:p>
            <a:pPr marL="0" indent="0" algn="ctr">
              <a:buNone/>
            </a:pPr>
            <a:endParaRPr lang="en-GB" sz="2700" dirty="0" smtClean="0"/>
          </a:p>
          <a:p>
            <a:r>
              <a:rPr lang="en-GB" sz="2100" dirty="0" smtClean="0"/>
              <a:t>The Swiss Confederation established in 2006 enlargement contribution for the new EU Member States as a gesture of its solidarity and shared responsibility with intention to contribute to reducing the economic and social disparities within the enlarged EU. </a:t>
            </a:r>
          </a:p>
          <a:p>
            <a:pPr marL="0" indent="0">
              <a:buNone/>
            </a:pPr>
            <a:endParaRPr lang="en-GB" sz="1300" dirty="0" smtClean="0"/>
          </a:p>
          <a:p>
            <a:r>
              <a:rPr lang="en-GB" sz="2100" dirty="0" smtClean="0"/>
              <a:t>Through this Framework Agreement the Swiss Federal Council agrees to grant to the Government of the Republic of Croatia a non-reimbursable Contribution towards the reduction of economic and social disparities within the enlarged EU in the amount of up to </a:t>
            </a:r>
            <a:r>
              <a:rPr lang="en-GB" sz="2100" b="1" dirty="0" smtClean="0"/>
              <a:t>45 million CHF. </a:t>
            </a:r>
          </a:p>
          <a:p>
            <a:pPr marL="0" indent="0">
              <a:buNone/>
            </a:pPr>
            <a:endParaRPr lang="en-GB" sz="1300" b="1" dirty="0" smtClean="0"/>
          </a:p>
          <a:p>
            <a:r>
              <a:rPr lang="en-GB" sz="2100" dirty="0" smtClean="0"/>
              <a:t>The Framework Agreement between the Swiss Federal Council and the Croatian Government concerning the implementation of the Swiss- Croatian cooperation programme to reduce economic and social disparities within the enlarged EU was signed in Zagreb on 30 June 2015, with Croatia becoming the 13</a:t>
            </a:r>
            <a:r>
              <a:rPr lang="en-GB" sz="2100" baseline="30000" dirty="0" smtClean="0"/>
              <a:t>th</a:t>
            </a:r>
            <a:r>
              <a:rPr lang="en-GB" sz="2100" dirty="0" smtClean="0"/>
              <a:t> country to formally  take part in this programme.</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xmlns="" val="4197138942"/>
              </p:ext>
            </p:extLst>
          </p:nvPr>
        </p:nvGraphicFramePr>
        <p:xfrm>
          <a:off x="457200" y="4648200"/>
          <a:ext cx="8153400" cy="2093344"/>
        </p:xfrm>
        <a:graphic>
          <a:graphicData uri="http://schemas.openxmlformats.org/drawingml/2006/table">
            <a:tbl>
              <a:tblPr firstRow="1" firstCol="1" lastRow="1" lastCol="1" bandRow="1" bandCol="1">
                <a:tableStyleId>{5C22544A-7EE6-4342-B048-85BDC9FD1C3A}</a:tableStyleId>
              </a:tblPr>
              <a:tblGrid>
                <a:gridCol w="4419600"/>
                <a:gridCol w="3733800"/>
              </a:tblGrid>
              <a:tr h="301806">
                <a:tc gridSpan="2">
                  <a:txBody>
                    <a:bodyPr/>
                    <a:lstStyle/>
                    <a:p>
                      <a:pPr algn="ctr">
                        <a:spcBef>
                          <a:spcPts val="600"/>
                        </a:spcBef>
                        <a:spcAft>
                          <a:spcPts val="600"/>
                        </a:spcAft>
                      </a:pPr>
                      <a:r>
                        <a:rPr lang="hr-HR" sz="1000" dirty="0" smtClean="0">
                          <a:effectLst/>
                        </a:rPr>
                        <a:t>Pregled </a:t>
                      </a:r>
                      <a:r>
                        <a:rPr lang="hr-HR" sz="1000" dirty="0">
                          <a:effectLst/>
                        </a:rPr>
                        <a:t>indikativnih raspodjela </a:t>
                      </a:r>
                      <a:r>
                        <a:rPr lang="hr-HR" sz="1000" dirty="0" smtClean="0">
                          <a:effectLst/>
                        </a:rPr>
                        <a:t>sredstava </a:t>
                      </a:r>
                      <a:r>
                        <a:rPr lang="hr-HR" sz="1000" baseline="0" dirty="0" smtClean="0">
                          <a:effectLst/>
                        </a:rPr>
                        <a:t> / </a:t>
                      </a:r>
                      <a:r>
                        <a:rPr lang="en-GB" sz="1100" noProof="0" dirty="0" smtClean="0">
                          <a:effectLst/>
                        </a:rPr>
                        <a:t>Overview</a:t>
                      </a:r>
                      <a:r>
                        <a:rPr lang="en-GB" sz="1100" baseline="0" noProof="0" dirty="0" smtClean="0">
                          <a:effectLst/>
                        </a:rPr>
                        <a:t> of indicative allocations </a:t>
                      </a:r>
                      <a:endParaRPr lang="hr-HR" sz="1100" dirty="0">
                        <a:effectLst/>
                        <a:latin typeface="Arial"/>
                        <a:ea typeface="Times New Roman"/>
                        <a:cs typeface="Times New Roman"/>
                      </a:endParaRPr>
                    </a:p>
                  </a:txBody>
                  <a:tcPr marL="68580" marR="68580" marT="36195" marB="36195" anchor="ctr"/>
                </a:tc>
                <a:tc hMerge="1">
                  <a:txBody>
                    <a:bodyPr/>
                    <a:lstStyle/>
                    <a:p>
                      <a:endParaRPr lang="hr-HR"/>
                    </a:p>
                  </a:txBody>
                  <a:tcPr/>
                </a:tc>
              </a:tr>
              <a:tr h="423748">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hr-HR" sz="1000" dirty="0">
                          <a:effectLst/>
                        </a:rPr>
                        <a:t>Linije </a:t>
                      </a:r>
                      <a:r>
                        <a:rPr lang="hr-HR" sz="1000" dirty="0" smtClean="0">
                          <a:effectLst/>
                        </a:rPr>
                        <a:t>financiranja / </a:t>
                      </a:r>
                      <a:r>
                        <a:rPr lang="en-GB" sz="1100" noProof="0" dirty="0" smtClean="0">
                          <a:effectLst/>
                          <a:latin typeface="+mn-lt"/>
                          <a:ea typeface="+mn-ea"/>
                          <a:cs typeface="+mn-cs"/>
                        </a:rPr>
                        <a:t>Funding</a:t>
                      </a:r>
                      <a:r>
                        <a:rPr lang="en-GB" sz="1100" baseline="0" noProof="0" dirty="0" smtClean="0">
                          <a:effectLst/>
                          <a:latin typeface="+mn-lt"/>
                          <a:ea typeface="+mn-ea"/>
                          <a:cs typeface="+mn-cs"/>
                        </a:rPr>
                        <a:t> lines </a:t>
                      </a:r>
                      <a:endParaRPr lang="en-GB" sz="1400" noProof="0" dirty="0" smtClean="0">
                        <a:effectLst/>
                        <a:latin typeface="Arial"/>
                        <a:ea typeface="Times New Roman"/>
                        <a:cs typeface="Times New Roman"/>
                      </a:endParaRPr>
                    </a:p>
                  </a:txBody>
                  <a:tcPr marL="68580" marR="68580" marT="36195" marB="36195" anchor="ct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hr-HR" sz="1000" dirty="0">
                          <a:effectLst/>
                        </a:rPr>
                        <a:t>Indikativna financijska </a:t>
                      </a:r>
                      <a:r>
                        <a:rPr lang="hr-HR" sz="1000" dirty="0" smtClean="0">
                          <a:effectLst/>
                        </a:rPr>
                        <a:t>raspodjela / </a:t>
                      </a:r>
                      <a:r>
                        <a:rPr lang="en-GB" sz="1100" noProof="0" dirty="0" smtClean="0">
                          <a:effectLst/>
                        </a:rPr>
                        <a:t>Indicative</a:t>
                      </a:r>
                      <a:r>
                        <a:rPr lang="en-GB" sz="1100" baseline="0" noProof="0" dirty="0" smtClean="0">
                          <a:effectLst/>
                        </a:rPr>
                        <a:t> financial allocations</a:t>
                      </a:r>
                      <a:r>
                        <a:rPr lang="hr-HR" sz="1100" baseline="0" noProof="0" dirty="0" smtClean="0">
                          <a:effectLst/>
                        </a:rPr>
                        <a:t> </a:t>
                      </a:r>
                      <a:r>
                        <a:rPr lang="hr-HR" sz="1000" dirty="0" smtClean="0">
                          <a:effectLst/>
                        </a:rPr>
                        <a:t>(u </a:t>
                      </a:r>
                      <a:r>
                        <a:rPr lang="hr-HR" sz="1000" dirty="0">
                          <a:effectLst/>
                        </a:rPr>
                        <a:t>milijunima </a:t>
                      </a:r>
                      <a:r>
                        <a:rPr lang="hr-HR" sz="1000" dirty="0" smtClean="0">
                          <a:effectLst/>
                        </a:rPr>
                        <a:t>CHF / </a:t>
                      </a:r>
                      <a:r>
                        <a:rPr lang="en-GB" sz="1000" noProof="0" dirty="0" smtClean="0">
                          <a:effectLst/>
                        </a:rPr>
                        <a:t>in</a:t>
                      </a:r>
                      <a:r>
                        <a:rPr lang="en-GB" sz="1000" baseline="0" noProof="0" dirty="0" smtClean="0">
                          <a:effectLst/>
                        </a:rPr>
                        <a:t> million</a:t>
                      </a:r>
                      <a:r>
                        <a:rPr lang="en-GB" sz="1000" noProof="0" dirty="0" smtClean="0">
                          <a:effectLst/>
                        </a:rPr>
                        <a:t> CHF</a:t>
                      </a:r>
                      <a:r>
                        <a:rPr lang="hr-HR" sz="1000" dirty="0" smtClean="0">
                          <a:effectLst/>
                        </a:rPr>
                        <a:t>)</a:t>
                      </a:r>
                      <a:endParaRPr lang="hr-HR" sz="1100" dirty="0">
                        <a:effectLst/>
                        <a:latin typeface="Arial"/>
                        <a:ea typeface="Times New Roman"/>
                        <a:cs typeface="Times New Roman"/>
                      </a:endParaRPr>
                    </a:p>
                  </a:txBody>
                  <a:tcPr marL="68580" marR="68580" marT="36195" marB="36195" anchor="ctr"/>
                </a:tc>
              </a:tr>
              <a:tr h="389620">
                <a:tc>
                  <a:txBody>
                    <a:bodyPr/>
                    <a:lstStyle/>
                    <a:p>
                      <a:pPr>
                        <a:spcBef>
                          <a:spcPts val="600"/>
                        </a:spcBef>
                        <a:spcAft>
                          <a:spcPts val="600"/>
                        </a:spcAft>
                      </a:pPr>
                      <a:r>
                        <a:rPr lang="hr-HR" sz="1000" dirty="0">
                          <a:effectLst/>
                        </a:rPr>
                        <a:t>1. Sigurnost, stabilnost i potpora </a:t>
                      </a:r>
                      <a:r>
                        <a:rPr lang="hr-HR" sz="1000" dirty="0" smtClean="0">
                          <a:effectLst/>
                        </a:rPr>
                        <a:t>reformama / </a:t>
                      </a:r>
                      <a:r>
                        <a:rPr lang="en-GB" sz="1100" b="1" kern="1200" noProof="0" dirty="0" smtClean="0">
                          <a:solidFill>
                            <a:schemeClr val="lt1"/>
                          </a:solidFill>
                          <a:effectLst/>
                          <a:latin typeface="+mn-lt"/>
                          <a:ea typeface="+mn-ea"/>
                          <a:cs typeface="+mn-cs"/>
                        </a:rPr>
                        <a:t>Security, Stability and Support for Reforms</a:t>
                      </a:r>
                      <a:endParaRPr lang="hr-HR" sz="1100" dirty="0">
                        <a:effectLst/>
                        <a:latin typeface="Arial"/>
                        <a:ea typeface="Times New Roman"/>
                        <a:cs typeface="Times New Roman"/>
                      </a:endParaRPr>
                    </a:p>
                  </a:txBody>
                  <a:tcPr marL="68580" marR="68580" marT="36195" marB="36195" anchor="ctr"/>
                </a:tc>
                <a:tc>
                  <a:txBody>
                    <a:bodyPr/>
                    <a:lstStyle/>
                    <a:p>
                      <a:pPr algn="ctr">
                        <a:spcBef>
                          <a:spcPts val="600"/>
                        </a:spcBef>
                        <a:spcAft>
                          <a:spcPts val="600"/>
                        </a:spcAft>
                      </a:pPr>
                      <a:r>
                        <a:rPr lang="hr-HR" sz="1000">
                          <a:effectLst/>
                        </a:rPr>
                        <a:t>3</a:t>
                      </a:r>
                      <a:endParaRPr lang="hr-HR" sz="1100">
                        <a:effectLst/>
                        <a:latin typeface="Arial"/>
                        <a:ea typeface="Times New Roman"/>
                        <a:cs typeface="Times New Roman"/>
                      </a:endParaRPr>
                    </a:p>
                  </a:txBody>
                  <a:tcPr marL="68580" marR="68580" marT="36195" marB="36195" anchor="ctr"/>
                </a:tc>
              </a:tr>
              <a:tr h="229402">
                <a:tc>
                  <a:txBody>
                    <a:bodyPr/>
                    <a:lstStyle/>
                    <a:p>
                      <a:pPr>
                        <a:spcBef>
                          <a:spcPts val="600"/>
                        </a:spcBef>
                        <a:spcAft>
                          <a:spcPts val="600"/>
                        </a:spcAft>
                      </a:pPr>
                      <a:r>
                        <a:rPr lang="hr-HR" sz="1000" dirty="0">
                          <a:effectLst/>
                        </a:rPr>
                        <a:t>2. Okoliš i </a:t>
                      </a:r>
                      <a:r>
                        <a:rPr lang="hr-HR" sz="1000" dirty="0" smtClean="0">
                          <a:effectLst/>
                        </a:rPr>
                        <a:t>infrastruktura / </a:t>
                      </a:r>
                      <a:r>
                        <a:rPr lang="en-GB" sz="1100" noProof="0" dirty="0" smtClean="0">
                          <a:effectLst/>
                        </a:rPr>
                        <a:t>Environment</a:t>
                      </a:r>
                      <a:r>
                        <a:rPr lang="en-GB" sz="1100" baseline="0" noProof="0" dirty="0" smtClean="0">
                          <a:effectLst/>
                        </a:rPr>
                        <a:t> and Infrastructure </a:t>
                      </a:r>
                      <a:endParaRPr lang="hr-HR" sz="1100" dirty="0">
                        <a:effectLst/>
                        <a:latin typeface="Arial"/>
                        <a:ea typeface="Times New Roman"/>
                        <a:cs typeface="Times New Roman"/>
                      </a:endParaRPr>
                    </a:p>
                  </a:txBody>
                  <a:tcPr marL="68580" marR="68580" marT="36195" marB="36195" anchor="ctr"/>
                </a:tc>
                <a:tc>
                  <a:txBody>
                    <a:bodyPr/>
                    <a:lstStyle/>
                    <a:p>
                      <a:pPr algn="ctr">
                        <a:spcBef>
                          <a:spcPts val="600"/>
                        </a:spcBef>
                        <a:spcAft>
                          <a:spcPts val="600"/>
                        </a:spcAft>
                      </a:pPr>
                      <a:r>
                        <a:rPr lang="hr-HR" sz="1000">
                          <a:effectLst/>
                        </a:rPr>
                        <a:t>21,5</a:t>
                      </a:r>
                      <a:endParaRPr lang="hr-HR" sz="1100">
                        <a:effectLst/>
                        <a:latin typeface="Arial"/>
                        <a:ea typeface="Times New Roman"/>
                        <a:cs typeface="Times New Roman"/>
                      </a:endParaRPr>
                    </a:p>
                  </a:txBody>
                  <a:tcPr marL="68580" marR="68580" marT="36195" marB="36195" anchor="ctr"/>
                </a:tc>
              </a:tr>
              <a:tr h="229402">
                <a:tc>
                  <a:txBody>
                    <a:bodyPr/>
                    <a:lstStyle/>
                    <a:p>
                      <a:pPr>
                        <a:spcBef>
                          <a:spcPts val="600"/>
                        </a:spcBef>
                        <a:spcAft>
                          <a:spcPts val="600"/>
                        </a:spcAft>
                      </a:pPr>
                      <a:r>
                        <a:rPr lang="hr-HR" sz="1000" dirty="0">
                          <a:effectLst/>
                        </a:rPr>
                        <a:t>3. Ljudski i društveni </a:t>
                      </a:r>
                      <a:r>
                        <a:rPr lang="hr-HR" sz="1000" dirty="0" smtClean="0">
                          <a:effectLst/>
                        </a:rPr>
                        <a:t>razvoj / </a:t>
                      </a:r>
                      <a:r>
                        <a:rPr lang="en-GB" sz="1100" noProof="0" dirty="0" smtClean="0">
                          <a:effectLst/>
                        </a:rPr>
                        <a:t>Human</a:t>
                      </a:r>
                      <a:r>
                        <a:rPr lang="en-GB" sz="1100" baseline="0" noProof="0" dirty="0" smtClean="0">
                          <a:effectLst/>
                        </a:rPr>
                        <a:t> and Social  Development </a:t>
                      </a:r>
                      <a:endParaRPr lang="hr-HR" sz="1100" dirty="0">
                        <a:effectLst/>
                        <a:latin typeface="Arial"/>
                        <a:ea typeface="Times New Roman"/>
                        <a:cs typeface="Times New Roman"/>
                      </a:endParaRPr>
                    </a:p>
                  </a:txBody>
                  <a:tcPr marL="68580" marR="68580" marT="36195" marB="36195" anchor="ctr"/>
                </a:tc>
                <a:tc>
                  <a:txBody>
                    <a:bodyPr/>
                    <a:lstStyle/>
                    <a:p>
                      <a:pPr algn="ctr">
                        <a:spcBef>
                          <a:spcPts val="600"/>
                        </a:spcBef>
                        <a:spcAft>
                          <a:spcPts val="600"/>
                        </a:spcAft>
                      </a:pPr>
                      <a:r>
                        <a:rPr lang="hr-HR" sz="1000">
                          <a:effectLst/>
                        </a:rPr>
                        <a:t>11</a:t>
                      </a:r>
                      <a:endParaRPr lang="hr-HR" sz="1100">
                        <a:effectLst/>
                        <a:latin typeface="Arial"/>
                        <a:ea typeface="Times New Roman"/>
                        <a:cs typeface="Times New Roman"/>
                      </a:endParaRPr>
                    </a:p>
                  </a:txBody>
                  <a:tcPr marL="68580" marR="68580" marT="36195" marB="36195" anchor="ctr"/>
                </a:tc>
              </a:tr>
              <a:tr h="229402">
                <a:tc>
                  <a:txBody>
                    <a:bodyPr/>
                    <a:lstStyle/>
                    <a:p>
                      <a:pPr>
                        <a:spcBef>
                          <a:spcPts val="600"/>
                        </a:spcBef>
                        <a:spcAft>
                          <a:spcPts val="600"/>
                        </a:spcAft>
                      </a:pPr>
                      <a:r>
                        <a:rPr lang="hr-HR" sz="1000" dirty="0">
                          <a:effectLst/>
                        </a:rPr>
                        <a:t>4. Posebne </a:t>
                      </a:r>
                      <a:r>
                        <a:rPr lang="hr-HR" sz="1000" dirty="0" smtClean="0">
                          <a:effectLst/>
                        </a:rPr>
                        <a:t>raspodjele  / </a:t>
                      </a:r>
                      <a:r>
                        <a:rPr lang="en-GB" sz="1100" noProof="0" dirty="0" smtClean="0">
                          <a:effectLst/>
                        </a:rPr>
                        <a:t>Special</a:t>
                      </a:r>
                      <a:r>
                        <a:rPr lang="en-GB" sz="1100" baseline="0" noProof="0" dirty="0" smtClean="0">
                          <a:effectLst/>
                        </a:rPr>
                        <a:t> Allocations </a:t>
                      </a:r>
                      <a:endParaRPr lang="hr-HR" sz="1100" dirty="0">
                        <a:effectLst/>
                        <a:latin typeface="Arial"/>
                        <a:ea typeface="Times New Roman"/>
                        <a:cs typeface="Times New Roman"/>
                      </a:endParaRPr>
                    </a:p>
                  </a:txBody>
                  <a:tcPr marL="68580" marR="68580" marT="36195" marB="36195" anchor="ctr"/>
                </a:tc>
                <a:tc>
                  <a:txBody>
                    <a:bodyPr/>
                    <a:lstStyle/>
                    <a:p>
                      <a:pPr algn="ctr">
                        <a:spcBef>
                          <a:spcPts val="600"/>
                        </a:spcBef>
                        <a:spcAft>
                          <a:spcPts val="600"/>
                        </a:spcAft>
                      </a:pPr>
                      <a:r>
                        <a:rPr lang="hr-HR" sz="1000">
                          <a:effectLst/>
                        </a:rPr>
                        <a:t>9,5</a:t>
                      </a:r>
                      <a:endParaRPr lang="hr-HR" sz="1100">
                        <a:effectLst/>
                        <a:latin typeface="Arial"/>
                        <a:ea typeface="Times New Roman"/>
                        <a:cs typeface="Times New Roman"/>
                      </a:endParaRPr>
                    </a:p>
                  </a:txBody>
                  <a:tcPr marL="68580" marR="68580" marT="36195" marB="36195" anchor="ctr"/>
                </a:tc>
              </a:tr>
              <a:tr h="229402">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hr-HR" sz="1000" dirty="0">
                          <a:effectLst/>
                        </a:rPr>
                        <a:t>Ukupna indikativna raspodjela </a:t>
                      </a:r>
                      <a:r>
                        <a:rPr lang="hr-HR" sz="1000" dirty="0" smtClean="0">
                          <a:effectLst/>
                        </a:rPr>
                        <a:t>sredstava  / </a:t>
                      </a:r>
                      <a:r>
                        <a:rPr lang="en-GB" sz="1100" noProof="0" dirty="0" smtClean="0">
                          <a:effectLst/>
                          <a:latin typeface="+mn-lt"/>
                          <a:ea typeface="+mn-ea"/>
                          <a:cs typeface="+mn-cs"/>
                        </a:rPr>
                        <a:t>Total</a:t>
                      </a:r>
                      <a:r>
                        <a:rPr lang="en-GB" sz="1100" baseline="0" noProof="0" dirty="0" smtClean="0">
                          <a:effectLst/>
                          <a:latin typeface="+mn-lt"/>
                          <a:ea typeface="+mn-ea"/>
                          <a:cs typeface="+mn-cs"/>
                        </a:rPr>
                        <a:t> indicative allocations </a:t>
                      </a:r>
                      <a:endParaRPr lang="en-GB" sz="1400" noProof="0" dirty="0" smtClean="0">
                        <a:effectLst/>
                        <a:latin typeface="Arial"/>
                        <a:ea typeface="Times New Roman"/>
                        <a:cs typeface="Times New Roman"/>
                      </a:endParaRPr>
                    </a:p>
                  </a:txBody>
                  <a:tcPr marL="68580" marR="68580" marT="36195" marB="36195" anchor="ctr"/>
                </a:tc>
                <a:tc>
                  <a:txBody>
                    <a:bodyPr/>
                    <a:lstStyle/>
                    <a:p>
                      <a:pPr algn="ctr">
                        <a:spcBef>
                          <a:spcPts val="600"/>
                        </a:spcBef>
                        <a:spcAft>
                          <a:spcPts val="600"/>
                        </a:spcAft>
                      </a:pPr>
                      <a:r>
                        <a:rPr lang="hr-HR" sz="1000" dirty="0">
                          <a:effectLst/>
                        </a:rPr>
                        <a:t>45</a:t>
                      </a:r>
                      <a:endParaRPr lang="hr-HR" sz="1100" dirty="0">
                        <a:effectLst/>
                        <a:latin typeface="Arial"/>
                        <a:ea typeface="Times New Roman"/>
                        <a:cs typeface="Times New Roman"/>
                      </a:endParaRPr>
                    </a:p>
                  </a:txBody>
                  <a:tcPr marL="68580" marR="68580" marT="36195" marB="36195" anchor="ctr"/>
                </a:tc>
              </a:tr>
            </a:tbl>
          </a:graphicData>
        </a:graphic>
      </p:graphicFrame>
    </p:spTree>
    <p:extLst>
      <p:ext uri="{BB962C8B-B14F-4D97-AF65-F5344CB8AC3E}">
        <p14:creationId xmlns:p14="http://schemas.microsoft.com/office/powerpoint/2010/main" xmlns="" val="1052630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
            <a:ext cx="4038600" cy="6248400"/>
          </a:xfrm>
        </p:spPr>
        <p:txBody>
          <a:bodyPr>
            <a:normAutofit fontScale="25000" lnSpcReduction="20000"/>
          </a:bodyPr>
          <a:lstStyle/>
          <a:p>
            <a:pPr marL="0" indent="0">
              <a:buNone/>
            </a:pPr>
            <a:endParaRPr lang="hr-HR" sz="5200" dirty="0"/>
          </a:p>
          <a:p>
            <a:r>
              <a:rPr lang="hr-HR" sz="5200" b="1" dirty="0" smtClean="0"/>
              <a:t>DIONICI</a:t>
            </a:r>
            <a:r>
              <a:rPr lang="hr-HR" sz="5200" dirty="0" smtClean="0"/>
              <a:t> </a:t>
            </a:r>
            <a:r>
              <a:rPr lang="hr-HR" sz="5200" b="1" dirty="0"/>
              <a:t>PROJEKTA</a:t>
            </a:r>
            <a:r>
              <a:rPr lang="hr-HR" sz="5200" dirty="0"/>
              <a:t>  </a:t>
            </a:r>
            <a:br>
              <a:rPr lang="hr-HR" sz="5200" dirty="0"/>
            </a:br>
            <a:r>
              <a:rPr lang="hr-HR" sz="5200" dirty="0" smtClean="0"/>
              <a:t>- </a:t>
            </a:r>
            <a:r>
              <a:rPr lang="hr-HR" sz="5200" b="1" dirty="0" err="1" smtClean="0"/>
              <a:t>Dajmoprimac</a:t>
            </a:r>
            <a:r>
              <a:rPr lang="hr-HR" sz="5200" b="1" dirty="0"/>
              <a:t>:  </a:t>
            </a:r>
            <a:r>
              <a:rPr lang="hr-HR" sz="5200" dirty="0"/>
              <a:t>Republika Hrvatska posredstvom Ministarstva regionalnog razvoja i EU </a:t>
            </a:r>
            <a:r>
              <a:rPr lang="hr-HR" sz="5200" dirty="0" smtClean="0"/>
              <a:t> 	                  Fondova</a:t>
            </a:r>
            <a:r>
              <a:rPr lang="hr-HR" sz="5200" dirty="0"/>
              <a:t/>
            </a:r>
            <a:br>
              <a:rPr lang="hr-HR" sz="5200" dirty="0"/>
            </a:br>
            <a:r>
              <a:rPr lang="hr-HR" sz="5200" dirty="0" smtClean="0"/>
              <a:t>- </a:t>
            </a:r>
            <a:r>
              <a:rPr lang="hr-HR" sz="5200" b="1" dirty="0" smtClean="0"/>
              <a:t>Promotor </a:t>
            </a:r>
            <a:r>
              <a:rPr lang="hr-HR" sz="5200" b="1" dirty="0"/>
              <a:t>projekta:  </a:t>
            </a:r>
            <a:r>
              <a:rPr lang="hr-HR" sz="5200" dirty="0"/>
              <a:t>Republika Hrvatska posredstvom Ministarstva </a:t>
            </a:r>
            <a:r>
              <a:rPr lang="hr-HR" sz="5200" dirty="0" smtClean="0"/>
              <a:t>poljoprivrede i  Ministarstva </a:t>
            </a:r>
            <a:r>
              <a:rPr lang="hr-HR" sz="5200" dirty="0"/>
              <a:t>financija</a:t>
            </a:r>
            <a:br>
              <a:rPr lang="hr-HR" sz="5200" dirty="0"/>
            </a:br>
            <a:r>
              <a:rPr lang="hr-HR" sz="5200" dirty="0" smtClean="0"/>
              <a:t>- </a:t>
            </a:r>
            <a:r>
              <a:rPr lang="hr-HR" sz="5200" b="1" dirty="0" smtClean="0"/>
              <a:t>Provedbeno </a:t>
            </a:r>
            <a:r>
              <a:rPr lang="hr-HR" sz="5200" b="1" dirty="0"/>
              <a:t>tijelo: </a:t>
            </a:r>
            <a:r>
              <a:rPr lang="hr-HR" sz="5200" dirty="0"/>
              <a:t>Hrvatske vode, Jedinica za provedbu projekta ustrojena unutar </a:t>
            </a:r>
            <a:r>
              <a:rPr lang="hr-HR" sz="5200" dirty="0" smtClean="0"/>
              <a:t>Hrvatskih voda </a:t>
            </a:r>
            <a:r>
              <a:rPr lang="hr-HR" sz="5200" dirty="0"/>
              <a:t>- </a:t>
            </a:r>
            <a:r>
              <a:rPr lang="hr-HR" sz="5200" dirty="0" smtClean="0"/>
              <a:t>Jedinica </a:t>
            </a:r>
            <a:r>
              <a:rPr lang="hr-HR" sz="5200" dirty="0"/>
              <a:t>za provedbu nacionalnih </a:t>
            </a:r>
            <a:r>
              <a:rPr lang="hr-HR" sz="5200" dirty="0" err="1"/>
              <a:t>vodnogospodarskih</a:t>
            </a:r>
            <a:r>
              <a:rPr lang="hr-HR" sz="5200" dirty="0"/>
              <a:t> projekata </a:t>
            </a:r>
            <a:br>
              <a:rPr lang="hr-HR" sz="5200" dirty="0"/>
            </a:br>
            <a:r>
              <a:rPr lang="hr-HR" sz="5200" dirty="0" smtClean="0"/>
              <a:t>- </a:t>
            </a:r>
            <a:r>
              <a:rPr lang="hr-HR" sz="5200" b="1" dirty="0" smtClean="0"/>
              <a:t>Krajnji </a:t>
            </a:r>
            <a:r>
              <a:rPr lang="hr-HR" sz="5200" b="1" dirty="0"/>
              <a:t>korisnik: </a:t>
            </a:r>
            <a:r>
              <a:rPr lang="hr-HR" sz="5200" dirty="0"/>
              <a:t>Komunalno poduzeće KP Delnice, od 2013. godine Javni isporučitelj vodne </a:t>
            </a:r>
            <a:r>
              <a:rPr lang="hr-HR" sz="5200" dirty="0" smtClean="0"/>
              <a:t>usluge </a:t>
            </a:r>
            <a:r>
              <a:rPr lang="hr-HR" sz="5200" dirty="0"/>
              <a:t>JIVU, u vlasništvu jedinice lokalne samouprave JLS</a:t>
            </a:r>
          </a:p>
          <a:p>
            <a:pPr marL="0" indent="0">
              <a:buNone/>
            </a:pPr>
            <a:endParaRPr lang="hr-HR" sz="5200" b="1" dirty="0"/>
          </a:p>
          <a:p>
            <a:r>
              <a:rPr lang="hr-HR" sz="5200" b="1" dirty="0" smtClean="0"/>
              <a:t>KOMPONENTE PROJEKTA</a:t>
            </a:r>
          </a:p>
          <a:p>
            <a:pPr marL="0" indent="0">
              <a:buNone/>
            </a:pPr>
            <a:r>
              <a:rPr lang="hr-HR" sz="5200" b="1" dirty="0" smtClean="0"/>
              <a:t>         - Komponenta </a:t>
            </a:r>
            <a:r>
              <a:rPr lang="hr-HR" sz="5200" b="1" dirty="0"/>
              <a:t>I Projekta – tehnička pomoć</a:t>
            </a:r>
            <a:endParaRPr lang="hr-HR" sz="5200" dirty="0"/>
          </a:p>
          <a:p>
            <a:pPr marL="400050" lvl="1" indent="0">
              <a:buNone/>
            </a:pPr>
            <a:r>
              <a:rPr lang="hr-HR" sz="5200" dirty="0" smtClean="0"/>
              <a:t>   </a:t>
            </a:r>
            <a:r>
              <a:rPr lang="hr-HR" sz="5200" dirty="0" err="1" smtClean="0"/>
              <a:t>I.a</a:t>
            </a:r>
            <a:r>
              <a:rPr lang="hr-HR" sz="5200" dirty="0" smtClean="0"/>
              <a:t> </a:t>
            </a:r>
            <a:r>
              <a:rPr lang="hr-HR" sz="5200" dirty="0"/>
              <a:t>Izrada pripremnih studija i projektne </a:t>
            </a:r>
            <a:r>
              <a:rPr lang="hr-HR" sz="5200" dirty="0" smtClean="0"/>
              <a:t>  </a:t>
            </a:r>
          </a:p>
          <a:p>
            <a:pPr marL="400050" lvl="1" indent="0">
              <a:buNone/>
            </a:pPr>
            <a:r>
              <a:rPr lang="hr-HR" sz="5200" dirty="0"/>
              <a:t> </a:t>
            </a:r>
            <a:r>
              <a:rPr lang="hr-HR" sz="5200" dirty="0" smtClean="0"/>
              <a:t>       dokumentacije</a:t>
            </a:r>
            <a:r>
              <a:rPr lang="hr-HR" sz="5200" dirty="0"/>
              <a:t>,</a:t>
            </a:r>
          </a:p>
          <a:p>
            <a:pPr marL="400050" lvl="1" indent="0">
              <a:buNone/>
            </a:pPr>
            <a:r>
              <a:rPr lang="hr-HR" sz="5200" dirty="0" smtClean="0"/>
              <a:t>   </a:t>
            </a:r>
            <a:r>
              <a:rPr lang="hr-HR" sz="5200" dirty="0" err="1" smtClean="0"/>
              <a:t>I.b</a:t>
            </a:r>
            <a:r>
              <a:rPr lang="hr-HR" sz="5200" dirty="0" smtClean="0"/>
              <a:t> </a:t>
            </a:r>
            <a:r>
              <a:rPr lang="hr-HR" sz="5200" dirty="0"/>
              <a:t>Upravljanje projektom;</a:t>
            </a:r>
          </a:p>
          <a:p>
            <a:pPr marL="0" indent="0">
              <a:buNone/>
            </a:pPr>
            <a:r>
              <a:rPr lang="hr-HR" sz="5200" b="1" dirty="0" smtClean="0"/>
              <a:t>        - Komponenta </a:t>
            </a:r>
            <a:r>
              <a:rPr lang="hr-HR" sz="5200" b="1" dirty="0"/>
              <a:t>II Projekta– Investicijska ulaganja u </a:t>
            </a:r>
            <a:r>
              <a:rPr lang="hr-HR" sz="5200" b="1" dirty="0" smtClean="0"/>
              <a:t> </a:t>
            </a:r>
          </a:p>
          <a:p>
            <a:pPr marL="0" indent="0">
              <a:buNone/>
            </a:pPr>
            <a:r>
              <a:rPr lang="hr-HR" sz="5200" b="1" dirty="0"/>
              <a:t> </a:t>
            </a:r>
            <a:r>
              <a:rPr lang="hr-HR" sz="5200" b="1" dirty="0" smtClean="0"/>
              <a:t>          građevine </a:t>
            </a:r>
            <a:r>
              <a:rPr lang="hr-HR" sz="5200" b="1" dirty="0"/>
              <a:t>javne vodoopskrbe</a:t>
            </a:r>
            <a:endParaRPr lang="hr-HR" sz="5200" dirty="0"/>
          </a:p>
          <a:p>
            <a:pPr marL="400050" lvl="1" indent="0">
              <a:buNone/>
            </a:pPr>
            <a:r>
              <a:rPr lang="hr-HR" sz="5200" dirty="0" smtClean="0"/>
              <a:t>  </a:t>
            </a:r>
            <a:r>
              <a:rPr lang="hr-HR" sz="5200" dirty="0" err="1" smtClean="0"/>
              <a:t>II.a</a:t>
            </a:r>
            <a:r>
              <a:rPr lang="hr-HR" sz="5200" dirty="0" smtClean="0"/>
              <a:t> </a:t>
            </a:r>
            <a:r>
              <a:rPr lang="hr-HR" sz="5200" dirty="0"/>
              <a:t>Izgradnja građevina javne vodoopskrbe,</a:t>
            </a:r>
          </a:p>
          <a:p>
            <a:pPr marL="400050" lvl="1" indent="0">
              <a:buNone/>
            </a:pPr>
            <a:r>
              <a:rPr lang="hr-HR" sz="5200" dirty="0" smtClean="0"/>
              <a:t>  </a:t>
            </a:r>
            <a:r>
              <a:rPr lang="hr-HR" sz="5200" dirty="0" err="1" smtClean="0"/>
              <a:t>II.b</a:t>
            </a:r>
            <a:r>
              <a:rPr lang="hr-HR" sz="5200" dirty="0" smtClean="0"/>
              <a:t> </a:t>
            </a:r>
            <a:r>
              <a:rPr lang="hr-HR" sz="5200" dirty="0"/>
              <a:t>Stručni nadzor</a:t>
            </a:r>
          </a:p>
          <a:p>
            <a:pPr marL="0" indent="0">
              <a:buNone/>
            </a:pPr>
            <a:r>
              <a:rPr lang="hr-HR" sz="5200" b="1" dirty="0" smtClean="0"/>
              <a:t>        - Komponenta </a:t>
            </a:r>
            <a:r>
              <a:rPr lang="hr-HR" sz="5200" b="1" dirty="0"/>
              <a:t>III Projekta – Investicijska ulaganja u  </a:t>
            </a:r>
            <a:r>
              <a:rPr lang="hr-HR" sz="5200" b="1" dirty="0" smtClean="0"/>
              <a:t> </a:t>
            </a:r>
          </a:p>
          <a:p>
            <a:pPr marL="0" indent="0">
              <a:buNone/>
            </a:pPr>
            <a:r>
              <a:rPr lang="hr-HR" sz="5200" b="1" dirty="0"/>
              <a:t> </a:t>
            </a:r>
            <a:r>
              <a:rPr lang="hr-HR" sz="5200" b="1" dirty="0" smtClean="0"/>
              <a:t>          građevine </a:t>
            </a:r>
            <a:r>
              <a:rPr lang="hr-HR" sz="5200" b="1" dirty="0"/>
              <a:t>javne odvodnje otpadnih </a:t>
            </a:r>
            <a:r>
              <a:rPr lang="hr-HR" sz="5200" b="1" dirty="0" smtClean="0"/>
              <a:t>             </a:t>
            </a:r>
          </a:p>
          <a:p>
            <a:pPr marL="0" indent="0">
              <a:buNone/>
            </a:pPr>
            <a:r>
              <a:rPr lang="hr-HR" sz="5200" b="1" dirty="0" smtClean="0"/>
              <a:t>           voda</a:t>
            </a:r>
            <a:endParaRPr lang="hr-HR" sz="5200" dirty="0" smtClean="0"/>
          </a:p>
          <a:p>
            <a:pPr marL="400050" lvl="1" indent="0">
              <a:buNone/>
            </a:pPr>
            <a:r>
              <a:rPr lang="hr-HR" sz="5200" dirty="0" smtClean="0"/>
              <a:t>  </a:t>
            </a:r>
            <a:r>
              <a:rPr lang="hr-HR" sz="5200" dirty="0" err="1" smtClean="0"/>
              <a:t>III.a</a:t>
            </a:r>
            <a:r>
              <a:rPr lang="hr-HR" sz="5200" dirty="0" smtClean="0"/>
              <a:t> </a:t>
            </a:r>
            <a:r>
              <a:rPr lang="hr-HR" sz="5200" dirty="0"/>
              <a:t>Izgradnja građevina javne odvodnje,</a:t>
            </a:r>
          </a:p>
          <a:p>
            <a:pPr marL="400050" lvl="1" indent="0">
              <a:buNone/>
            </a:pPr>
            <a:r>
              <a:rPr lang="hr-HR" sz="5200" dirty="0" smtClean="0"/>
              <a:t>  </a:t>
            </a:r>
            <a:r>
              <a:rPr lang="hr-HR" sz="5200" dirty="0" err="1" smtClean="0"/>
              <a:t>III.b</a:t>
            </a:r>
            <a:r>
              <a:rPr lang="hr-HR" sz="5200" dirty="0" smtClean="0"/>
              <a:t> </a:t>
            </a:r>
            <a:r>
              <a:rPr lang="hr-HR" sz="5200" dirty="0"/>
              <a:t>Stručni </a:t>
            </a:r>
            <a:r>
              <a:rPr lang="hr-HR" sz="5200" dirty="0" smtClean="0"/>
              <a:t>nadzor</a:t>
            </a:r>
          </a:p>
          <a:p>
            <a:pPr marL="400050" lvl="1" indent="0">
              <a:buNone/>
            </a:pPr>
            <a:endParaRPr lang="hr-HR" sz="1600" dirty="0"/>
          </a:p>
          <a:p>
            <a:endParaRPr lang="hr-HR" dirty="0"/>
          </a:p>
        </p:txBody>
      </p:sp>
      <p:sp>
        <p:nvSpPr>
          <p:cNvPr id="4" name="Content Placeholder 3"/>
          <p:cNvSpPr>
            <a:spLocks noGrp="1"/>
          </p:cNvSpPr>
          <p:nvPr>
            <p:ph sz="half" idx="2"/>
          </p:nvPr>
        </p:nvSpPr>
        <p:spPr>
          <a:xfrm>
            <a:off x="4648200" y="228600"/>
            <a:ext cx="4038600" cy="6553200"/>
          </a:xfrm>
        </p:spPr>
        <p:txBody>
          <a:bodyPr>
            <a:normAutofit fontScale="25000" lnSpcReduction="20000"/>
          </a:bodyPr>
          <a:lstStyle/>
          <a:p>
            <a:pPr marL="0" indent="0">
              <a:buNone/>
            </a:pPr>
            <a:endParaRPr lang="en-GB" sz="5200" dirty="0"/>
          </a:p>
          <a:p>
            <a:r>
              <a:rPr lang="en-GB" sz="5200" b="1" dirty="0"/>
              <a:t>PROJECT STAKEHOLDERS</a:t>
            </a:r>
            <a:endParaRPr lang="en-GB" sz="5200" dirty="0"/>
          </a:p>
          <a:p>
            <a:pPr marL="400050" lvl="1" indent="0">
              <a:buNone/>
            </a:pPr>
            <a:r>
              <a:rPr lang="en-GB" sz="5200" dirty="0"/>
              <a:t>- </a:t>
            </a:r>
            <a:r>
              <a:rPr lang="en-GB" sz="5200" b="1" dirty="0"/>
              <a:t>Recipient</a:t>
            </a:r>
            <a:r>
              <a:rPr lang="en-GB" sz="5200" dirty="0"/>
              <a:t>: The Republic of Croatia through the Ministry of Regional Development and EU Funds </a:t>
            </a:r>
          </a:p>
          <a:p>
            <a:pPr marL="400050" lvl="1" indent="0">
              <a:buNone/>
            </a:pPr>
            <a:r>
              <a:rPr lang="en-GB" sz="5200" dirty="0"/>
              <a:t>- </a:t>
            </a:r>
            <a:r>
              <a:rPr lang="en-GB" sz="5200" b="1" dirty="0"/>
              <a:t>Project Promoter</a:t>
            </a:r>
            <a:r>
              <a:rPr lang="en-GB" sz="5200" dirty="0"/>
              <a:t>: The Republic of Croatia through the Ministry of Agriculture and the Ministry of Finance </a:t>
            </a:r>
          </a:p>
          <a:p>
            <a:pPr marL="400050" lvl="1" indent="0">
              <a:buNone/>
            </a:pPr>
            <a:r>
              <a:rPr lang="en-GB" sz="5200" dirty="0"/>
              <a:t>- </a:t>
            </a:r>
            <a:r>
              <a:rPr lang="en-GB" sz="5200" b="1" dirty="0"/>
              <a:t>Implementing Body</a:t>
            </a:r>
            <a:r>
              <a:rPr lang="en-GB" sz="5200" dirty="0"/>
              <a:t>: </a:t>
            </a:r>
            <a:r>
              <a:rPr lang="en-GB" sz="5200" dirty="0" err="1"/>
              <a:t>Hrvatske</a:t>
            </a:r>
            <a:r>
              <a:rPr lang="en-GB" sz="5200" dirty="0"/>
              <a:t> </a:t>
            </a:r>
            <a:r>
              <a:rPr lang="en-GB" sz="5200" dirty="0" err="1"/>
              <a:t>vode</a:t>
            </a:r>
            <a:r>
              <a:rPr lang="en-GB" sz="5200" dirty="0"/>
              <a:t>, Project Implementation Unit established within </a:t>
            </a:r>
            <a:r>
              <a:rPr lang="en-GB" sz="5200" dirty="0" err="1"/>
              <a:t>Hrvatske</a:t>
            </a:r>
            <a:r>
              <a:rPr lang="en-GB" sz="5200" dirty="0"/>
              <a:t> </a:t>
            </a:r>
            <a:r>
              <a:rPr lang="en-GB" sz="5200" dirty="0" err="1"/>
              <a:t>vode</a:t>
            </a:r>
            <a:r>
              <a:rPr lang="en-GB" sz="5200" dirty="0"/>
              <a:t> - Unit for Implementation of National Water Management Projects </a:t>
            </a:r>
          </a:p>
          <a:p>
            <a:pPr marL="400050" lvl="1" indent="0">
              <a:buNone/>
            </a:pPr>
            <a:r>
              <a:rPr lang="en-GB" sz="5200" dirty="0" smtClean="0"/>
              <a:t>- </a:t>
            </a:r>
            <a:r>
              <a:rPr lang="en-GB" sz="5200" b="1" dirty="0" smtClean="0"/>
              <a:t>Final </a:t>
            </a:r>
            <a:r>
              <a:rPr lang="en-GB" sz="5200" b="1" dirty="0"/>
              <a:t>Beneficiary</a:t>
            </a:r>
            <a:r>
              <a:rPr lang="en-GB" sz="5200" dirty="0"/>
              <a:t>: Utility Company “KP </a:t>
            </a:r>
            <a:r>
              <a:rPr lang="en-GB" sz="5200" dirty="0" err="1"/>
              <a:t>Delnice</a:t>
            </a:r>
            <a:r>
              <a:rPr lang="en-GB" sz="5200" dirty="0"/>
              <a:t>”, since 2013 a Public Water Service Provider (PWSP) in the ownership of a local self-government unit (LSGU</a:t>
            </a:r>
            <a:r>
              <a:rPr lang="en-GB" sz="5200" dirty="0" smtClean="0"/>
              <a:t>)</a:t>
            </a:r>
            <a:endParaRPr lang="hr-HR" sz="5200" dirty="0" smtClean="0"/>
          </a:p>
          <a:p>
            <a:pPr marL="400050" lvl="1" indent="0">
              <a:buNone/>
            </a:pPr>
            <a:endParaRPr lang="en-GB" sz="5200" b="1" dirty="0"/>
          </a:p>
          <a:p>
            <a:r>
              <a:rPr lang="en-GB" sz="5200" b="1" dirty="0"/>
              <a:t>PROJECT COMPONENTS </a:t>
            </a:r>
          </a:p>
          <a:p>
            <a:pPr marL="0" indent="0">
              <a:buNone/>
            </a:pPr>
            <a:r>
              <a:rPr lang="en-GB" sz="5200" b="1" dirty="0"/>
              <a:t>         - Component I – Technical Assistance </a:t>
            </a:r>
            <a:endParaRPr lang="en-GB" sz="5200" dirty="0"/>
          </a:p>
          <a:p>
            <a:pPr marL="400050" lvl="1" indent="0">
              <a:buNone/>
            </a:pPr>
            <a:r>
              <a:rPr lang="en-GB" sz="5200" dirty="0"/>
              <a:t>   </a:t>
            </a:r>
            <a:r>
              <a:rPr lang="en-GB" sz="5200" dirty="0" err="1"/>
              <a:t>I.a</a:t>
            </a:r>
            <a:r>
              <a:rPr lang="en-GB" sz="5200" dirty="0"/>
              <a:t> Preparation of studies and technical </a:t>
            </a:r>
            <a:r>
              <a:rPr lang="hr-HR" sz="5200" dirty="0" smtClean="0"/>
              <a:t> </a:t>
            </a:r>
          </a:p>
          <a:p>
            <a:pPr marL="400050" lvl="1" indent="0">
              <a:buNone/>
            </a:pPr>
            <a:r>
              <a:rPr lang="hr-HR" sz="5200" dirty="0"/>
              <a:t> </a:t>
            </a:r>
            <a:r>
              <a:rPr lang="hr-HR" sz="5200" dirty="0" smtClean="0"/>
              <a:t>       </a:t>
            </a:r>
            <a:r>
              <a:rPr lang="en-GB" sz="5200" dirty="0" smtClean="0"/>
              <a:t>documentation</a:t>
            </a:r>
            <a:r>
              <a:rPr lang="en-GB" sz="5200" dirty="0"/>
              <a:t>, </a:t>
            </a:r>
          </a:p>
          <a:p>
            <a:pPr marL="400050" lvl="1" indent="0">
              <a:buNone/>
            </a:pPr>
            <a:r>
              <a:rPr lang="en-GB" sz="5200" dirty="0"/>
              <a:t>   </a:t>
            </a:r>
            <a:r>
              <a:rPr lang="en-GB" sz="5200" dirty="0" err="1"/>
              <a:t>I.b</a:t>
            </a:r>
            <a:r>
              <a:rPr lang="en-GB" sz="5200" dirty="0"/>
              <a:t> Project management; </a:t>
            </a:r>
          </a:p>
          <a:p>
            <a:pPr marL="0" indent="0">
              <a:buNone/>
            </a:pPr>
            <a:r>
              <a:rPr lang="en-GB" sz="5200" b="1" dirty="0"/>
              <a:t>        - Component II– Investments in public water supply </a:t>
            </a:r>
            <a:endParaRPr lang="hr-HR" sz="5200" b="1" dirty="0" smtClean="0"/>
          </a:p>
          <a:p>
            <a:pPr marL="0" indent="0">
              <a:buNone/>
            </a:pPr>
            <a:r>
              <a:rPr lang="hr-HR" sz="5200" b="1" dirty="0"/>
              <a:t> </a:t>
            </a:r>
            <a:r>
              <a:rPr lang="hr-HR" sz="5200" b="1" dirty="0" smtClean="0"/>
              <a:t>          </a:t>
            </a:r>
            <a:r>
              <a:rPr lang="en-GB" sz="5200" b="1" dirty="0" smtClean="0"/>
              <a:t>infrastructure</a:t>
            </a:r>
            <a:endParaRPr lang="en-GB" sz="5200" dirty="0"/>
          </a:p>
          <a:p>
            <a:pPr marL="400050" lvl="1" indent="0">
              <a:buNone/>
            </a:pPr>
            <a:r>
              <a:rPr lang="en-GB" sz="5200" dirty="0"/>
              <a:t>  </a:t>
            </a:r>
            <a:r>
              <a:rPr lang="en-GB" sz="5200" dirty="0" err="1"/>
              <a:t>II.a</a:t>
            </a:r>
            <a:r>
              <a:rPr lang="en-GB" sz="5200" dirty="0"/>
              <a:t> Construction of public water supply </a:t>
            </a:r>
            <a:endParaRPr lang="hr-HR" sz="5200" dirty="0" smtClean="0"/>
          </a:p>
          <a:p>
            <a:pPr marL="400050" lvl="1" indent="0">
              <a:buNone/>
            </a:pPr>
            <a:r>
              <a:rPr lang="hr-HR" sz="5200" dirty="0"/>
              <a:t> </a:t>
            </a:r>
            <a:r>
              <a:rPr lang="hr-HR" sz="5200" dirty="0" smtClean="0"/>
              <a:t>        </a:t>
            </a:r>
            <a:r>
              <a:rPr lang="en-GB" sz="5200" dirty="0" smtClean="0"/>
              <a:t>infrastructure</a:t>
            </a:r>
            <a:r>
              <a:rPr lang="en-GB" sz="5200" dirty="0"/>
              <a:t>, </a:t>
            </a:r>
          </a:p>
          <a:p>
            <a:pPr marL="400050" lvl="1" indent="0">
              <a:buNone/>
            </a:pPr>
            <a:r>
              <a:rPr lang="en-GB" sz="5200" dirty="0"/>
              <a:t>  </a:t>
            </a:r>
            <a:r>
              <a:rPr lang="en-GB" sz="5200" dirty="0" err="1"/>
              <a:t>II.b</a:t>
            </a:r>
            <a:r>
              <a:rPr lang="en-GB" sz="5200" dirty="0"/>
              <a:t> Supervision of construction works </a:t>
            </a:r>
          </a:p>
          <a:p>
            <a:pPr marL="0" indent="0">
              <a:buNone/>
            </a:pPr>
            <a:r>
              <a:rPr lang="en-GB" sz="5200" b="1" dirty="0"/>
              <a:t>        - Component III– Investments in public wastewater </a:t>
            </a:r>
            <a:endParaRPr lang="hr-HR" sz="5200" b="1" dirty="0" smtClean="0"/>
          </a:p>
          <a:p>
            <a:pPr marL="0" indent="0">
              <a:buNone/>
            </a:pPr>
            <a:r>
              <a:rPr lang="hr-HR" sz="5200" b="1" dirty="0"/>
              <a:t> </a:t>
            </a:r>
            <a:r>
              <a:rPr lang="hr-HR" sz="5200" b="1" dirty="0" smtClean="0"/>
              <a:t>          </a:t>
            </a:r>
            <a:r>
              <a:rPr lang="en-GB" sz="5200" b="1" dirty="0" smtClean="0"/>
              <a:t>infrastructure</a:t>
            </a:r>
            <a:endParaRPr lang="en-GB" sz="5200" dirty="0"/>
          </a:p>
          <a:p>
            <a:pPr marL="400050" lvl="1" indent="0">
              <a:buNone/>
            </a:pPr>
            <a:r>
              <a:rPr lang="en-GB" sz="5200" dirty="0"/>
              <a:t>  </a:t>
            </a:r>
            <a:r>
              <a:rPr lang="en-GB" sz="5200" dirty="0" err="1"/>
              <a:t>III.a</a:t>
            </a:r>
            <a:r>
              <a:rPr lang="en-GB" sz="5200" dirty="0"/>
              <a:t> Construction of public wastewater </a:t>
            </a:r>
            <a:r>
              <a:rPr lang="hr-HR" sz="5200" dirty="0" smtClean="0"/>
              <a:t> </a:t>
            </a:r>
          </a:p>
          <a:p>
            <a:pPr marL="400050" lvl="1" indent="0">
              <a:buNone/>
            </a:pPr>
            <a:r>
              <a:rPr lang="hr-HR" sz="5200" dirty="0"/>
              <a:t> </a:t>
            </a:r>
            <a:r>
              <a:rPr lang="hr-HR" sz="5200" dirty="0" smtClean="0"/>
              <a:t>         </a:t>
            </a:r>
            <a:r>
              <a:rPr lang="en-GB" sz="5200" dirty="0" smtClean="0"/>
              <a:t>infrastructure</a:t>
            </a:r>
            <a:r>
              <a:rPr lang="en-GB" sz="5200" dirty="0"/>
              <a:t>, </a:t>
            </a:r>
          </a:p>
          <a:p>
            <a:pPr marL="400050" lvl="1" indent="0">
              <a:buNone/>
            </a:pPr>
            <a:r>
              <a:rPr lang="en-GB" sz="5200" dirty="0"/>
              <a:t>  </a:t>
            </a:r>
            <a:r>
              <a:rPr lang="en-GB" sz="5200" dirty="0" err="1"/>
              <a:t>III.b</a:t>
            </a:r>
            <a:r>
              <a:rPr lang="en-GB" sz="5200" dirty="0"/>
              <a:t> Supervision of construction works. </a:t>
            </a:r>
          </a:p>
          <a:p>
            <a:pPr marL="0" indent="0">
              <a:buNone/>
            </a:pPr>
            <a:endParaRPr lang="hr-HR" dirty="0"/>
          </a:p>
        </p:txBody>
      </p:sp>
    </p:spTree>
    <p:extLst>
      <p:ext uri="{BB962C8B-B14F-4D97-AF65-F5344CB8AC3E}">
        <p14:creationId xmlns:p14="http://schemas.microsoft.com/office/powerpoint/2010/main" xmlns="" val="2225953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839200" cy="6553200"/>
          </a:xfrm>
        </p:spPr>
        <p:txBody>
          <a:bodyPr>
            <a:normAutofit/>
          </a:bodyPr>
          <a:lstStyle/>
          <a:p>
            <a:pPr algn="ctr">
              <a:buNone/>
            </a:pPr>
            <a:endParaRPr lang="hr-HR" altLang="x-none" sz="2400" dirty="0" smtClean="0"/>
          </a:p>
          <a:p>
            <a:pPr algn="ctr">
              <a:buNone/>
            </a:pPr>
            <a:r>
              <a:rPr lang="hr-HR" altLang="x-none" sz="1800" dirty="0" smtClean="0"/>
              <a:t>ODGOVORNOSTI VODNOG SEKTORA / WATER </a:t>
            </a:r>
            <a:r>
              <a:rPr lang="hr-HR" altLang="x-none" sz="1800" dirty="0"/>
              <a:t>SECTOR RESPONSIBILITIES</a:t>
            </a:r>
            <a:endParaRPr lang="hr-HR" sz="1800" dirty="0"/>
          </a:p>
        </p:txBody>
      </p:sp>
      <p:sp>
        <p:nvSpPr>
          <p:cNvPr id="4" name="Rectangle 35"/>
          <p:cNvSpPr>
            <a:spLocks noChangeArrowheads="1"/>
          </p:cNvSpPr>
          <p:nvPr/>
        </p:nvSpPr>
        <p:spPr bwMode="auto">
          <a:xfrm>
            <a:off x="5092700" y="3362325"/>
            <a:ext cx="2519363" cy="53975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w="9525">
            <a:solidFill>
              <a:schemeClr val="tx1"/>
            </a:solidFill>
            <a:miter lim="800000"/>
            <a:headEnd/>
            <a:tailEnd/>
          </a:ln>
          <a:effectLst/>
        </p:spPr>
        <p:txBody>
          <a:bodyPr anchor="ctr"/>
          <a:lstStyle>
            <a:lvl1pPr algn="l">
              <a:spcBef>
                <a:spcPct val="20000"/>
              </a:spcBef>
              <a:buChar char="•"/>
              <a:defRPr sz="2400" b="1">
                <a:solidFill>
                  <a:schemeClr val="tx1"/>
                </a:solidFill>
                <a:latin typeface="Arial" charset="0"/>
              </a:defRPr>
            </a:lvl1pPr>
            <a:lvl2pPr marL="742950" indent="-285750" algn="l">
              <a:spcBef>
                <a:spcPct val="20000"/>
              </a:spcBef>
              <a:buChar char="–"/>
              <a:defRPr sz="2000" b="1">
                <a:solidFill>
                  <a:schemeClr val="tx1"/>
                </a:solidFill>
                <a:latin typeface="Arial" charset="0"/>
              </a:defRPr>
            </a:lvl2pPr>
            <a:lvl3pPr marL="1143000" indent="-228600" algn="l">
              <a:spcBef>
                <a:spcPct val="20000"/>
              </a:spcBef>
              <a:buChar char="•"/>
              <a:defRPr sz="2000">
                <a:solidFill>
                  <a:schemeClr val="tx1"/>
                </a:solidFill>
                <a:latin typeface="Arial" charset="0"/>
              </a:defRPr>
            </a:lvl3pPr>
            <a:lvl4pPr marL="1600200" indent="-228600" algn="l">
              <a:spcBef>
                <a:spcPct val="20000"/>
              </a:spcBef>
              <a:buChar char="–"/>
              <a:defRPr b="1">
                <a:solidFill>
                  <a:schemeClr val="tx1"/>
                </a:solidFill>
                <a:latin typeface="Arial" charset="0"/>
              </a:defRPr>
            </a:lvl4pPr>
            <a:lvl5pPr marL="2057400" indent="-228600" algn="l">
              <a:spcBef>
                <a:spcPct val="20000"/>
              </a:spcBef>
              <a:buChar char="»"/>
              <a:defRPr sz="1600" b="1">
                <a:solidFill>
                  <a:schemeClr val="tx1"/>
                </a:solidFill>
                <a:latin typeface="Arial" charset="0"/>
              </a:defRPr>
            </a:lvl5pPr>
            <a:lvl6pPr marL="2514600" indent="-228600" eaLnBrk="0" fontAlgn="base" hangingPunct="0">
              <a:spcBef>
                <a:spcPct val="20000"/>
              </a:spcBef>
              <a:spcAft>
                <a:spcPct val="0"/>
              </a:spcAft>
              <a:buChar char="»"/>
              <a:defRPr sz="1600" b="1">
                <a:solidFill>
                  <a:schemeClr val="tx1"/>
                </a:solidFill>
                <a:latin typeface="Arial" charset="0"/>
              </a:defRPr>
            </a:lvl6pPr>
            <a:lvl7pPr marL="2971800" indent="-228600" eaLnBrk="0" fontAlgn="base" hangingPunct="0">
              <a:spcBef>
                <a:spcPct val="20000"/>
              </a:spcBef>
              <a:spcAft>
                <a:spcPct val="0"/>
              </a:spcAft>
              <a:buChar char="»"/>
              <a:defRPr sz="1600" b="1">
                <a:solidFill>
                  <a:schemeClr val="tx1"/>
                </a:solidFill>
                <a:latin typeface="Arial" charset="0"/>
              </a:defRPr>
            </a:lvl7pPr>
            <a:lvl8pPr marL="3429000" indent="-228600" eaLnBrk="0" fontAlgn="base" hangingPunct="0">
              <a:spcBef>
                <a:spcPct val="20000"/>
              </a:spcBef>
              <a:spcAft>
                <a:spcPct val="0"/>
              </a:spcAft>
              <a:buChar char="»"/>
              <a:defRPr sz="1600" b="1">
                <a:solidFill>
                  <a:schemeClr val="tx1"/>
                </a:solidFill>
                <a:latin typeface="Arial" charset="0"/>
              </a:defRPr>
            </a:lvl8pPr>
            <a:lvl9pPr marL="3886200" indent="-228600" eaLnBrk="0" fontAlgn="base" hangingPunct="0">
              <a:spcBef>
                <a:spcPct val="20000"/>
              </a:spcBef>
              <a:spcAft>
                <a:spcPct val="0"/>
              </a:spcAft>
              <a:buChar char="»"/>
              <a:defRPr sz="1600" b="1">
                <a:solidFill>
                  <a:schemeClr val="tx1"/>
                </a:solidFill>
                <a:latin typeface="Arial" charset="0"/>
              </a:defRPr>
            </a:lvl9pPr>
          </a:lstStyle>
          <a:p>
            <a:pPr algn="ctr">
              <a:spcBef>
                <a:spcPct val="0"/>
              </a:spcBef>
              <a:buFontTx/>
              <a:buNone/>
            </a:pPr>
            <a:r>
              <a:rPr lang="hr-HR" altLang="x-none" sz="1000" dirty="0" smtClean="0">
                <a:solidFill>
                  <a:schemeClr val="bg1"/>
                </a:solidFill>
              </a:rPr>
              <a:t>DRŽAVNE UPRAVNE ORGANIZACIJE / </a:t>
            </a:r>
            <a:r>
              <a:rPr lang="en-US" altLang="x-none" sz="1000" dirty="0" smtClean="0">
                <a:solidFill>
                  <a:schemeClr val="bg1"/>
                </a:solidFill>
              </a:rPr>
              <a:t>ADMINISTRATIVE </a:t>
            </a:r>
            <a:r>
              <a:rPr lang="en-US" altLang="x-none" sz="1000" dirty="0">
                <a:solidFill>
                  <a:schemeClr val="bg1"/>
                </a:solidFill>
              </a:rPr>
              <a:t>STATE ORGANIZATIONS</a:t>
            </a:r>
          </a:p>
        </p:txBody>
      </p:sp>
      <p:sp>
        <p:nvSpPr>
          <p:cNvPr id="5" name="Rectangle 36"/>
          <p:cNvSpPr>
            <a:spLocks noChangeArrowheads="1"/>
          </p:cNvSpPr>
          <p:nvPr/>
        </p:nvSpPr>
        <p:spPr bwMode="auto">
          <a:xfrm>
            <a:off x="2716213" y="1587500"/>
            <a:ext cx="2519362" cy="539750"/>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5400000" scaled="1"/>
            <a:tileRect/>
          </a:gradFill>
          <a:ln w="9525">
            <a:solidFill>
              <a:schemeClr val="tx1"/>
            </a:solidFill>
            <a:miter lim="800000"/>
            <a:headEnd/>
            <a:tailEnd/>
          </a:ln>
          <a:effectLst/>
        </p:spPr>
        <p:txBody>
          <a:bodyPr wrap="none" anchor="ctr"/>
          <a:lstStyle>
            <a:lvl1pPr algn="l">
              <a:spcBef>
                <a:spcPct val="20000"/>
              </a:spcBef>
              <a:buChar char="•"/>
              <a:defRPr sz="2400" b="1">
                <a:solidFill>
                  <a:schemeClr val="tx1"/>
                </a:solidFill>
                <a:latin typeface="Arial" charset="0"/>
              </a:defRPr>
            </a:lvl1pPr>
            <a:lvl2pPr marL="742950" indent="-285750" algn="l">
              <a:spcBef>
                <a:spcPct val="20000"/>
              </a:spcBef>
              <a:buChar char="–"/>
              <a:defRPr sz="2000" b="1">
                <a:solidFill>
                  <a:schemeClr val="tx1"/>
                </a:solidFill>
                <a:latin typeface="Arial" charset="0"/>
              </a:defRPr>
            </a:lvl2pPr>
            <a:lvl3pPr marL="1143000" indent="-228600" algn="l">
              <a:spcBef>
                <a:spcPct val="20000"/>
              </a:spcBef>
              <a:buChar char="•"/>
              <a:defRPr sz="2000">
                <a:solidFill>
                  <a:schemeClr val="tx1"/>
                </a:solidFill>
                <a:latin typeface="Arial" charset="0"/>
              </a:defRPr>
            </a:lvl3pPr>
            <a:lvl4pPr marL="1600200" indent="-228600" algn="l">
              <a:spcBef>
                <a:spcPct val="20000"/>
              </a:spcBef>
              <a:buChar char="–"/>
              <a:defRPr b="1">
                <a:solidFill>
                  <a:schemeClr val="tx1"/>
                </a:solidFill>
                <a:latin typeface="Arial" charset="0"/>
              </a:defRPr>
            </a:lvl4pPr>
            <a:lvl5pPr marL="2057400" indent="-228600" algn="l">
              <a:spcBef>
                <a:spcPct val="20000"/>
              </a:spcBef>
              <a:buChar char="»"/>
              <a:defRPr sz="1600" b="1">
                <a:solidFill>
                  <a:schemeClr val="tx1"/>
                </a:solidFill>
                <a:latin typeface="Arial" charset="0"/>
              </a:defRPr>
            </a:lvl5pPr>
            <a:lvl6pPr marL="2514600" indent="-228600" eaLnBrk="0" fontAlgn="base" hangingPunct="0">
              <a:spcBef>
                <a:spcPct val="20000"/>
              </a:spcBef>
              <a:spcAft>
                <a:spcPct val="0"/>
              </a:spcAft>
              <a:buChar char="»"/>
              <a:defRPr sz="1600" b="1">
                <a:solidFill>
                  <a:schemeClr val="tx1"/>
                </a:solidFill>
                <a:latin typeface="Arial" charset="0"/>
              </a:defRPr>
            </a:lvl6pPr>
            <a:lvl7pPr marL="2971800" indent="-228600" eaLnBrk="0" fontAlgn="base" hangingPunct="0">
              <a:spcBef>
                <a:spcPct val="20000"/>
              </a:spcBef>
              <a:spcAft>
                <a:spcPct val="0"/>
              </a:spcAft>
              <a:buChar char="»"/>
              <a:defRPr sz="1600" b="1">
                <a:solidFill>
                  <a:schemeClr val="tx1"/>
                </a:solidFill>
                <a:latin typeface="Arial" charset="0"/>
              </a:defRPr>
            </a:lvl7pPr>
            <a:lvl8pPr marL="3429000" indent="-228600" eaLnBrk="0" fontAlgn="base" hangingPunct="0">
              <a:spcBef>
                <a:spcPct val="20000"/>
              </a:spcBef>
              <a:spcAft>
                <a:spcPct val="0"/>
              </a:spcAft>
              <a:buChar char="»"/>
              <a:defRPr sz="1600" b="1">
                <a:solidFill>
                  <a:schemeClr val="tx1"/>
                </a:solidFill>
                <a:latin typeface="Arial" charset="0"/>
              </a:defRPr>
            </a:lvl8pPr>
            <a:lvl9pPr marL="3886200" indent="-228600" eaLnBrk="0" fontAlgn="base" hangingPunct="0">
              <a:spcBef>
                <a:spcPct val="20000"/>
              </a:spcBef>
              <a:spcAft>
                <a:spcPct val="0"/>
              </a:spcAft>
              <a:buChar char="»"/>
              <a:defRPr sz="1600" b="1">
                <a:solidFill>
                  <a:schemeClr val="tx1"/>
                </a:solidFill>
                <a:latin typeface="Arial" charset="0"/>
              </a:defRPr>
            </a:lvl9pPr>
          </a:lstStyle>
          <a:p>
            <a:pPr algn="ctr">
              <a:spcBef>
                <a:spcPct val="0"/>
              </a:spcBef>
              <a:buFontTx/>
              <a:buNone/>
            </a:pPr>
            <a:r>
              <a:rPr lang="hr-HR" altLang="x-none" sz="1000" dirty="0" smtClean="0"/>
              <a:t>HRVATSKI SABOR / </a:t>
            </a:r>
          </a:p>
          <a:p>
            <a:pPr algn="ctr">
              <a:spcBef>
                <a:spcPct val="0"/>
              </a:spcBef>
              <a:buFontTx/>
              <a:buNone/>
            </a:pPr>
            <a:r>
              <a:rPr lang="en-US" altLang="x-none" sz="1000" dirty="0" smtClean="0"/>
              <a:t>CROATIAN</a:t>
            </a:r>
            <a:r>
              <a:rPr lang="en-US" altLang="x-none" sz="1000" b="0" dirty="0" smtClean="0"/>
              <a:t> </a:t>
            </a:r>
            <a:r>
              <a:rPr lang="en-US" altLang="x-none" sz="1000" dirty="0"/>
              <a:t>PARLIAMENT</a:t>
            </a:r>
          </a:p>
        </p:txBody>
      </p:sp>
      <p:cxnSp>
        <p:nvCxnSpPr>
          <p:cNvPr id="6" name="AutoShape 38"/>
          <p:cNvCxnSpPr>
            <a:cxnSpLocks noChangeShapeType="1"/>
            <a:stCxn id="5" idx="2"/>
          </p:cNvCxnSpPr>
          <p:nvPr/>
        </p:nvCxnSpPr>
        <p:spPr bwMode="auto">
          <a:xfrm>
            <a:off x="3976688" y="2127250"/>
            <a:ext cx="0" cy="323850"/>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 name="Rectangle 39"/>
          <p:cNvSpPr>
            <a:spLocks noChangeArrowheads="1"/>
          </p:cNvSpPr>
          <p:nvPr/>
        </p:nvSpPr>
        <p:spPr bwMode="auto">
          <a:xfrm>
            <a:off x="3542580" y="5181600"/>
            <a:ext cx="2519363" cy="53975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w="9525">
            <a:solidFill>
              <a:schemeClr val="tx1"/>
            </a:solidFill>
            <a:miter lim="800000"/>
            <a:headEnd/>
            <a:tailEnd/>
          </a:ln>
          <a:effectLst/>
        </p:spPr>
        <p:txBody>
          <a:bodyPr wrap="none" anchor="ctr"/>
          <a:lstStyle>
            <a:lvl1pPr algn="l">
              <a:spcBef>
                <a:spcPct val="20000"/>
              </a:spcBef>
              <a:buChar char="•"/>
              <a:defRPr sz="2400" b="1">
                <a:solidFill>
                  <a:schemeClr val="tx1"/>
                </a:solidFill>
                <a:latin typeface="Arial" charset="0"/>
              </a:defRPr>
            </a:lvl1pPr>
            <a:lvl2pPr marL="742950" indent="-285750" algn="l">
              <a:spcBef>
                <a:spcPct val="20000"/>
              </a:spcBef>
              <a:buChar char="–"/>
              <a:defRPr sz="2000" b="1">
                <a:solidFill>
                  <a:schemeClr val="tx1"/>
                </a:solidFill>
                <a:latin typeface="Arial" charset="0"/>
              </a:defRPr>
            </a:lvl2pPr>
            <a:lvl3pPr marL="1143000" indent="-228600" algn="l">
              <a:spcBef>
                <a:spcPct val="20000"/>
              </a:spcBef>
              <a:buChar char="•"/>
              <a:defRPr sz="2000">
                <a:solidFill>
                  <a:schemeClr val="tx1"/>
                </a:solidFill>
                <a:latin typeface="Arial" charset="0"/>
              </a:defRPr>
            </a:lvl3pPr>
            <a:lvl4pPr marL="1600200" indent="-228600" algn="l">
              <a:spcBef>
                <a:spcPct val="20000"/>
              </a:spcBef>
              <a:buChar char="–"/>
              <a:defRPr b="1">
                <a:solidFill>
                  <a:schemeClr val="tx1"/>
                </a:solidFill>
                <a:latin typeface="Arial" charset="0"/>
              </a:defRPr>
            </a:lvl4pPr>
            <a:lvl5pPr marL="2057400" indent="-228600" algn="l">
              <a:spcBef>
                <a:spcPct val="20000"/>
              </a:spcBef>
              <a:buChar char="»"/>
              <a:defRPr sz="1600" b="1">
                <a:solidFill>
                  <a:schemeClr val="tx1"/>
                </a:solidFill>
                <a:latin typeface="Arial" charset="0"/>
              </a:defRPr>
            </a:lvl5pPr>
            <a:lvl6pPr marL="2514600" indent="-228600" eaLnBrk="0" fontAlgn="base" hangingPunct="0">
              <a:spcBef>
                <a:spcPct val="20000"/>
              </a:spcBef>
              <a:spcAft>
                <a:spcPct val="0"/>
              </a:spcAft>
              <a:buChar char="»"/>
              <a:defRPr sz="1600" b="1">
                <a:solidFill>
                  <a:schemeClr val="tx1"/>
                </a:solidFill>
                <a:latin typeface="Arial" charset="0"/>
              </a:defRPr>
            </a:lvl6pPr>
            <a:lvl7pPr marL="2971800" indent="-228600" eaLnBrk="0" fontAlgn="base" hangingPunct="0">
              <a:spcBef>
                <a:spcPct val="20000"/>
              </a:spcBef>
              <a:spcAft>
                <a:spcPct val="0"/>
              </a:spcAft>
              <a:buChar char="»"/>
              <a:defRPr sz="1600" b="1">
                <a:solidFill>
                  <a:schemeClr val="tx1"/>
                </a:solidFill>
                <a:latin typeface="Arial" charset="0"/>
              </a:defRPr>
            </a:lvl7pPr>
            <a:lvl8pPr marL="3429000" indent="-228600" eaLnBrk="0" fontAlgn="base" hangingPunct="0">
              <a:spcBef>
                <a:spcPct val="20000"/>
              </a:spcBef>
              <a:spcAft>
                <a:spcPct val="0"/>
              </a:spcAft>
              <a:buChar char="»"/>
              <a:defRPr sz="1600" b="1">
                <a:solidFill>
                  <a:schemeClr val="tx1"/>
                </a:solidFill>
                <a:latin typeface="Arial" charset="0"/>
              </a:defRPr>
            </a:lvl8pPr>
            <a:lvl9pPr marL="3886200" indent="-228600" eaLnBrk="0" fontAlgn="base" hangingPunct="0">
              <a:spcBef>
                <a:spcPct val="20000"/>
              </a:spcBef>
              <a:spcAft>
                <a:spcPct val="0"/>
              </a:spcAft>
              <a:buChar char="»"/>
              <a:defRPr sz="1600" b="1">
                <a:solidFill>
                  <a:schemeClr val="tx1"/>
                </a:solidFill>
                <a:latin typeface="Arial" charset="0"/>
              </a:defRPr>
            </a:lvl9pPr>
          </a:lstStyle>
          <a:p>
            <a:pPr algn="ctr">
              <a:spcBef>
                <a:spcPct val="0"/>
              </a:spcBef>
              <a:buFontTx/>
              <a:buNone/>
            </a:pPr>
            <a:r>
              <a:rPr lang="hr-HR" altLang="x-none" sz="1000" dirty="0">
                <a:solidFill>
                  <a:schemeClr val="bg1"/>
                </a:solidFill>
              </a:rPr>
              <a:t>HRVATSKE </a:t>
            </a:r>
            <a:r>
              <a:rPr lang="hr-HR" altLang="x-none" sz="1000" dirty="0" smtClean="0">
                <a:solidFill>
                  <a:schemeClr val="bg1"/>
                </a:solidFill>
              </a:rPr>
              <a:t>VODE / </a:t>
            </a:r>
          </a:p>
          <a:p>
            <a:pPr algn="ctr">
              <a:spcBef>
                <a:spcPct val="0"/>
              </a:spcBef>
              <a:buFontTx/>
              <a:buNone/>
            </a:pPr>
            <a:r>
              <a:rPr lang="hr-HR" altLang="x-none" sz="1000" dirty="0" smtClean="0">
                <a:solidFill>
                  <a:schemeClr val="bg1"/>
                </a:solidFill>
              </a:rPr>
              <a:t>CROATIAN WATERS</a:t>
            </a:r>
            <a:endParaRPr lang="en-US" altLang="x-none" sz="1000" dirty="0">
              <a:solidFill>
                <a:schemeClr val="bg1"/>
              </a:solidFill>
            </a:endParaRPr>
          </a:p>
        </p:txBody>
      </p:sp>
      <p:sp>
        <p:nvSpPr>
          <p:cNvPr id="8" name="Rectangle 40"/>
          <p:cNvSpPr>
            <a:spLocks noChangeArrowheads="1"/>
          </p:cNvSpPr>
          <p:nvPr/>
        </p:nvSpPr>
        <p:spPr bwMode="auto">
          <a:xfrm>
            <a:off x="5699125" y="1587500"/>
            <a:ext cx="2519363" cy="53975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a:ln w="9525">
            <a:solidFill>
              <a:schemeClr val="tx1"/>
            </a:solidFill>
            <a:miter lim="800000"/>
            <a:headEnd/>
            <a:tailEnd/>
          </a:ln>
          <a:effectLst/>
        </p:spPr>
        <p:txBody>
          <a:bodyPr wrap="none" anchor="ctr"/>
          <a:lstStyle>
            <a:lvl1pPr algn="l">
              <a:spcBef>
                <a:spcPct val="20000"/>
              </a:spcBef>
              <a:buChar char="•"/>
              <a:defRPr sz="2400" b="1">
                <a:solidFill>
                  <a:schemeClr val="tx1"/>
                </a:solidFill>
                <a:latin typeface="Arial" charset="0"/>
              </a:defRPr>
            </a:lvl1pPr>
            <a:lvl2pPr marL="742950" indent="-285750" algn="l">
              <a:spcBef>
                <a:spcPct val="20000"/>
              </a:spcBef>
              <a:buChar char="–"/>
              <a:defRPr sz="2000" b="1">
                <a:solidFill>
                  <a:schemeClr val="tx1"/>
                </a:solidFill>
                <a:latin typeface="Arial" charset="0"/>
              </a:defRPr>
            </a:lvl2pPr>
            <a:lvl3pPr marL="1143000" indent="-228600" algn="l">
              <a:spcBef>
                <a:spcPct val="20000"/>
              </a:spcBef>
              <a:buChar char="•"/>
              <a:defRPr sz="2000">
                <a:solidFill>
                  <a:schemeClr val="tx1"/>
                </a:solidFill>
                <a:latin typeface="Arial" charset="0"/>
              </a:defRPr>
            </a:lvl3pPr>
            <a:lvl4pPr marL="1600200" indent="-228600" algn="l">
              <a:spcBef>
                <a:spcPct val="20000"/>
              </a:spcBef>
              <a:buChar char="–"/>
              <a:defRPr b="1">
                <a:solidFill>
                  <a:schemeClr val="tx1"/>
                </a:solidFill>
                <a:latin typeface="Arial" charset="0"/>
              </a:defRPr>
            </a:lvl4pPr>
            <a:lvl5pPr marL="2057400" indent="-228600" algn="l">
              <a:spcBef>
                <a:spcPct val="20000"/>
              </a:spcBef>
              <a:buChar char="»"/>
              <a:defRPr sz="1600" b="1">
                <a:solidFill>
                  <a:schemeClr val="tx1"/>
                </a:solidFill>
                <a:latin typeface="Arial" charset="0"/>
              </a:defRPr>
            </a:lvl5pPr>
            <a:lvl6pPr marL="2514600" indent="-228600" eaLnBrk="0" fontAlgn="base" hangingPunct="0">
              <a:spcBef>
                <a:spcPct val="20000"/>
              </a:spcBef>
              <a:spcAft>
                <a:spcPct val="0"/>
              </a:spcAft>
              <a:buChar char="»"/>
              <a:defRPr sz="1600" b="1">
                <a:solidFill>
                  <a:schemeClr val="tx1"/>
                </a:solidFill>
                <a:latin typeface="Arial" charset="0"/>
              </a:defRPr>
            </a:lvl6pPr>
            <a:lvl7pPr marL="2971800" indent="-228600" eaLnBrk="0" fontAlgn="base" hangingPunct="0">
              <a:spcBef>
                <a:spcPct val="20000"/>
              </a:spcBef>
              <a:spcAft>
                <a:spcPct val="0"/>
              </a:spcAft>
              <a:buChar char="»"/>
              <a:defRPr sz="1600" b="1">
                <a:solidFill>
                  <a:schemeClr val="tx1"/>
                </a:solidFill>
                <a:latin typeface="Arial" charset="0"/>
              </a:defRPr>
            </a:lvl7pPr>
            <a:lvl8pPr marL="3429000" indent="-228600" eaLnBrk="0" fontAlgn="base" hangingPunct="0">
              <a:spcBef>
                <a:spcPct val="20000"/>
              </a:spcBef>
              <a:spcAft>
                <a:spcPct val="0"/>
              </a:spcAft>
              <a:buChar char="»"/>
              <a:defRPr sz="1600" b="1">
                <a:solidFill>
                  <a:schemeClr val="tx1"/>
                </a:solidFill>
                <a:latin typeface="Arial" charset="0"/>
              </a:defRPr>
            </a:lvl8pPr>
            <a:lvl9pPr marL="3886200" indent="-228600" eaLnBrk="0" fontAlgn="base" hangingPunct="0">
              <a:spcBef>
                <a:spcPct val="20000"/>
              </a:spcBef>
              <a:spcAft>
                <a:spcPct val="0"/>
              </a:spcAft>
              <a:buChar char="»"/>
              <a:defRPr sz="1600" b="1">
                <a:solidFill>
                  <a:schemeClr val="tx1"/>
                </a:solidFill>
                <a:latin typeface="Arial" charset="0"/>
              </a:defRPr>
            </a:lvl9pPr>
          </a:lstStyle>
          <a:p>
            <a:pPr algn="ctr">
              <a:spcBef>
                <a:spcPct val="0"/>
              </a:spcBef>
              <a:buFontTx/>
              <a:buNone/>
            </a:pPr>
            <a:r>
              <a:rPr lang="hr-HR" altLang="x-none" sz="1000" dirty="0" smtClean="0"/>
              <a:t>NACIONALNO VIJEĆE ZA VODE / </a:t>
            </a:r>
          </a:p>
          <a:p>
            <a:pPr algn="ctr">
              <a:spcBef>
                <a:spcPct val="0"/>
              </a:spcBef>
              <a:buFontTx/>
              <a:buNone/>
            </a:pPr>
            <a:r>
              <a:rPr lang="en-US" altLang="x-none" sz="1000" dirty="0" smtClean="0"/>
              <a:t>NATIONAL </a:t>
            </a:r>
            <a:r>
              <a:rPr lang="en-US" altLang="x-none" sz="1000" dirty="0"/>
              <a:t>WATER COUNCIL</a:t>
            </a:r>
          </a:p>
        </p:txBody>
      </p:sp>
      <p:cxnSp>
        <p:nvCxnSpPr>
          <p:cNvPr id="9" name="AutoShape 41"/>
          <p:cNvCxnSpPr>
            <a:cxnSpLocks noChangeShapeType="1"/>
            <a:stCxn id="5" idx="3"/>
            <a:endCxn id="8" idx="1"/>
          </p:cNvCxnSpPr>
          <p:nvPr/>
        </p:nvCxnSpPr>
        <p:spPr bwMode="auto">
          <a:xfrm>
            <a:off x="5235575" y="1857375"/>
            <a:ext cx="463550"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10" name="Rectangle 42"/>
          <p:cNvSpPr>
            <a:spLocks noChangeArrowheads="1"/>
          </p:cNvSpPr>
          <p:nvPr/>
        </p:nvSpPr>
        <p:spPr bwMode="auto">
          <a:xfrm>
            <a:off x="1804268" y="4030662"/>
            <a:ext cx="2698750" cy="6477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w="9525">
            <a:solidFill>
              <a:schemeClr val="tx1"/>
            </a:solidFill>
            <a:miter lim="800000"/>
            <a:headEnd/>
            <a:tailEnd/>
          </a:ln>
          <a:effectLst/>
        </p:spPr>
        <p:txBody>
          <a:bodyPr wrap="none" anchor="ctr"/>
          <a:lstStyle>
            <a:lvl1pPr algn="l">
              <a:spcBef>
                <a:spcPct val="20000"/>
              </a:spcBef>
              <a:buChar char="•"/>
              <a:defRPr sz="2400" b="1">
                <a:solidFill>
                  <a:schemeClr val="tx1"/>
                </a:solidFill>
                <a:latin typeface="Arial" charset="0"/>
              </a:defRPr>
            </a:lvl1pPr>
            <a:lvl2pPr marL="742950" indent="-285750" algn="l">
              <a:spcBef>
                <a:spcPct val="20000"/>
              </a:spcBef>
              <a:buChar char="–"/>
              <a:defRPr sz="2000" b="1">
                <a:solidFill>
                  <a:schemeClr val="tx1"/>
                </a:solidFill>
                <a:latin typeface="Arial" charset="0"/>
              </a:defRPr>
            </a:lvl2pPr>
            <a:lvl3pPr marL="1143000" indent="-228600" algn="l">
              <a:spcBef>
                <a:spcPct val="20000"/>
              </a:spcBef>
              <a:buChar char="•"/>
              <a:defRPr sz="2000">
                <a:solidFill>
                  <a:schemeClr val="tx1"/>
                </a:solidFill>
                <a:latin typeface="Arial" charset="0"/>
              </a:defRPr>
            </a:lvl3pPr>
            <a:lvl4pPr marL="1600200" indent="-228600" algn="l">
              <a:spcBef>
                <a:spcPct val="20000"/>
              </a:spcBef>
              <a:buChar char="–"/>
              <a:defRPr b="1">
                <a:solidFill>
                  <a:schemeClr val="tx1"/>
                </a:solidFill>
                <a:latin typeface="Arial" charset="0"/>
              </a:defRPr>
            </a:lvl4pPr>
            <a:lvl5pPr marL="2057400" indent="-228600" algn="l">
              <a:spcBef>
                <a:spcPct val="20000"/>
              </a:spcBef>
              <a:buChar char="»"/>
              <a:defRPr sz="1600" b="1">
                <a:solidFill>
                  <a:schemeClr val="tx1"/>
                </a:solidFill>
                <a:latin typeface="Arial" charset="0"/>
              </a:defRPr>
            </a:lvl5pPr>
            <a:lvl6pPr marL="2514600" indent="-228600" eaLnBrk="0" fontAlgn="base" hangingPunct="0">
              <a:spcBef>
                <a:spcPct val="20000"/>
              </a:spcBef>
              <a:spcAft>
                <a:spcPct val="0"/>
              </a:spcAft>
              <a:buChar char="»"/>
              <a:defRPr sz="1600" b="1">
                <a:solidFill>
                  <a:schemeClr val="tx1"/>
                </a:solidFill>
                <a:latin typeface="Arial" charset="0"/>
              </a:defRPr>
            </a:lvl6pPr>
            <a:lvl7pPr marL="2971800" indent="-228600" eaLnBrk="0" fontAlgn="base" hangingPunct="0">
              <a:spcBef>
                <a:spcPct val="20000"/>
              </a:spcBef>
              <a:spcAft>
                <a:spcPct val="0"/>
              </a:spcAft>
              <a:buChar char="»"/>
              <a:defRPr sz="1600" b="1">
                <a:solidFill>
                  <a:schemeClr val="tx1"/>
                </a:solidFill>
                <a:latin typeface="Arial" charset="0"/>
              </a:defRPr>
            </a:lvl7pPr>
            <a:lvl8pPr marL="3429000" indent="-228600" eaLnBrk="0" fontAlgn="base" hangingPunct="0">
              <a:spcBef>
                <a:spcPct val="20000"/>
              </a:spcBef>
              <a:spcAft>
                <a:spcPct val="0"/>
              </a:spcAft>
              <a:buChar char="»"/>
              <a:defRPr sz="1600" b="1">
                <a:solidFill>
                  <a:schemeClr val="tx1"/>
                </a:solidFill>
                <a:latin typeface="Arial" charset="0"/>
              </a:defRPr>
            </a:lvl8pPr>
            <a:lvl9pPr marL="3886200" indent="-228600" eaLnBrk="0" fontAlgn="base" hangingPunct="0">
              <a:spcBef>
                <a:spcPct val="20000"/>
              </a:spcBef>
              <a:spcAft>
                <a:spcPct val="0"/>
              </a:spcAft>
              <a:buChar char="»"/>
              <a:defRPr sz="1600" b="1">
                <a:solidFill>
                  <a:schemeClr val="tx1"/>
                </a:solidFill>
                <a:latin typeface="Arial" charset="0"/>
              </a:defRPr>
            </a:lvl9pPr>
          </a:lstStyle>
          <a:p>
            <a:pPr algn="ctr">
              <a:spcBef>
                <a:spcPct val="0"/>
              </a:spcBef>
              <a:buFontTx/>
              <a:buNone/>
            </a:pPr>
            <a:r>
              <a:rPr lang="hr-HR" altLang="x-none" sz="1000" dirty="0" smtClean="0">
                <a:solidFill>
                  <a:schemeClr val="bg1"/>
                </a:solidFill>
              </a:rPr>
              <a:t> MINISTARSTVO POLJOPRIVREDE / </a:t>
            </a:r>
          </a:p>
          <a:p>
            <a:pPr algn="ctr">
              <a:spcBef>
                <a:spcPct val="0"/>
              </a:spcBef>
              <a:buFontTx/>
              <a:buNone/>
            </a:pPr>
            <a:r>
              <a:rPr lang="en-US" altLang="x-none" sz="1000" dirty="0" smtClean="0">
                <a:solidFill>
                  <a:schemeClr val="bg1"/>
                </a:solidFill>
              </a:rPr>
              <a:t>MINISTRY </a:t>
            </a:r>
            <a:r>
              <a:rPr lang="en-US" altLang="x-none" sz="1000" dirty="0">
                <a:solidFill>
                  <a:schemeClr val="bg1"/>
                </a:solidFill>
              </a:rPr>
              <a:t>OF </a:t>
            </a:r>
            <a:r>
              <a:rPr lang="hr-HR" altLang="x-none" sz="1000" dirty="0">
                <a:solidFill>
                  <a:schemeClr val="bg1"/>
                </a:solidFill>
              </a:rPr>
              <a:t>AGRICULTURE</a:t>
            </a:r>
            <a:endParaRPr lang="en-US" altLang="x-none" sz="1000" dirty="0">
              <a:solidFill>
                <a:schemeClr val="bg1"/>
              </a:solidFill>
            </a:endParaRPr>
          </a:p>
        </p:txBody>
      </p:sp>
      <p:sp>
        <p:nvSpPr>
          <p:cNvPr id="11" name="Rectangle 43"/>
          <p:cNvSpPr>
            <a:spLocks noChangeArrowheads="1"/>
          </p:cNvSpPr>
          <p:nvPr/>
        </p:nvSpPr>
        <p:spPr bwMode="auto">
          <a:xfrm>
            <a:off x="5699125" y="2451100"/>
            <a:ext cx="2519363" cy="53975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a:ln w="9525">
            <a:solidFill>
              <a:schemeClr val="tx1"/>
            </a:solidFill>
            <a:miter lim="800000"/>
            <a:headEnd/>
            <a:tailEnd/>
          </a:ln>
          <a:effectLst/>
        </p:spPr>
        <p:txBody>
          <a:bodyPr anchor="ctr"/>
          <a:lstStyle>
            <a:lvl1pPr algn="l">
              <a:spcBef>
                <a:spcPct val="20000"/>
              </a:spcBef>
              <a:buChar char="•"/>
              <a:defRPr sz="2400" b="1">
                <a:solidFill>
                  <a:schemeClr val="tx1"/>
                </a:solidFill>
                <a:latin typeface="Arial" charset="0"/>
              </a:defRPr>
            </a:lvl1pPr>
            <a:lvl2pPr marL="742950" indent="-285750" algn="l">
              <a:spcBef>
                <a:spcPct val="20000"/>
              </a:spcBef>
              <a:buChar char="–"/>
              <a:defRPr sz="2000" b="1">
                <a:solidFill>
                  <a:schemeClr val="tx1"/>
                </a:solidFill>
                <a:latin typeface="Arial" charset="0"/>
              </a:defRPr>
            </a:lvl2pPr>
            <a:lvl3pPr marL="1143000" indent="-228600" algn="l">
              <a:spcBef>
                <a:spcPct val="20000"/>
              </a:spcBef>
              <a:buChar char="•"/>
              <a:defRPr sz="2000">
                <a:solidFill>
                  <a:schemeClr val="tx1"/>
                </a:solidFill>
                <a:latin typeface="Arial" charset="0"/>
              </a:defRPr>
            </a:lvl3pPr>
            <a:lvl4pPr marL="1600200" indent="-228600" algn="l">
              <a:spcBef>
                <a:spcPct val="20000"/>
              </a:spcBef>
              <a:buChar char="–"/>
              <a:defRPr b="1">
                <a:solidFill>
                  <a:schemeClr val="tx1"/>
                </a:solidFill>
                <a:latin typeface="Arial" charset="0"/>
              </a:defRPr>
            </a:lvl4pPr>
            <a:lvl5pPr marL="2057400" indent="-228600" algn="l">
              <a:spcBef>
                <a:spcPct val="20000"/>
              </a:spcBef>
              <a:buChar char="»"/>
              <a:defRPr sz="1600" b="1">
                <a:solidFill>
                  <a:schemeClr val="tx1"/>
                </a:solidFill>
                <a:latin typeface="Arial" charset="0"/>
              </a:defRPr>
            </a:lvl5pPr>
            <a:lvl6pPr marL="2514600" indent="-228600" eaLnBrk="0" fontAlgn="base" hangingPunct="0">
              <a:spcBef>
                <a:spcPct val="20000"/>
              </a:spcBef>
              <a:spcAft>
                <a:spcPct val="0"/>
              </a:spcAft>
              <a:buChar char="»"/>
              <a:defRPr sz="1600" b="1">
                <a:solidFill>
                  <a:schemeClr val="tx1"/>
                </a:solidFill>
                <a:latin typeface="Arial" charset="0"/>
              </a:defRPr>
            </a:lvl6pPr>
            <a:lvl7pPr marL="2971800" indent="-228600" eaLnBrk="0" fontAlgn="base" hangingPunct="0">
              <a:spcBef>
                <a:spcPct val="20000"/>
              </a:spcBef>
              <a:spcAft>
                <a:spcPct val="0"/>
              </a:spcAft>
              <a:buChar char="»"/>
              <a:defRPr sz="1600" b="1">
                <a:solidFill>
                  <a:schemeClr val="tx1"/>
                </a:solidFill>
                <a:latin typeface="Arial" charset="0"/>
              </a:defRPr>
            </a:lvl7pPr>
            <a:lvl8pPr marL="3429000" indent="-228600" eaLnBrk="0" fontAlgn="base" hangingPunct="0">
              <a:spcBef>
                <a:spcPct val="20000"/>
              </a:spcBef>
              <a:spcAft>
                <a:spcPct val="0"/>
              </a:spcAft>
              <a:buChar char="»"/>
              <a:defRPr sz="1600" b="1">
                <a:solidFill>
                  <a:schemeClr val="tx1"/>
                </a:solidFill>
                <a:latin typeface="Arial" charset="0"/>
              </a:defRPr>
            </a:lvl8pPr>
            <a:lvl9pPr marL="3886200" indent="-228600" eaLnBrk="0" fontAlgn="base" hangingPunct="0">
              <a:spcBef>
                <a:spcPct val="20000"/>
              </a:spcBef>
              <a:spcAft>
                <a:spcPct val="0"/>
              </a:spcAft>
              <a:buChar char="»"/>
              <a:defRPr sz="1600" b="1">
                <a:solidFill>
                  <a:schemeClr val="tx1"/>
                </a:solidFill>
                <a:latin typeface="Arial" charset="0"/>
              </a:defRPr>
            </a:lvl9pPr>
          </a:lstStyle>
          <a:p>
            <a:pPr algn="ctr">
              <a:spcBef>
                <a:spcPct val="0"/>
              </a:spcBef>
              <a:buFontTx/>
              <a:buNone/>
            </a:pPr>
            <a:r>
              <a:rPr lang="hr-HR" altLang="x-none" sz="1000" dirty="0" smtClean="0"/>
              <a:t>STALNI ODBOR ZA GOSPODARSTVO / STANDING </a:t>
            </a:r>
            <a:r>
              <a:rPr lang="hr-HR" altLang="x-none" sz="1000" dirty="0"/>
              <a:t>COMMITTEE</a:t>
            </a:r>
            <a:r>
              <a:rPr lang="en-US" altLang="x-none" sz="1000" dirty="0"/>
              <a:t> FOR ECONOMY</a:t>
            </a:r>
          </a:p>
        </p:txBody>
      </p:sp>
      <p:cxnSp>
        <p:nvCxnSpPr>
          <p:cNvPr id="12" name="AutoShape 44"/>
          <p:cNvCxnSpPr>
            <a:cxnSpLocks noChangeShapeType="1"/>
            <a:endCxn id="11" idx="1"/>
          </p:cNvCxnSpPr>
          <p:nvPr/>
        </p:nvCxnSpPr>
        <p:spPr bwMode="auto">
          <a:xfrm>
            <a:off x="5235575" y="2720975"/>
            <a:ext cx="463550" cy="0"/>
          </a:xfrm>
          <a:prstGeom prst="straightConnector1">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13" name="AutoShape 45"/>
          <p:cNvCxnSpPr>
            <a:cxnSpLocks noChangeShapeType="1"/>
            <a:endCxn id="4" idx="1"/>
          </p:cNvCxnSpPr>
          <p:nvPr/>
        </p:nvCxnSpPr>
        <p:spPr bwMode="auto">
          <a:xfrm rot="16200000" flipH="1">
            <a:off x="4214019" y="2753519"/>
            <a:ext cx="641350" cy="1116012"/>
          </a:xfrm>
          <a:prstGeom prst="bentConnector2">
            <a:avLst/>
          </a:prstGeom>
          <a:noFill/>
          <a:ln w="9525">
            <a:solidFill>
              <a:schemeClr val="tx2"/>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14" name="AutoShape 46"/>
          <p:cNvCxnSpPr>
            <a:cxnSpLocks noChangeShapeType="1"/>
          </p:cNvCxnSpPr>
          <p:nvPr/>
        </p:nvCxnSpPr>
        <p:spPr bwMode="auto">
          <a:xfrm rot="5400000">
            <a:off x="3420269" y="3075781"/>
            <a:ext cx="641350" cy="471488"/>
          </a:xfrm>
          <a:prstGeom prst="bentConnector2">
            <a:avLst/>
          </a:prstGeom>
          <a:noFill/>
          <a:ln w="9525">
            <a:solidFill>
              <a:schemeClr val="tx2"/>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15" name="Rectangle 48"/>
          <p:cNvSpPr>
            <a:spLocks noChangeArrowheads="1"/>
          </p:cNvSpPr>
          <p:nvPr/>
        </p:nvSpPr>
        <p:spPr bwMode="auto">
          <a:xfrm>
            <a:off x="932513" y="3362325"/>
            <a:ext cx="2519362" cy="53975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w="9525">
            <a:solidFill>
              <a:schemeClr val="tx1"/>
            </a:solidFill>
            <a:miter lim="800000"/>
            <a:headEnd/>
            <a:tailEnd/>
          </a:ln>
          <a:effectLst/>
          <a:extLst/>
        </p:spPr>
        <p:txBody>
          <a:bodyPr anchor="ctr"/>
          <a:lstStyle/>
          <a:p>
            <a:pPr>
              <a:defRPr/>
            </a:pPr>
            <a:endParaRPr lang="en-GB" altLang="x-none" sz="1000" b="1">
              <a:effectLst>
                <a:outerShdw blurRad="38100" dist="38100" dir="2700000" algn="tl">
                  <a:srgbClr val="FFFFFF"/>
                </a:outerShdw>
              </a:effectLst>
              <a:latin typeface="Arial" charset="0"/>
            </a:endParaRPr>
          </a:p>
        </p:txBody>
      </p:sp>
      <p:sp>
        <p:nvSpPr>
          <p:cNvPr id="16" name="Rectangle 49"/>
          <p:cNvSpPr>
            <a:spLocks noChangeArrowheads="1"/>
          </p:cNvSpPr>
          <p:nvPr/>
        </p:nvSpPr>
        <p:spPr bwMode="auto">
          <a:xfrm>
            <a:off x="1027330" y="3490912"/>
            <a:ext cx="2519363" cy="53975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w="9525">
            <a:solidFill>
              <a:schemeClr val="tx1"/>
            </a:solidFill>
            <a:miter lim="800000"/>
            <a:headEnd/>
            <a:tailEnd/>
          </a:ln>
          <a:effectLst/>
          <a:extLst/>
        </p:spPr>
        <p:txBody>
          <a:bodyPr anchor="ctr"/>
          <a:lstStyle/>
          <a:p>
            <a:pPr algn="ctr">
              <a:spcBef>
                <a:spcPct val="0"/>
              </a:spcBef>
              <a:buFontTx/>
              <a:buNone/>
            </a:pPr>
            <a:r>
              <a:rPr lang="hr-HR" altLang="x-none" sz="1200" b="1" dirty="0" smtClean="0">
                <a:solidFill>
                  <a:schemeClr val="bg1"/>
                </a:solidFill>
              </a:rPr>
              <a:t>MINISTARSTVA / </a:t>
            </a:r>
            <a:r>
              <a:rPr lang="en-US" altLang="x-none" sz="1200" b="1" dirty="0" smtClean="0">
                <a:solidFill>
                  <a:schemeClr val="bg1"/>
                </a:solidFill>
              </a:rPr>
              <a:t>MINISTRIES</a:t>
            </a:r>
            <a:r>
              <a:rPr lang="hr-HR" altLang="x-none" sz="1200" b="1" dirty="0" smtClean="0">
                <a:solidFill>
                  <a:schemeClr val="bg1"/>
                </a:solidFill>
              </a:rPr>
              <a:t> </a:t>
            </a:r>
            <a:endParaRPr lang="en-US" altLang="x-none" sz="1200" b="1" dirty="0">
              <a:solidFill>
                <a:schemeClr val="bg1"/>
              </a:solidFill>
            </a:endParaRPr>
          </a:p>
        </p:txBody>
      </p:sp>
      <p:cxnSp>
        <p:nvCxnSpPr>
          <p:cNvPr id="17" name="AutoShape 51"/>
          <p:cNvCxnSpPr>
            <a:cxnSpLocks noChangeShapeType="1"/>
            <a:stCxn id="10" idx="2"/>
            <a:endCxn id="7" idx="1"/>
          </p:cNvCxnSpPr>
          <p:nvPr/>
        </p:nvCxnSpPr>
        <p:spPr bwMode="auto">
          <a:xfrm rot="16200000" flipH="1">
            <a:off x="2961555" y="4870450"/>
            <a:ext cx="773113" cy="388937"/>
          </a:xfrm>
          <a:prstGeom prst="bentConnector2">
            <a:avLst/>
          </a:prstGeom>
          <a:noFill/>
          <a:ln w="9525">
            <a:solidFill>
              <a:schemeClr val="tx2"/>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18" name="Rectangle 37"/>
          <p:cNvSpPr>
            <a:spLocks noChangeArrowheads="1"/>
          </p:cNvSpPr>
          <p:nvPr/>
        </p:nvSpPr>
        <p:spPr bwMode="auto">
          <a:xfrm>
            <a:off x="2717008" y="2451100"/>
            <a:ext cx="2519362" cy="53975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a:ln w="9525">
            <a:solidFill>
              <a:schemeClr val="tx1"/>
            </a:solidFill>
            <a:miter lim="800000"/>
            <a:headEnd/>
            <a:tailEnd/>
          </a:ln>
          <a:effectLst/>
        </p:spPr>
        <p:txBody>
          <a:bodyPr wrap="none" anchor="ctr"/>
          <a:lstStyle>
            <a:lvl1pPr algn="l">
              <a:spcBef>
                <a:spcPct val="20000"/>
              </a:spcBef>
              <a:buChar char="•"/>
              <a:defRPr sz="2400" b="1">
                <a:solidFill>
                  <a:schemeClr val="tx1"/>
                </a:solidFill>
                <a:latin typeface="Arial" charset="0"/>
              </a:defRPr>
            </a:lvl1pPr>
            <a:lvl2pPr marL="742950" indent="-285750" algn="l">
              <a:spcBef>
                <a:spcPct val="20000"/>
              </a:spcBef>
              <a:buChar char="–"/>
              <a:defRPr sz="2000" b="1">
                <a:solidFill>
                  <a:schemeClr val="tx1"/>
                </a:solidFill>
                <a:latin typeface="Arial" charset="0"/>
              </a:defRPr>
            </a:lvl2pPr>
            <a:lvl3pPr marL="1143000" indent="-228600" algn="l">
              <a:spcBef>
                <a:spcPct val="20000"/>
              </a:spcBef>
              <a:buChar char="•"/>
              <a:defRPr sz="2000">
                <a:solidFill>
                  <a:schemeClr val="tx1"/>
                </a:solidFill>
                <a:latin typeface="Arial" charset="0"/>
              </a:defRPr>
            </a:lvl3pPr>
            <a:lvl4pPr marL="1600200" indent="-228600" algn="l">
              <a:spcBef>
                <a:spcPct val="20000"/>
              </a:spcBef>
              <a:buChar char="–"/>
              <a:defRPr b="1">
                <a:solidFill>
                  <a:schemeClr val="tx1"/>
                </a:solidFill>
                <a:latin typeface="Arial" charset="0"/>
              </a:defRPr>
            </a:lvl4pPr>
            <a:lvl5pPr marL="2057400" indent="-228600" algn="l">
              <a:spcBef>
                <a:spcPct val="20000"/>
              </a:spcBef>
              <a:buChar char="»"/>
              <a:defRPr sz="1600" b="1">
                <a:solidFill>
                  <a:schemeClr val="tx1"/>
                </a:solidFill>
                <a:latin typeface="Arial" charset="0"/>
              </a:defRPr>
            </a:lvl5pPr>
            <a:lvl6pPr marL="2514600" indent="-228600" eaLnBrk="0" fontAlgn="base" hangingPunct="0">
              <a:spcBef>
                <a:spcPct val="20000"/>
              </a:spcBef>
              <a:spcAft>
                <a:spcPct val="0"/>
              </a:spcAft>
              <a:buChar char="»"/>
              <a:defRPr sz="1600" b="1">
                <a:solidFill>
                  <a:schemeClr val="tx1"/>
                </a:solidFill>
                <a:latin typeface="Arial" charset="0"/>
              </a:defRPr>
            </a:lvl6pPr>
            <a:lvl7pPr marL="2971800" indent="-228600" eaLnBrk="0" fontAlgn="base" hangingPunct="0">
              <a:spcBef>
                <a:spcPct val="20000"/>
              </a:spcBef>
              <a:spcAft>
                <a:spcPct val="0"/>
              </a:spcAft>
              <a:buChar char="»"/>
              <a:defRPr sz="1600" b="1">
                <a:solidFill>
                  <a:schemeClr val="tx1"/>
                </a:solidFill>
                <a:latin typeface="Arial" charset="0"/>
              </a:defRPr>
            </a:lvl7pPr>
            <a:lvl8pPr marL="3429000" indent="-228600" eaLnBrk="0" fontAlgn="base" hangingPunct="0">
              <a:spcBef>
                <a:spcPct val="20000"/>
              </a:spcBef>
              <a:spcAft>
                <a:spcPct val="0"/>
              </a:spcAft>
              <a:buChar char="»"/>
              <a:defRPr sz="1600" b="1">
                <a:solidFill>
                  <a:schemeClr val="tx1"/>
                </a:solidFill>
                <a:latin typeface="Arial" charset="0"/>
              </a:defRPr>
            </a:lvl8pPr>
            <a:lvl9pPr marL="3886200" indent="-228600" eaLnBrk="0" fontAlgn="base" hangingPunct="0">
              <a:spcBef>
                <a:spcPct val="20000"/>
              </a:spcBef>
              <a:spcAft>
                <a:spcPct val="0"/>
              </a:spcAft>
              <a:buChar char="»"/>
              <a:defRPr sz="1600" b="1">
                <a:solidFill>
                  <a:schemeClr val="tx1"/>
                </a:solidFill>
                <a:latin typeface="Arial" charset="0"/>
              </a:defRPr>
            </a:lvl9pPr>
          </a:lstStyle>
          <a:p>
            <a:pPr algn="ctr">
              <a:spcBef>
                <a:spcPct val="0"/>
              </a:spcBef>
              <a:buFontTx/>
              <a:buNone/>
            </a:pPr>
            <a:r>
              <a:rPr lang="hr-HR" altLang="x-none" sz="1000" dirty="0" smtClean="0"/>
              <a:t>VLADA / </a:t>
            </a:r>
            <a:r>
              <a:rPr lang="en-US" altLang="x-none" sz="1000" dirty="0" smtClean="0"/>
              <a:t>GOVERNMENT</a:t>
            </a:r>
            <a:endParaRPr lang="en-US" altLang="x-none"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762000"/>
            <a:ext cx="8305800" cy="5412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1722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304800"/>
            <a:ext cx="4038600" cy="6096000"/>
          </a:xfrm>
        </p:spPr>
        <p:txBody>
          <a:bodyPr>
            <a:normAutofit fontScale="25000" lnSpcReduction="20000"/>
          </a:bodyPr>
          <a:lstStyle/>
          <a:p>
            <a:r>
              <a:rPr lang="hr-HR" sz="3500" b="1" dirty="0"/>
              <a:t>VODNO – KOMUNALNA </a:t>
            </a:r>
            <a:r>
              <a:rPr lang="hr-HR" sz="3500" b="1" dirty="0" smtClean="0"/>
              <a:t>INFRASTRUKTURA</a:t>
            </a:r>
          </a:p>
          <a:p>
            <a:pPr marL="0" indent="0">
              <a:buNone/>
            </a:pPr>
            <a:endParaRPr lang="hr-HR" b="1" dirty="0"/>
          </a:p>
          <a:p>
            <a:r>
              <a:rPr lang="hr-HR" sz="4400" dirty="0"/>
              <a:t>Za dio linije financiranja vodno-komunalne infrastrukture odabrano je nekoliko lokacija u Gorskom kotaru s projektima </a:t>
            </a:r>
            <a:r>
              <a:rPr lang="hr-HR" sz="4400" dirty="0" err="1"/>
              <a:t>unaprijeđenja</a:t>
            </a:r>
            <a:r>
              <a:rPr lang="hr-HR" sz="4400" dirty="0"/>
              <a:t> vodoopskrbne infrastrukture, ali i odvodnje i pročišćavanja otpadnih voda, a čija implementacija ovisi o konačnom odobrenju projektne dokumentacije. </a:t>
            </a:r>
          </a:p>
          <a:p>
            <a:r>
              <a:rPr lang="hr-HR" sz="4400" dirty="0"/>
              <a:t>Obzirom da je vrijednost ovih projekata </a:t>
            </a:r>
            <a:r>
              <a:rPr lang="hr-HR" sz="4400" b="1" dirty="0"/>
              <a:t>ograničena na 21,5 milijuna CHF</a:t>
            </a:r>
            <a:r>
              <a:rPr lang="hr-HR" sz="4400" dirty="0"/>
              <a:t>, Okvirni sporazum predviđa financiranje projekata prema stupnju prioriteta od jedan do šest sve do iscrpljenja vrijednosti darovnice. </a:t>
            </a:r>
          </a:p>
          <a:p>
            <a:r>
              <a:rPr lang="hr-HR" sz="4400" dirty="0"/>
              <a:t>Aktivnosti pripreme projektne dokumentacije predstavljaju prihvatljivi trošak i u ukupnoj vrijednosti darovnice prihvatljivi su u iznosu od 1,07 milijuna CHF.</a:t>
            </a:r>
          </a:p>
          <a:p>
            <a:pPr marL="0" indent="0">
              <a:buNone/>
            </a:pPr>
            <a:endParaRPr lang="hr-HR" sz="4400" dirty="0"/>
          </a:p>
          <a:p>
            <a:r>
              <a:rPr lang="hr-HR" sz="4400" dirty="0"/>
              <a:t>Gradovi/općine koje su obuhvaćeni Okvirnim sporazumom su: </a:t>
            </a:r>
          </a:p>
          <a:p>
            <a:pPr lvl="0"/>
            <a:r>
              <a:rPr lang="hr-HR" sz="4400" dirty="0"/>
              <a:t>Prioritet 1: Delnice i  </a:t>
            </a:r>
            <a:r>
              <a:rPr lang="hr-HR" sz="4400" dirty="0" err="1"/>
              <a:t>Fužine</a:t>
            </a:r>
            <a:r>
              <a:rPr lang="hr-HR" sz="4400" dirty="0"/>
              <a:t>, </a:t>
            </a:r>
          </a:p>
          <a:p>
            <a:pPr lvl="0"/>
            <a:r>
              <a:rPr lang="hr-HR" sz="4400" dirty="0"/>
              <a:t>Prioritet 2: Brod </a:t>
            </a:r>
            <a:r>
              <a:rPr lang="hr-HR" sz="4400" dirty="0" err="1"/>
              <a:t>Moravice</a:t>
            </a:r>
            <a:r>
              <a:rPr lang="hr-HR" sz="4400" dirty="0"/>
              <a:t>, </a:t>
            </a:r>
          </a:p>
          <a:p>
            <a:pPr lvl="0"/>
            <a:r>
              <a:rPr lang="hr-HR" sz="4400" dirty="0"/>
              <a:t>Prioritet 3: </a:t>
            </a:r>
            <a:r>
              <a:rPr lang="hr-HR" sz="4400" dirty="0" err="1"/>
              <a:t>Mrkopalj</a:t>
            </a:r>
            <a:r>
              <a:rPr lang="hr-HR" sz="4400" dirty="0"/>
              <a:t>, </a:t>
            </a:r>
          </a:p>
          <a:p>
            <a:pPr lvl="0"/>
            <a:r>
              <a:rPr lang="hr-HR" sz="4400" dirty="0"/>
              <a:t>Prioritet 4: Lokve, </a:t>
            </a:r>
          </a:p>
          <a:p>
            <a:pPr lvl="0"/>
            <a:r>
              <a:rPr lang="hr-HR" sz="4400" dirty="0"/>
              <a:t>Prioritet 5: Skrad </a:t>
            </a:r>
          </a:p>
          <a:p>
            <a:pPr lvl="0"/>
            <a:r>
              <a:rPr lang="hr-HR" sz="4400" dirty="0"/>
              <a:t>Prioritet 6: Ravna Gora.</a:t>
            </a:r>
          </a:p>
          <a:p>
            <a:pPr marL="0" indent="0">
              <a:buNone/>
            </a:pPr>
            <a:endParaRPr lang="hr-HR" sz="4400" dirty="0"/>
          </a:p>
          <a:p>
            <a:r>
              <a:rPr lang="hr-HR" sz="4400" dirty="0"/>
              <a:t>Svi prioritetni gradovi/općine u nadležnosti su komunalnog poduzeća Komunalac d.o.o. Delnice. </a:t>
            </a:r>
            <a:endParaRPr lang="hr-HR" sz="4400" dirty="0" smtClean="0"/>
          </a:p>
          <a:p>
            <a:endParaRPr lang="hr-HR" dirty="0"/>
          </a:p>
          <a:p>
            <a:endParaRPr lang="hr-HR" dirty="0"/>
          </a:p>
        </p:txBody>
      </p:sp>
      <p:sp>
        <p:nvSpPr>
          <p:cNvPr id="6" name="Content Placeholder 5"/>
          <p:cNvSpPr>
            <a:spLocks noGrp="1"/>
          </p:cNvSpPr>
          <p:nvPr>
            <p:ph sz="half" idx="2"/>
          </p:nvPr>
        </p:nvSpPr>
        <p:spPr>
          <a:xfrm>
            <a:off x="4648200" y="304800"/>
            <a:ext cx="4038600" cy="5181600"/>
          </a:xfrm>
        </p:spPr>
        <p:txBody>
          <a:bodyPr>
            <a:normAutofit fontScale="25000" lnSpcReduction="20000"/>
          </a:bodyPr>
          <a:lstStyle/>
          <a:p>
            <a:r>
              <a:rPr lang="en-GB" sz="3500" b="1" dirty="0" smtClean="0"/>
              <a:t>WATER AND WASTEWATER INFRASTRUCTURE </a:t>
            </a:r>
          </a:p>
          <a:p>
            <a:pPr marL="0" indent="0">
              <a:buNone/>
            </a:pPr>
            <a:endParaRPr lang="en-GB" dirty="0" smtClean="0"/>
          </a:p>
          <a:p>
            <a:r>
              <a:rPr lang="en-GB" sz="4400" dirty="0" smtClean="0"/>
              <a:t>The financing line for water and wastewater infrastructure covers several selected locations in the Gorski </a:t>
            </a:r>
            <a:r>
              <a:rPr lang="en-GB" sz="4400" dirty="0" err="1" smtClean="0"/>
              <a:t>Kotar</a:t>
            </a:r>
            <a:r>
              <a:rPr lang="en-GB" sz="4400" dirty="0" smtClean="0"/>
              <a:t> region with projects to improve the water supply infrastructure, as well as wastewater collection and treatment. The implementation of these projects will depend on the final approval of project documents. </a:t>
            </a:r>
          </a:p>
          <a:p>
            <a:r>
              <a:rPr lang="en-GB" sz="4400" dirty="0" smtClean="0"/>
              <a:t>Since the value of these projects is </a:t>
            </a:r>
            <a:r>
              <a:rPr lang="en-GB" sz="4400" b="1" dirty="0" smtClean="0"/>
              <a:t>limited to CHF 21.5 million</a:t>
            </a:r>
            <a:r>
              <a:rPr lang="en-GB" sz="4400" dirty="0" smtClean="0"/>
              <a:t>, the Framework Agreement foresees the financing of projects in the order of Priority 1- 6 until the grant proceeds have been absorbed. </a:t>
            </a:r>
          </a:p>
          <a:p>
            <a:r>
              <a:rPr lang="en-GB" sz="4400" dirty="0" smtClean="0"/>
              <a:t>Activities on the preparation of project documents present eligible costs</a:t>
            </a:r>
            <a:r>
              <a:rPr lang="hr-HR" sz="4400" dirty="0"/>
              <a:t> </a:t>
            </a:r>
            <a:r>
              <a:rPr lang="hr-HR" sz="4400" dirty="0" err="1" smtClean="0"/>
              <a:t>and</a:t>
            </a:r>
            <a:r>
              <a:rPr lang="hr-HR" sz="4400" dirty="0" smtClean="0"/>
              <a:t> </a:t>
            </a:r>
            <a:r>
              <a:rPr lang="en-GB" sz="4400" dirty="0" smtClean="0"/>
              <a:t>amount </a:t>
            </a:r>
            <a:r>
              <a:rPr lang="hr-HR" sz="4400" dirty="0" smtClean="0"/>
              <a:t>t</a:t>
            </a:r>
            <a:r>
              <a:rPr lang="en-GB" sz="4400" dirty="0" smtClean="0"/>
              <a:t>o CHF 1.07 million.</a:t>
            </a:r>
          </a:p>
          <a:p>
            <a:pPr marL="0" indent="0">
              <a:buNone/>
            </a:pPr>
            <a:endParaRPr lang="en-GB" sz="4400" dirty="0" smtClean="0"/>
          </a:p>
          <a:p>
            <a:r>
              <a:rPr lang="en-GB" sz="4400" dirty="0" smtClean="0"/>
              <a:t>The towns/municipalities covered by the Framework Agreement: </a:t>
            </a:r>
          </a:p>
          <a:p>
            <a:pPr lvl="0"/>
            <a:r>
              <a:rPr lang="en-GB" sz="4400" dirty="0" smtClean="0"/>
              <a:t>Priority 1: </a:t>
            </a:r>
            <a:r>
              <a:rPr lang="en-GB" sz="4400" dirty="0" err="1" smtClean="0"/>
              <a:t>Delnice</a:t>
            </a:r>
            <a:r>
              <a:rPr lang="en-GB" sz="4400" dirty="0" smtClean="0"/>
              <a:t> and  </a:t>
            </a:r>
            <a:r>
              <a:rPr lang="en-GB" sz="4400" dirty="0" err="1" smtClean="0"/>
              <a:t>Fužine</a:t>
            </a:r>
            <a:r>
              <a:rPr lang="en-GB" sz="4400" dirty="0" smtClean="0"/>
              <a:t>, </a:t>
            </a:r>
          </a:p>
          <a:p>
            <a:pPr lvl="0"/>
            <a:r>
              <a:rPr lang="en-GB" sz="4400" dirty="0" smtClean="0"/>
              <a:t>Priority 2: </a:t>
            </a:r>
            <a:r>
              <a:rPr lang="en-GB" sz="4400" dirty="0" err="1" smtClean="0"/>
              <a:t>Brod</a:t>
            </a:r>
            <a:r>
              <a:rPr lang="en-GB" sz="4400" dirty="0" smtClean="0"/>
              <a:t> </a:t>
            </a:r>
            <a:r>
              <a:rPr lang="en-GB" sz="4400" dirty="0" err="1" smtClean="0"/>
              <a:t>Moravice</a:t>
            </a:r>
            <a:r>
              <a:rPr lang="en-GB" sz="4400" dirty="0" smtClean="0"/>
              <a:t>, </a:t>
            </a:r>
          </a:p>
          <a:p>
            <a:pPr lvl="0"/>
            <a:r>
              <a:rPr lang="en-GB" sz="4400" dirty="0" smtClean="0"/>
              <a:t>Priority 3: </a:t>
            </a:r>
            <a:r>
              <a:rPr lang="en-GB" sz="4400" dirty="0" err="1" smtClean="0"/>
              <a:t>Mrkopalj</a:t>
            </a:r>
            <a:r>
              <a:rPr lang="en-GB" sz="4400" dirty="0" smtClean="0"/>
              <a:t>, </a:t>
            </a:r>
          </a:p>
          <a:p>
            <a:pPr lvl="0"/>
            <a:r>
              <a:rPr lang="en-GB" sz="4400" dirty="0" smtClean="0"/>
              <a:t>Priority 4: </a:t>
            </a:r>
            <a:r>
              <a:rPr lang="en-GB" sz="4400" dirty="0" err="1" smtClean="0"/>
              <a:t>Lokve</a:t>
            </a:r>
            <a:r>
              <a:rPr lang="en-GB" sz="4400" dirty="0" smtClean="0"/>
              <a:t>, </a:t>
            </a:r>
          </a:p>
          <a:p>
            <a:pPr lvl="0"/>
            <a:r>
              <a:rPr lang="en-GB" sz="4400" dirty="0" smtClean="0"/>
              <a:t>Priority 5: </a:t>
            </a:r>
            <a:r>
              <a:rPr lang="en-GB" sz="4400" dirty="0" err="1" smtClean="0"/>
              <a:t>Skrad</a:t>
            </a:r>
            <a:r>
              <a:rPr lang="en-GB" sz="4400" dirty="0" smtClean="0"/>
              <a:t> </a:t>
            </a:r>
          </a:p>
          <a:p>
            <a:pPr lvl="0"/>
            <a:r>
              <a:rPr lang="en-GB" sz="4400" dirty="0" smtClean="0"/>
              <a:t>Priority 6: </a:t>
            </a:r>
            <a:r>
              <a:rPr lang="en-GB" sz="4400" dirty="0" err="1" smtClean="0"/>
              <a:t>Ravna</a:t>
            </a:r>
            <a:r>
              <a:rPr lang="en-GB" sz="4400" dirty="0" smtClean="0"/>
              <a:t> Gora.</a:t>
            </a:r>
          </a:p>
          <a:p>
            <a:pPr marL="0" indent="0">
              <a:buNone/>
            </a:pPr>
            <a:endParaRPr lang="en-GB" sz="4400" dirty="0" smtClean="0"/>
          </a:p>
          <a:p>
            <a:r>
              <a:rPr lang="en-GB" sz="4400" dirty="0" smtClean="0"/>
              <a:t>All the priority towns/municipalities are within the competency of the </a:t>
            </a:r>
            <a:r>
              <a:rPr lang="en-GB" sz="4400" dirty="0" err="1" smtClean="0"/>
              <a:t>Komunalac</a:t>
            </a:r>
            <a:r>
              <a:rPr lang="en-GB" sz="4400" dirty="0" smtClean="0"/>
              <a:t> </a:t>
            </a:r>
            <a:r>
              <a:rPr lang="en-GB" sz="4400" dirty="0" err="1" smtClean="0"/>
              <a:t>d.o.o</a:t>
            </a:r>
            <a:r>
              <a:rPr lang="en-GB" sz="4400" dirty="0" smtClean="0"/>
              <a:t>. </a:t>
            </a:r>
            <a:r>
              <a:rPr lang="en-GB" sz="4400" dirty="0" err="1" smtClean="0"/>
              <a:t>Delnice</a:t>
            </a:r>
            <a:r>
              <a:rPr lang="en-GB" sz="4400" dirty="0" smtClean="0"/>
              <a:t> utility company.</a:t>
            </a:r>
          </a:p>
          <a:p>
            <a:pPr marL="0" indent="0">
              <a:buNone/>
            </a:pPr>
            <a:endParaRPr lang="en-GB" dirty="0"/>
          </a:p>
        </p:txBody>
      </p:sp>
      <p:pic>
        <p:nvPicPr>
          <p:cNvPr id="7" name="irc_mi" descr="http://www.ju-priroda.hr/img/grafovi/hrvatska.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1800" y="4495800"/>
            <a:ext cx="3048000" cy="2209800"/>
          </a:xfrm>
          <a:prstGeom prst="rect">
            <a:avLst/>
          </a:prstGeom>
          <a:noFill/>
          <a:ln>
            <a:noFill/>
          </a:ln>
        </p:spPr>
      </p:pic>
      <p:sp>
        <p:nvSpPr>
          <p:cNvPr id="8" name="Rectangle 7"/>
          <p:cNvSpPr/>
          <p:nvPr/>
        </p:nvSpPr>
        <p:spPr>
          <a:xfrm>
            <a:off x="76200" y="6035810"/>
            <a:ext cx="4572000" cy="461665"/>
          </a:xfrm>
          <a:prstGeom prst="rect">
            <a:avLst/>
          </a:prstGeom>
        </p:spPr>
        <p:txBody>
          <a:bodyPr>
            <a:spAutoFit/>
          </a:bodyPr>
          <a:lstStyle/>
          <a:p>
            <a:r>
              <a:rPr lang="hr-HR" sz="1200" dirty="0"/>
              <a:t>Područje obuhvata se nalazi u kontinentalnom dijelu Republike Hrvatske, u Primorsko-goranskoj županiji.</a:t>
            </a:r>
          </a:p>
        </p:txBody>
      </p:sp>
      <p:sp>
        <p:nvSpPr>
          <p:cNvPr id="9" name="Rectangle 8"/>
          <p:cNvSpPr/>
          <p:nvPr/>
        </p:nvSpPr>
        <p:spPr>
          <a:xfrm>
            <a:off x="4953000" y="5486400"/>
            <a:ext cx="4191000" cy="461665"/>
          </a:xfrm>
          <a:prstGeom prst="rect">
            <a:avLst/>
          </a:prstGeom>
        </p:spPr>
        <p:txBody>
          <a:bodyPr wrap="square">
            <a:spAutoFit/>
          </a:bodyPr>
          <a:lstStyle/>
          <a:p>
            <a:r>
              <a:rPr lang="en-GB" sz="1200" dirty="0" smtClean="0"/>
              <a:t>The project area lies in inland Croatia, </a:t>
            </a:r>
            <a:r>
              <a:rPr lang="en-GB" sz="1200" dirty="0" err="1" smtClean="0"/>
              <a:t>Primorje</a:t>
            </a:r>
            <a:r>
              <a:rPr lang="en-GB" sz="1200" dirty="0" smtClean="0"/>
              <a:t>-Gorski </a:t>
            </a:r>
            <a:r>
              <a:rPr lang="en-GB" sz="1200" dirty="0" err="1" smtClean="0"/>
              <a:t>Kotar</a:t>
            </a:r>
            <a:r>
              <a:rPr lang="en-GB" sz="1200" dirty="0" smtClean="0"/>
              <a:t> County.</a:t>
            </a:r>
            <a:endParaRPr lang="en-GB" sz="1200" dirty="0"/>
          </a:p>
        </p:txBody>
      </p:sp>
    </p:spTree>
    <p:extLst>
      <p:ext uri="{BB962C8B-B14F-4D97-AF65-F5344CB8AC3E}">
        <p14:creationId xmlns:p14="http://schemas.microsoft.com/office/powerpoint/2010/main" xmlns="" val="407810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838200"/>
            <a:ext cx="8229600" cy="4953000"/>
          </a:xfrm>
        </p:spPr>
      </p:pic>
      <p:sp>
        <p:nvSpPr>
          <p:cNvPr id="2" name="TextBox 1"/>
          <p:cNvSpPr txBox="1"/>
          <p:nvPr/>
        </p:nvSpPr>
        <p:spPr>
          <a:xfrm>
            <a:off x="4191000" y="1219200"/>
            <a:ext cx="457200" cy="707886"/>
          </a:xfrm>
          <a:prstGeom prst="rect">
            <a:avLst/>
          </a:prstGeom>
          <a:noFill/>
        </p:spPr>
        <p:txBody>
          <a:bodyPr wrap="square" rtlCol="0">
            <a:spAutoFit/>
          </a:bodyPr>
          <a:lstStyle/>
          <a:p>
            <a:r>
              <a:rPr lang="hr-HR" sz="4000" dirty="0" smtClean="0"/>
              <a:t>1</a:t>
            </a:r>
            <a:endParaRPr lang="hr-HR" sz="4000" dirty="0"/>
          </a:p>
        </p:txBody>
      </p:sp>
      <p:sp>
        <p:nvSpPr>
          <p:cNvPr id="5" name="Rectangle 4"/>
          <p:cNvSpPr/>
          <p:nvPr/>
        </p:nvSpPr>
        <p:spPr>
          <a:xfrm>
            <a:off x="2895600" y="4495800"/>
            <a:ext cx="444352" cy="707886"/>
          </a:xfrm>
          <a:prstGeom prst="rect">
            <a:avLst/>
          </a:prstGeom>
        </p:spPr>
        <p:txBody>
          <a:bodyPr wrap="none">
            <a:spAutoFit/>
          </a:bodyPr>
          <a:lstStyle/>
          <a:p>
            <a:r>
              <a:rPr lang="hr-HR" sz="4000" dirty="0"/>
              <a:t>1</a:t>
            </a:r>
          </a:p>
        </p:txBody>
      </p:sp>
      <p:sp>
        <p:nvSpPr>
          <p:cNvPr id="6" name="Rectangle 5"/>
          <p:cNvSpPr/>
          <p:nvPr/>
        </p:nvSpPr>
        <p:spPr>
          <a:xfrm>
            <a:off x="6324600" y="914400"/>
            <a:ext cx="444352" cy="707886"/>
          </a:xfrm>
          <a:prstGeom prst="rect">
            <a:avLst/>
          </a:prstGeom>
        </p:spPr>
        <p:txBody>
          <a:bodyPr wrap="none">
            <a:spAutoFit/>
          </a:bodyPr>
          <a:lstStyle/>
          <a:p>
            <a:r>
              <a:rPr lang="hr-HR" sz="4000" dirty="0" smtClean="0"/>
              <a:t>2</a:t>
            </a:r>
            <a:endParaRPr lang="hr-HR" sz="4000" dirty="0"/>
          </a:p>
        </p:txBody>
      </p:sp>
      <p:sp>
        <p:nvSpPr>
          <p:cNvPr id="7" name="Rectangle 6"/>
          <p:cNvSpPr/>
          <p:nvPr/>
        </p:nvSpPr>
        <p:spPr>
          <a:xfrm>
            <a:off x="4953000" y="3962400"/>
            <a:ext cx="444352" cy="707886"/>
          </a:xfrm>
          <a:prstGeom prst="rect">
            <a:avLst/>
          </a:prstGeom>
        </p:spPr>
        <p:txBody>
          <a:bodyPr wrap="none">
            <a:spAutoFit/>
          </a:bodyPr>
          <a:lstStyle/>
          <a:p>
            <a:r>
              <a:rPr lang="hr-HR" sz="4000" dirty="0" smtClean="0"/>
              <a:t>3</a:t>
            </a:r>
            <a:endParaRPr lang="hr-HR" sz="4000" dirty="0"/>
          </a:p>
        </p:txBody>
      </p:sp>
      <p:sp>
        <p:nvSpPr>
          <p:cNvPr id="8" name="Rectangle 7"/>
          <p:cNvSpPr/>
          <p:nvPr/>
        </p:nvSpPr>
        <p:spPr>
          <a:xfrm>
            <a:off x="3744339" y="3260436"/>
            <a:ext cx="444352" cy="707886"/>
          </a:xfrm>
          <a:prstGeom prst="rect">
            <a:avLst/>
          </a:prstGeom>
        </p:spPr>
        <p:txBody>
          <a:bodyPr wrap="none">
            <a:spAutoFit/>
          </a:bodyPr>
          <a:lstStyle/>
          <a:p>
            <a:r>
              <a:rPr lang="hr-HR" sz="4000" dirty="0" smtClean="0"/>
              <a:t>4</a:t>
            </a:r>
            <a:endParaRPr lang="hr-HR" sz="4000" dirty="0"/>
          </a:p>
        </p:txBody>
      </p:sp>
      <p:sp>
        <p:nvSpPr>
          <p:cNvPr id="9" name="Rectangle 8"/>
          <p:cNvSpPr/>
          <p:nvPr/>
        </p:nvSpPr>
        <p:spPr>
          <a:xfrm>
            <a:off x="5638800" y="1632826"/>
            <a:ext cx="444352" cy="707886"/>
          </a:xfrm>
          <a:prstGeom prst="rect">
            <a:avLst/>
          </a:prstGeom>
        </p:spPr>
        <p:txBody>
          <a:bodyPr wrap="none">
            <a:spAutoFit/>
          </a:bodyPr>
          <a:lstStyle/>
          <a:p>
            <a:r>
              <a:rPr lang="hr-HR" sz="4000" dirty="0" smtClean="0"/>
              <a:t>5</a:t>
            </a:r>
            <a:endParaRPr lang="hr-HR" sz="4000" dirty="0"/>
          </a:p>
        </p:txBody>
      </p:sp>
      <p:sp>
        <p:nvSpPr>
          <p:cNvPr id="10" name="Rectangle 9"/>
          <p:cNvSpPr/>
          <p:nvPr/>
        </p:nvSpPr>
        <p:spPr>
          <a:xfrm>
            <a:off x="6515455" y="2882397"/>
            <a:ext cx="444352" cy="707886"/>
          </a:xfrm>
          <a:prstGeom prst="rect">
            <a:avLst/>
          </a:prstGeom>
        </p:spPr>
        <p:txBody>
          <a:bodyPr wrap="none">
            <a:spAutoFit/>
          </a:bodyPr>
          <a:lstStyle/>
          <a:p>
            <a:r>
              <a:rPr lang="hr-HR" sz="4000" dirty="0" smtClean="0"/>
              <a:t>6</a:t>
            </a:r>
            <a:endParaRPr lang="hr-HR" sz="4000" dirty="0"/>
          </a:p>
        </p:txBody>
      </p:sp>
      <p:sp>
        <p:nvSpPr>
          <p:cNvPr id="11" name="Rectangle 10"/>
          <p:cNvSpPr/>
          <p:nvPr/>
        </p:nvSpPr>
        <p:spPr>
          <a:xfrm>
            <a:off x="399473" y="5791200"/>
            <a:ext cx="8305800" cy="307777"/>
          </a:xfrm>
          <a:prstGeom prst="rect">
            <a:avLst/>
          </a:prstGeom>
        </p:spPr>
        <p:txBody>
          <a:bodyPr wrap="square">
            <a:spAutoFit/>
          </a:bodyPr>
          <a:lstStyle/>
          <a:p>
            <a:pPr algn="ctr"/>
            <a:r>
              <a:rPr lang="hr-HR" sz="1400" dirty="0" smtClean="0"/>
              <a:t>Prioriteti obuhvaćeni </a:t>
            </a:r>
            <a:r>
              <a:rPr lang="hr-HR" sz="1400" dirty="0"/>
              <a:t>Okvirnim </a:t>
            </a:r>
            <a:r>
              <a:rPr lang="hr-HR" sz="1400" dirty="0" smtClean="0"/>
              <a:t>sporazumom / </a:t>
            </a:r>
            <a:r>
              <a:rPr lang="en-GB" sz="1400" dirty="0" smtClean="0"/>
              <a:t>Priorities covered by the Framework Agreement</a:t>
            </a:r>
            <a:endParaRPr lang="en-GB" sz="1400" dirty="0"/>
          </a:p>
        </p:txBody>
      </p:sp>
    </p:spTree>
    <p:extLst>
      <p:ext uri="{BB962C8B-B14F-4D97-AF65-F5344CB8AC3E}">
        <p14:creationId xmlns:p14="http://schemas.microsoft.com/office/powerpoint/2010/main" xmlns="" val="2725334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
            <a:ext cx="4038600" cy="6477000"/>
          </a:xfrm>
        </p:spPr>
        <p:txBody>
          <a:bodyPr>
            <a:noAutofit/>
          </a:bodyPr>
          <a:lstStyle/>
          <a:p>
            <a:pPr marL="171450" lvl="1" indent="0">
              <a:buNone/>
            </a:pPr>
            <a:r>
              <a:rPr lang="hr-HR" sz="1400" b="1" dirty="0"/>
              <a:t>POSTOJEĆE STANJE VODNO-KOMUNALNE INFRASTRUKTURE NA PODRUČJU OBUHVATA</a:t>
            </a:r>
          </a:p>
          <a:p>
            <a:pPr>
              <a:buFont typeface="Courier New" panose="02070309020205020404" pitchFamily="49" charset="0"/>
              <a:buChar char="o"/>
            </a:pPr>
            <a:r>
              <a:rPr lang="hr-HR" sz="1300" b="1" dirty="0" smtClean="0"/>
              <a:t>VODOOPSKRBA </a:t>
            </a:r>
          </a:p>
          <a:p>
            <a:pPr>
              <a:lnSpc>
                <a:spcPct val="80000"/>
              </a:lnSpc>
            </a:pPr>
            <a:r>
              <a:rPr lang="hr-HR" sz="1300" dirty="0" smtClean="0"/>
              <a:t>Današnja </a:t>
            </a:r>
            <a:r>
              <a:rPr lang="hr-HR" sz="1300" dirty="0"/>
              <a:t>vodoopskrbna situacija na području Delnica kao i ostalog područja Gorskog kotara je nezadovoljavajuća. Uslijed postojeće koncepcije vodoopskrbe, (sustav vodoopskrbe se sastoji od nekoliko tehnički odvojenih podsustava koji su građeni tijekom raznih vremenskih perioda i svi su uglavnom već amortizirani, a neki manji podsustavi su građeni i od strane samih stanovnika, uglavnom bez poštivanja pravila struke), ne postoje značajne rezerve vode a time je ugrožena sigurnost vodoopskrbe u slučaju kvara bilo na mreži bilo na </a:t>
            </a:r>
            <a:r>
              <a:rPr lang="hr-HR" sz="1300" dirty="0" err="1"/>
              <a:t>vodozahvatu</a:t>
            </a:r>
            <a:r>
              <a:rPr lang="hr-HR" sz="1300" dirty="0"/>
              <a:t>. Dijelovi vodoopskrbne mreže su nedovoljnog kapaciteta, odnosno do pojedinih zaseoka vodoopskrba nije niti izgrađena</a:t>
            </a:r>
            <a:r>
              <a:rPr lang="hr-HR" sz="1300" dirty="0" smtClean="0"/>
              <a:t>.</a:t>
            </a:r>
          </a:p>
          <a:p>
            <a:pPr>
              <a:lnSpc>
                <a:spcPct val="80000"/>
              </a:lnSpc>
            </a:pPr>
            <a:r>
              <a:rPr lang="hr-HR" sz="1300" dirty="0"/>
              <a:t>Stoga je neophodno učiniti slijedeće</a:t>
            </a:r>
            <a:r>
              <a:rPr lang="hr-HR" sz="1300" dirty="0" smtClean="0"/>
              <a:t>:</a:t>
            </a:r>
          </a:p>
          <a:p>
            <a:pPr lvl="0">
              <a:lnSpc>
                <a:spcPct val="80000"/>
              </a:lnSpc>
            </a:pPr>
            <a:r>
              <a:rPr lang="hr-HR" sz="1300" b="1" dirty="0"/>
              <a:t>Upotpuniti i provjeriti Geografski Informacijski Sustav (GIS) – katastar vodova;</a:t>
            </a:r>
            <a:endParaRPr lang="hr-HR" sz="1300" dirty="0"/>
          </a:p>
          <a:p>
            <a:pPr lvl="0">
              <a:lnSpc>
                <a:spcPct val="80000"/>
              </a:lnSpc>
            </a:pPr>
            <a:r>
              <a:rPr lang="hr-HR" sz="1300" b="1" dirty="0"/>
              <a:t>Izraditi elaborat stanja sustava vodoopskrbe;</a:t>
            </a:r>
            <a:endParaRPr lang="hr-HR" sz="1300" dirty="0"/>
          </a:p>
          <a:p>
            <a:pPr lvl="0">
              <a:lnSpc>
                <a:spcPct val="80000"/>
              </a:lnSpc>
            </a:pPr>
            <a:r>
              <a:rPr lang="hr-HR" sz="1300" b="1" dirty="0"/>
              <a:t>Izraditi matematički model vodoopskrbne mreže;</a:t>
            </a:r>
            <a:endParaRPr lang="hr-HR" sz="1300" dirty="0"/>
          </a:p>
          <a:p>
            <a:pPr lvl="0">
              <a:lnSpc>
                <a:spcPct val="80000"/>
              </a:lnSpc>
            </a:pPr>
            <a:r>
              <a:rPr lang="hr-HR" sz="1300" b="1" dirty="0"/>
              <a:t>Izraditi elaborat smanjenja gubitaka u sustavu vodoopskrbe;</a:t>
            </a:r>
            <a:endParaRPr lang="hr-HR" sz="1300" dirty="0"/>
          </a:p>
          <a:p>
            <a:pPr lvl="0">
              <a:lnSpc>
                <a:spcPct val="80000"/>
              </a:lnSpc>
            </a:pPr>
            <a:r>
              <a:rPr lang="hr-HR" sz="1300" b="1" dirty="0"/>
              <a:t>Izraditi projekt povezivanja NUS-a</a:t>
            </a:r>
            <a:r>
              <a:rPr lang="hr-HR" sz="1300" b="1" dirty="0" smtClean="0"/>
              <a:t>;</a:t>
            </a:r>
          </a:p>
          <a:p>
            <a:pPr lvl="0">
              <a:lnSpc>
                <a:spcPct val="80000"/>
              </a:lnSpc>
            </a:pPr>
            <a:r>
              <a:rPr lang="hr-HR" sz="1300" dirty="0"/>
              <a:t>Komunalno društvo Komunalac </a:t>
            </a:r>
            <a:r>
              <a:rPr lang="hr-HR" sz="1300" dirty="0" smtClean="0"/>
              <a:t>d.o.o</a:t>
            </a:r>
            <a:r>
              <a:rPr lang="hr-HR" sz="1300" dirty="0"/>
              <a:t>. Delnice naručilo je izradu studije „Koncepcijsko rješenje vodoopskrbnog sustava Gorskog kotara s izradom detaljnog hidrauličkog matematičkog modela - sadašnjeg i budućeg stanja razvoja i </a:t>
            </a:r>
            <a:r>
              <a:rPr lang="hr-HR" sz="1300" dirty="0" err="1"/>
              <a:t>predstudija</a:t>
            </a:r>
            <a:r>
              <a:rPr lang="hr-HR" sz="1300" dirty="0"/>
              <a:t> izvodljivosti</a:t>
            </a:r>
            <a:r>
              <a:rPr lang="hr-HR" sz="1300" dirty="0" smtClean="0"/>
              <a:t>“.</a:t>
            </a:r>
            <a:endParaRPr lang="hr-HR" sz="1300" dirty="0"/>
          </a:p>
        </p:txBody>
      </p:sp>
      <p:sp>
        <p:nvSpPr>
          <p:cNvPr id="4" name="Content Placeholder 3"/>
          <p:cNvSpPr>
            <a:spLocks noGrp="1"/>
          </p:cNvSpPr>
          <p:nvPr>
            <p:ph sz="half" idx="2"/>
          </p:nvPr>
        </p:nvSpPr>
        <p:spPr>
          <a:xfrm>
            <a:off x="4572000" y="228600"/>
            <a:ext cx="4038600" cy="6400800"/>
          </a:xfrm>
        </p:spPr>
        <p:txBody>
          <a:bodyPr>
            <a:normAutofit fontScale="25000" lnSpcReduction="20000"/>
          </a:bodyPr>
          <a:lstStyle/>
          <a:p>
            <a:pPr marL="171450" lvl="1" indent="0">
              <a:buNone/>
            </a:pPr>
            <a:r>
              <a:rPr lang="en-GB" sz="5600" b="1" dirty="0" smtClean="0"/>
              <a:t>CURRENT STATUS OF WATER AND WASTEWATER INFRASTRUCTURE IN THE PROJECT AREA</a:t>
            </a:r>
          </a:p>
          <a:p>
            <a:pPr>
              <a:buFont typeface="Courier New" panose="02070309020205020404" pitchFamily="49" charset="0"/>
              <a:buChar char="o"/>
            </a:pPr>
            <a:r>
              <a:rPr lang="en-GB" sz="5600" b="1" dirty="0" smtClean="0"/>
              <a:t>WATER SUPPLY </a:t>
            </a:r>
          </a:p>
          <a:p>
            <a:r>
              <a:rPr lang="en-GB" sz="5200" dirty="0" smtClean="0"/>
              <a:t>The current status of water supply in </a:t>
            </a:r>
            <a:r>
              <a:rPr lang="en-GB" sz="5200" dirty="0" err="1" smtClean="0"/>
              <a:t>Delnice</a:t>
            </a:r>
            <a:r>
              <a:rPr lang="en-GB" sz="5200" dirty="0" smtClean="0"/>
              <a:t> as well as in other parts of Gorski </a:t>
            </a:r>
            <a:r>
              <a:rPr lang="en-GB" sz="5200" dirty="0" err="1" smtClean="0"/>
              <a:t>Kotar</a:t>
            </a:r>
            <a:r>
              <a:rPr lang="en-GB" sz="5200" dirty="0" smtClean="0"/>
              <a:t> is not satisfactory. Due to the current water supply concept (the water supply system consists of several technically separate subsystems which were built over different periods and all of them have mostly already been depreciated; some smaller subsystems were built by the local population, mostly without complying  with professional rules) there are no significant water reserves, which endangers the safety of water supply in case of failure in the network or water intake. Some sections of the water supply network have insufficient capacities, i.e. some villages do not have any water supply system at all.</a:t>
            </a:r>
          </a:p>
          <a:p>
            <a:r>
              <a:rPr lang="en-GB" sz="5200" dirty="0" smtClean="0"/>
              <a:t>For that reason, the following steps are required:</a:t>
            </a:r>
          </a:p>
          <a:p>
            <a:pPr lvl="0"/>
            <a:r>
              <a:rPr lang="en-GB" sz="5200" b="1" dirty="0" smtClean="0"/>
              <a:t>Upgrade and verification of Geographical Information System (GIS) – utility cadastre;</a:t>
            </a:r>
            <a:endParaRPr lang="en-GB" sz="5200" dirty="0" smtClean="0"/>
          </a:p>
          <a:p>
            <a:pPr lvl="0"/>
            <a:r>
              <a:rPr lang="en-GB" sz="5200" b="1" dirty="0" smtClean="0"/>
              <a:t>Prepare report on the status of the water supply system;</a:t>
            </a:r>
            <a:endParaRPr lang="en-GB" sz="5200" dirty="0" smtClean="0"/>
          </a:p>
          <a:p>
            <a:pPr lvl="0"/>
            <a:r>
              <a:rPr lang="en-GB" sz="5200" b="1" dirty="0" smtClean="0"/>
              <a:t>Prepare a mathematical model of the water supply network;</a:t>
            </a:r>
            <a:endParaRPr lang="en-GB" sz="5200" dirty="0" smtClean="0"/>
          </a:p>
          <a:p>
            <a:pPr lvl="0"/>
            <a:r>
              <a:rPr lang="en-GB" sz="5200" b="1" dirty="0" smtClean="0"/>
              <a:t>Prepare a report on water loss management;</a:t>
            </a:r>
            <a:endParaRPr lang="en-GB" sz="5200" dirty="0" smtClean="0"/>
          </a:p>
          <a:p>
            <a:pPr lvl="0"/>
            <a:r>
              <a:rPr lang="en-GB" sz="5200" b="1" dirty="0" smtClean="0"/>
              <a:t>Prepare a SCADA design;</a:t>
            </a:r>
          </a:p>
          <a:p>
            <a:pPr lvl="0"/>
            <a:r>
              <a:rPr lang="en-GB" sz="5200" dirty="0" smtClean="0"/>
              <a:t>The </a:t>
            </a:r>
            <a:r>
              <a:rPr lang="en-GB" sz="5200" dirty="0" err="1" smtClean="0"/>
              <a:t>Komunalac</a:t>
            </a:r>
            <a:r>
              <a:rPr lang="en-GB" sz="5200" dirty="0" smtClean="0"/>
              <a:t> </a:t>
            </a:r>
            <a:r>
              <a:rPr lang="en-GB" sz="5200" dirty="0" err="1" smtClean="0"/>
              <a:t>Delnice</a:t>
            </a:r>
            <a:r>
              <a:rPr lang="en-GB" sz="5200" dirty="0" smtClean="0"/>
              <a:t> utility company has commissioned the preparation of study „Conceptual solution of Gorski </a:t>
            </a:r>
            <a:r>
              <a:rPr lang="en-GB" sz="5200" dirty="0" err="1" smtClean="0"/>
              <a:t>Kotar's</a:t>
            </a:r>
            <a:r>
              <a:rPr lang="en-GB" sz="5200" dirty="0" smtClean="0"/>
              <a:t> water supply system and detailed mathematical model of hydraulics for present and future state of development, with pre-feasibility study“.</a:t>
            </a:r>
          </a:p>
          <a:p>
            <a:endParaRPr lang="en-GB" sz="5200" b="1" dirty="0" smtClean="0"/>
          </a:p>
          <a:p>
            <a:pPr marL="0" indent="0">
              <a:buNone/>
            </a:pPr>
            <a:endParaRPr lang="en-GB" sz="5200" b="1" dirty="0"/>
          </a:p>
        </p:txBody>
      </p:sp>
    </p:spTree>
    <p:extLst>
      <p:ext uri="{BB962C8B-B14F-4D97-AF65-F5344CB8AC3E}">
        <p14:creationId xmlns:p14="http://schemas.microsoft.com/office/powerpoint/2010/main" xmlns="" val="771676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1000"/>
            <a:ext cx="4038600" cy="6400800"/>
          </a:xfrm>
        </p:spPr>
        <p:txBody>
          <a:bodyPr>
            <a:normAutofit fontScale="25000" lnSpcReduction="20000"/>
          </a:bodyPr>
          <a:lstStyle/>
          <a:p>
            <a:pPr marL="171450" lvl="1" indent="0">
              <a:buNone/>
            </a:pPr>
            <a:r>
              <a:rPr lang="hr-HR" sz="5600" b="1" dirty="0"/>
              <a:t>POSTOJEĆE STANJE VODNO-KOMUNALNE INFRASTRUKTURE NA PODRUČJU </a:t>
            </a:r>
            <a:r>
              <a:rPr lang="hr-HR" sz="5600" b="1" dirty="0" smtClean="0"/>
              <a:t>OBUHVATA</a:t>
            </a:r>
          </a:p>
          <a:p>
            <a:pPr marL="171450" lvl="1" indent="0">
              <a:buNone/>
            </a:pPr>
            <a:endParaRPr lang="hr-HR" sz="5600" b="1" dirty="0"/>
          </a:p>
          <a:p>
            <a:pPr>
              <a:buFont typeface="Courier New" panose="02070309020205020404" pitchFamily="49" charset="0"/>
              <a:buChar char="o"/>
            </a:pPr>
            <a:r>
              <a:rPr lang="hr-HR" sz="5600" b="1" dirty="0" smtClean="0"/>
              <a:t>ODVODNJA</a:t>
            </a:r>
          </a:p>
          <a:p>
            <a:r>
              <a:rPr lang="hr-HR" sz="5200" dirty="0" smtClean="0"/>
              <a:t>Na </a:t>
            </a:r>
            <a:r>
              <a:rPr lang="hr-HR" sz="5200" dirty="0"/>
              <a:t>uslužnom području tvrtke Komunalac </a:t>
            </a:r>
            <a:r>
              <a:rPr lang="hr-HR" sz="5200" dirty="0" smtClean="0"/>
              <a:t>d.o.o</a:t>
            </a:r>
            <a:r>
              <a:rPr lang="hr-HR" sz="5200" dirty="0"/>
              <a:t>. Delnice izgradnja kanalizacijskih sustava i uređaja za pročišćavanje daleko zaostaje za izgradnjom vodoopskrbnih sustava.  Odvodnja otpadnih i </a:t>
            </a:r>
            <a:r>
              <a:rPr lang="hr-HR" sz="5200" dirty="0" err="1"/>
              <a:t>oborinskih</a:t>
            </a:r>
            <a:r>
              <a:rPr lang="hr-HR" sz="5200" dirty="0"/>
              <a:t> voda riješena je djelomično na području grada Delnice i općine </a:t>
            </a:r>
            <a:r>
              <a:rPr lang="hr-HR" sz="5200" dirty="0" err="1"/>
              <a:t>Fužine</a:t>
            </a:r>
            <a:r>
              <a:rPr lang="hr-HR" sz="5200" dirty="0"/>
              <a:t>. U gradu je od ukupno 5921 stanovnika 3.350 stanovnika priključeno na kanalizacijsku mrežu i to prvenstveno u naselju Delnice, a u ostalim naseljima domaćinstva se isključivo koriste septičkim jamama. U općini </a:t>
            </a:r>
            <a:r>
              <a:rPr lang="hr-HR" sz="5200" dirty="0" err="1"/>
              <a:t>Fužine</a:t>
            </a:r>
            <a:r>
              <a:rPr lang="hr-HR" sz="5200" dirty="0"/>
              <a:t> je od ukupno 1 593 stanovnika 350 priključeno na kanalizacijsku mrežu i to u naselju </a:t>
            </a:r>
            <a:r>
              <a:rPr lang="hr-HR" sz="5200" dirty="0" err="1"/>
              <a:t>Fužine</a:t>
            </a:r>
            <a:r>
              <a:rPr lang="hr-HR" sz="5200" dirty="0"/>
              <a:t>, dok se u ostalim naseljima domaćinstva koriste septičkim jamama.</a:t>
            </a:r>
          </a:p>
          <a:p>
            <a:r>
              <a:rPr lang="hr-HR" sz="5200" dirty="0"/>
              <a:t>Izgrađenost sustava odvodnje i priključenost stanovništva na sustave na području Gorskog kotara je izrazito nezadovoljavajuća i u budućnosti će se više pažnje morati posvetiti ovom segmentu zaštite zdravlja ljudi i okoliša.</a:t>
            </a:r>
          </a:p>
          <a:p>
            <a:r>
              <a:rPr lang="hr-HR" sz="5200" dirty="0"/>
              <a:t>U pojedinim naseljima započeta je izgradnja sustava javne odvodnje </a:t>
            </a:r>
            <a:endParaRPr lang="hr-HR" sz="5200" dirty="0" smtClean="0"/>
          </a:p>
          <a:p>
            <a:r>
              <a:rPr lang="hr-HR" sz="5200" dirty="0" smtClean="0"/>
              <a:t>Postotci </a:t>
            </a:r>
            <a:r>
              <a:rPr lang="hr-HR" sz="5200" dirty="0"/>
              <a:t>priključenosti u predmetnim mjestima:</a:t>
            </a:r>
          </a:p>
          <a:p>
            <a:pPr marL="0" indent="0">
              <a:buNone/>
            </a:pPr>
            <a:r>
              <a:rPr lang="hr-HR" sz="5200" dirty="0"/>
              <a:t>Sustav odvodnje i pročišćavanja Delnice: 56% , </a:t>
            </a:r>
            <a:r>
              <a:rPr lang="hr-HR" sz="5200" dirty="0" err="1"/>
              <a:t>Fužine</a:t>
            </a:r>
            <a:r>
              <a:rPr lang="hr-HR" sz="5200" dirty="0"/>
              <a:t> 22%</a:t>
            </a:r>
          </a:p>
          <a:p>
            <a:pPr marL="0" indent="0">
              <a:buNone/>
            </a:pPr>
            <a:r>
              <a:rPr lang="hr-HR" sz="5200" dirty="0"/>
              <a:t>Sustavi odvodnje i pročišćavanja Brod </a:t>
            </a:r>
            <a:r>
              <a:rPr lang="hr-HR" sz="5200" dirty="0" err="1"/>
              <a:t>Moravice</a:t>
            </a:r>
            <a:r>
              <a:rPr lang="hr-HR" sz="5200" dirty="0"/>
              <a:t>, </a:t>
            </a:r>
            <a:r>
              <a:rPr lang="hr-HR" sz="5200" dirty="0" err="1"/>
              <a:t>Mrkopalj</a:t>
            </a:r>
            <a:r>
              <a:rPr lang="hr-HR" sz="5200" dirty="0"/>
              <a:t>, Lokve, Skrad, Ravna Gora: 0% </a:t>
            </a:r>
          </a:p>
          <a:p>
            <a:pPr marL="0" indent="0">
              <a:buNone/>
            </a:pPr>
            <a:endParaRPr lang="hr-HR" sz="4000" b="1" dirty="0"/>
          </a:p>
          <a:p>
            <a:endParaRPr lang="hr-HR" dirty="0"/>
          </a:p>
        </p:txBody>
      </p:sp>
      <p:sp>
        <p:nvSpPr>
          <p:cNvPr id="4" name="Content Placeholder 3"/>
          <p:cNvSpPr>
            <a:spLocks noGrp="1"/>
          </p:cNvSpPr>
          <p:nvPr>
            <p:ph sz="half" idx="2"/>
          </p:nvPr>
        </p:nvSpPr>
        <p:spPr>
          <a:xfrm>
            <a:off x="4648200" y="381000"/>
            <a:ext cx="4038600" cy="5745163"/>
          </a:xfrm>
        </p:spPr>
        <p:txBody>
          <a:bodyPr>
            <a:normAutofit fontScale="25000" lnSpcReduction="20000"/>
          </a:bodyPr>
          <a:lstStyle/>
          <a:p>
            <a:pPr marL="171450" lvl="1" indent="0">
              <a:buNone/>
            </a:pPr>
            <a:r>
              <a:rPr lang="en-GB" sz="5600" b="1" dirty="0" smtClean="0"/>
              <a:t>CURRENT STATUS OF WATER AND WASTEWATER INFRASTRUCTURE IN THE PROJECT AREA</a:t>
            </a:r>
          </a:p>
          <a:p>
            <a:pPr marL="171450" lvl="1" indent="0">
              <a:buNone/>
            </a:pPr>
            <a:endParaRPr lang="en-GB" sz="5600" b="1" dirty="0" smtClean="0"/>
          </a:p>
          <a:p>
            <a:pPr>
              <a:buFont typeface="Courier New" panose="02070309020205020404" pitchFamily="49" charset="0"/>
              <a:buChar char="o"/>
            </a:pPr>
            <a:r>
              <a:rPr lang="en-GB" sz="5600" b="1" dirty="0" smtClean="0"/>
              <a:t>WASTEWATER</a:t>
            </a:r>
          </a:p>
          <a:p>
            <a:r>
              <a:rPr lang="en-GB" sz="5200" dirty="0" smtClean="0"/>
              <a:t>In the service area of the </a:t>
            </a:r>
            <a:r>
              <a:rPr lang="en-GB" sz="5200" dirty="0" err="1" smtClean="0"/>
              <a:t>Komunalac</a:t>
            </a:r>
            <a:r>
              <a:rPr lang="en-GB" sz="5200" dirty="0" smtClean="0"/>
              <a:t> </a:t>
            </a:r>
            <a:r>
              <a:rPr lang="en-GB" sz="5200" dirty="0" err="1" smtClean="0"/>
              <a:t>Delnice</a:t>
            </a:r>
            <a:r>
              <a:rPr lang="en-GB" sz="5200" dirty="0" smtClean="0"/>
              <a:t> utility company, the construction of sewage systems and WWTPs is far behind when compared to the construction of water supply systems. Wastewater and stormwater are collected in certain parts of the town of </a:t>
            </a:r>
            <a:r>
              <a:rPr lang="en-GB" sz="5200" dirty="0" err="1" smtClean="0"/>
              <a:t>Delnice</a:t>
            </a:r>
            <a:r>
              <a:rPr lang="en-GB" sz="5200" dirty="0" smtClean="0"/>
              <a:t> and the municipality of </a:t>
            </a:r>
            <a:r>
              <a:rPr lang="en-GB" sz="5200" dirty="0" err="1" smtClean="0"/>
              <a:t>Fužine</a:t>
            </a:r>
            <a:r>
              <a:rPr lang="en-GB" sz="5200" dirty="0" smtClean="0"/>
              <a:t>. In the town of </a:t>
            </a:r>
            <a:r>
              <a:rPr lang="en-GB" sz="5200" dirty="0" err="1" smtClean="0"/>
              <a:t>Delnice</a:t>
            </a:r>
            <a:r>
              <a:rPr lang="en-GB" sz="5200" dirty="0" smtClean="0"/>
              <a:t> out of the total number of 5921 inhabitants 3350 of them are connected to the sewage system primarily in the settlement of </a:t>
            </a:r>
            <a:r>
              <a:rPr lang="en-GB" sz="5200" dirty="0" err="1" smtClean="0"/>
              <a:t>Delnice</a:t>
            </a:r>
            <a:r>
              <a:rPr lang="en-GB" sz="5200" dirty="0" smtClean="0"/>
              <a:t>, and in other settlements households use only septic tanks. In the municipality of </a:t>
            </a:r>
            <a:r>
              <a:rPr lang="en-GB" sz="5200" dirty="0" err="1" smtClean="0"/>
              <a:t>Fužine</a:t>
            </a:r>
            <a:r>
              <a:rPr lang="en-GB" sz="5200" dirty="0" smtClean="0"/>
              <a:t> out of the total 1593 inhabitants 350 of them are connected to the sewage system in the settlement, of </a:t>
            </a:r>
            <a:r>
              <a:rPr lang="en-GB" sz="5200" dirty="0" err="1" smtClean="0"/>
              <a:t>Fužine</a:t>
            </a:r>
            <a:r>
              <a:rPr lang="en-GB" sz="5200" dirty="0" smtClean="0"/>
              <a:t>, whereas in other settlements households use septic tanks.</a:t>
            </a:r>
          </a:p>
          <a:p>
            <a:r>
              <a:rPr lang="en-GB" sz="5200" dirty="0" smtClean="0"/>
              <a:t>The degree of completion and the rate of connection to </a:t>
            </a:r>
            <a:r>
              <a:rPr lang="en-GB" sz="5200" dirty="0"/>
              <a:t>the </a:t>
            </a:r>
            <a:r>
              <a:rPr lang="en-GB" sz="5200" dirty="0" smtClean="0"/>
              <a:t>sewer </a:t>
            </a:r>
            <a:r>
              <a:rPr lang="en-GB" sz="5200" dirty="0"/>
              <a:t>systems in </a:t>
            </a:r>
            <a:r>
              <a:rPr lang="en-GB" sz="5200" dirty="0" smtClean="0"/>
              <a:t>the Gorski </a:t>
            </a:r>
            <a:r>
              <a:rPr lang="en-GB" sz="5200" dirty="0" err="1" smtClean="0"/>
              <a:t>Kotar</a:t>
            </a:r>
            <a:r>
              <a:rPr lang="en-GB" sz="5200" dirty="0" smtClean="0"/>
              <a:t> region is extremely unsatisfactory and in the future more attention will have to be paid to this segment of protecting human health and the environment.</a:t>
            </a:r>
          </a:p>
          <a:p>
            <a:r>
              <a:rPr lang="en-GB" sz="5200" dirty="0" smtClean="0"/>
              <a:t>In certain settlements the construction of public sewer system</a:t>
            </a:r>
            <a:r>
              <a:rPr lang="hr-HR" sz="5200" dirty="0" smtClean="0"/>
              <a:t>s</a:t>
            </a:r>
            <a:r>
              <a:rPr lang="en-GB" sz="5200" dirty="0" smtClean="0"/>
              <a:t> has started.</a:t>
            </a:r>
          </a:p>
          <a:p>
            <a:r>
              <a:rPr lang="en-GB" sz="5200" dirty="0" smtClean="0"/>
              <a:t>Connection rates in individual settlements:</a:t>
            </a:r>
          </a:p>
          <a:p>
            <a:pPr marL="0" indent="0">
              <a:buNone/>
            </a:pPr>
            <a:r>
              <a:rPr lang="en-GB" sz="5200" dirty="0" smtClean="0"/>
              <a:t>Wastewater collection and treatment system: </a:t>
            </a:r>
            <a:r>
              <a:rPr lang="en-GB" sz="5200" dirty="0" err="1" smtClean="0"/>
              <a:t>Delnice</a:t>
            </a:r>
            <a:r>
              <a:rPr lang="en-GB" sz="5200" dirty="0" smtClean="0"/>
              <a:t> 56%, </a:t>
            </a:r>
            <a:r>
              <a:rPr lang="en-GB" sz="5200" dirty="0" err="1" smtClean="0"/>
              <a:t>Fužine</a:t>
            </a:r>
            <a:r>
              <a:rPr lang="en-GB" sz="5200" dirty="0" smtClean="0"/>
              <a:t> 22%</a:t>
            </a:r>
          </a:p>
          <a:p>
            <a:pPr marL="0" indent="0">
              <a:buNone/>
            </a:pPr>
            <a:r>
              <a:rPr lang="en-GB" sz="5200" dirty="0" smtClean="0"/>
              <a:t>Wastewater collection and treatment systems </a:t>
            </a:r>
            <a:r>
              <a:rPr lang="en-GB" sz="5200" dirty="0" err="1" smtClean="0"/>
              <a:t>Brod</a:t>
            </a:r>
            <a:r>
              <a:rPr lang="en-GB" sz="5200" dirty="0" smtClean="0"/>
              <a:t> </a:t>
            </a:r>
            <a:r>
              <a:rPr lang="en-GB" sz="5200" dirty="0" err="1" smtClean="0"/>
              <a:t>Moravice</a:t>
            </a:r>
            <a:r>
              <a:rPr lang="en-GB" sz="5200" dirty="0" smtClean="0"/>
              <a:t>, </a:t>
            </a:r>
            <a:r>
              <a:rPr lang="en-GB" sz="5200" dirty="0" err="1" smtClean="0"/>
              <a:t>Mrkopalj</a:t>
            </a:r>
            <a:r>
              <a:rPr lang="en-GB" sz="5200" dirty="0" smtClean="0"/>
              <a:t>, </a:t>
            </a:r>
            <a:r>
              <a:rPr lang="en-GB" sz="5200" dirty="0" err="1" smtClean="0"/>
              <a:t>Lokve</a:t>
            </a:r>
            <a:r>
              <a:rPr lang="en-GB" sz="5200" dirty="0" smtClean="0"/>
              <a:t>, </a:t>
            </a:r>
            <a:r>
              <a:rPr lang="en-GB" sz="5200" dirty="0" err="1" smtClean="0"/>
              <a:t>Skrad</a:t>
            </a:r>
            <a:r>
              <a:rPr lang="en-GB" sz="5200" dirty="0" smtClean="0"/>
              <a:t>, </a:t>
            </a:r>
            <a:r>
              <a:rPr lang="en-GB" sz="5200" dirty="0" err="1" smtClean="0"/>
              <a:t>Ravna</a:t>
            </a:r>
            <a:r>
              <a:rPr lang="en-GB" sz="5200" dirty="0" smtClean="0"/>
              <a:t> Gora: 0% </a:t>
            </a:r>
          </a:p>
          <a:p>
            <a:endParaRPr lang="en-GB" dirty="0"/>
          </a:p>
        </p:txBody>
      </p:sp>
    </p:spTree>
    <p:extLst>
      <p:ext uri="{BB962C8B-B14F-4D97-AF65-F5344CB8AC3E}">
        <p14:creationId xmlns:p14="http://schemas.microsoft.com/office/powerpoint/2010/main" xmlns="" val="705701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2229</Words>
  <Application>Microsoft Office PowerPoint</Application>
  <PresentationFormat>On-screen Show (4:3)</PresentationFormat>
  <Paragraphs>259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capi</cp:lastModifiedBy>
  <cp:revision>184</cp:revision>
  <cp:lastPrinted>2015-10-12T13:15:00Z</cp:lastPrinted>
  <dcterms:created xsi:type="dcterms:W3CDTF">2006-08-16T00:00:00Z</dcterms:created>
  <dcterms:modified xsi:type="dcterms:W3CDTF">2015-10-25T20:24:40Z</dcterms:modified>
</cp:coreProperties>
</file>