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8" r:id="rId2"/>
    <p:sldId id="260" r:id="rId3"/>
    <p:sldId id="257" r:id="rId4"/>
    <p:sldId id="264" r:id="rId5"/>
    <p:sldId id="265" r:id="rId6"/>
    <p:sldId id="271" r:id="rId7"/>
    <p:sldId id="267" r:id="rId8"/>
    <p:sldId id="268" r:id="rId9"/>
    <p:sldId id="305" r:id="rId10"/>
    <p:sldId id="273" r:id="rId11"/>
    <p:sldId id="274" r:id="rId12"/>
    <p:sldId id="275" r:id="rId13"/>
    <p:sldId id="282" r:id="rId14"/>
    <p:sldId id="285" r:id="rId15"/>
    <p:sldId id="298" r:id="rId16"/>
    <p:sldId id="303" r:id="rId17"/>
    <p:sldId id="304" r:id="rId18"/>
  </p:sldIdLst>
  <p:sldSz cx="9144000" cy="6858000" type="screen4x3"/>
  <p:notesSz cx="6669088" cy="992822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FB29"/>
    <a:srgbClr val="99FF33"/>
    <a:srgbClr val="66FF33"/>
    <a:srgbClr val="009900"/>
    <a:srgbClr val="A5CADC"/>
    <a:srgbClr val="A9CADC"/>
    <a:srgbClr val="A7CADC"/>
    <a:srgbClr val="A7CAD9"/>
    <a:srgbClr val="A7CADE"/>
    <a:srgbClr val="A7C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11" autoAdjust="0"/>
    <p:restoredTop sz="94534" autoAdjust="0"/>
  </p:normalViewPr>
  <p:slideViewPr>
    <p:cSldViewPr>
      <p:cViewPr varScale="1">
        <p:scale>
          <a:sx n="125" d="100"/>
          <a:sy n="125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B705C-6EF8-4EC9-AC4D-C045D8C605BF}" type="datetimeFigureOut">
              <a:rPr lang="hr-HR" smtClean="0"/>
              <a:t>22.9.2015.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235E1-F587-435C-ACFF-8521835327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005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BF7D5-23D3-42DD-B796-3B5E7DCF294C}" type="datetimeFigureOut">
              <a:rPr lang="hr-HR" smtClean="0"/>
              <a:t>22.9.2015.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9A5FC-9D66-498F-91CA-ED1CAA7DEA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5529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F52-C4AD-45C0-AEAD-AF1B0507C908}" type="datetimeFigureOut">
              <a:rPr lang="hr-HR" smtClean="0"/>
              <a:t>22.9.2015.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BCED-AAEB-4FC7-862F-EF4C006873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7199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F52-C4AD-45C0-AEAD-AF1B0507C908}" type="datetimeFigureOut">
              <a:rPr lang="hr-HR" smtClean="0"/>
              <a:t>22.9.2015.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BCED-AAEB-4FC7-862F-EF4C006873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636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F52-C4AD-45C0-AEAD-AF1B0507C908}" type="datetimeFigureOut">
              <a:rPr lang="hr-HR" smtClean="0"/>
              <a:t>22.9.2015.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BCED-AAEB-4FC7-862F-EF4C006873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9845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F52-C4AD-45C0-AEAD-AF1B0507C908}" type="datetimeFigureOut">
              <a:rPr lang="hr-HR" smtClean="0"/>
              <a:t>22.9.2015.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BCED-AAEB-4FC7-862F-EF4C006873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8299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F52-C4AD-45C0-AEAD-AF1B0507C908}" type="datetimeFigureOut">
              <a:rPr lang="hr-HR" smtClean="0"/>
              <a:t>22.9.2015.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BCED-AAEB-4FC7-862F-EF4C006873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2475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F52-C4AD-45C0-AEAD-AF1B0507C908}" type="datetimeFigureOut">
              <a:rPr lang="hr-HR" smtClean="0"/>
              <a:t>22.9.2015.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BCED-AAEB-4FC7-862F-EF4C006873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5071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F52-C4AD-45C0-AEAD-AF1B0507C908}" type="datetimeFigureOut">
              <a:rPr lang="hr-HR" smtClean="0"/>
              <a:t>22.9.2015.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BCED-AAEB-4FC7-862F-EF4C006873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2936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F52-C4AD-45C0-AEAD-AF1B0507C908}" type="datetimeFigureOut">
              <a:rPr lang="hr-HR" smtClean="0"/>
              <a:t>22.9.2015.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BCED-AAEB-4FC7-862F-EF4C006873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545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F52-C4AD-45C0-AEAD-AF1B0507C908}" type="datetimeFigureOut">
              <a:rPr lang="hr-HR" smtClean="0"/>
              <a:t>22.9.2015.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BCED-AAEB-4FC7-862F-EF4C006873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138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F52-C4AD-45C0-AEAD-AF1B0507C908}" type="datetimeFigureOut">
              <a:rPr lang="hr-HR" smtClean="0"/>
              <a:t>22.9.2015.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BCED-AAEB-4FC7-862F-EF4C006873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4980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F52-C4AD-45C0-AEAD-AF1B0507C908}" type="datetimeFigureOut">
              <a:rPr lang="hr-HR" smtClean="0"/>
              <a:t>22.9.2015.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BCED-AAEB-4FC7-862F-EF4C006873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9160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50F52-C4AD-45C0-AEAD-AF1B0507C908}" type="datetimeFigureOut">
              <a:rPr lang="hr-HR" smtClean="0"/>
              <a:t>22.9.2015.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EBCED-AAEB-4FC7-862F-EF4C006873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709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9.jpeg"/><Relationship Id="rId7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5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4" Type="http://schemas.openxmlformats.org/officeDocument/2006/relationships/image" Target="../media/image2.pn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4" b="20805"/>
          <a:stretch/>
        </p:blipFill>
        <p:spPr bwMode="auto">
          <a:xfrm>
            <a:off x="2404041" y="332656"/>
            <a:ext cx="4468436" cy="115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66260" y="5805264"/>
            <a:ext cx="9143999" cy="0"/>
          </a:xfrm>
          <a:prstGeom prst="line">
            <a:avLst/>
          </a:prstGeom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1" y="1556792"/>
            <a:ext cx="9144000" cy="2088232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 fontScale="97500"/>
          </a:bodyPr>
          <a:lstStyle>
            <a:lvl1pPr algn="ctr" defTabSz="1280160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</a:t>
            </a:r>
            <a:r>
              <a:rPr lang="hr-HR" sz="2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REUSE OF SEWAGE SLUDGE IN CONCRETE INDUSTRY –                                                                          FROM MICROSTRUCTURE TO INNOVATIVE CONSTRUCTION PRODUCTS</a:t>
            </a:r>
          </a:p>
          <a:p>
            <a:endParaRPr lang="hr-HR" sz="2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  <a:p>
            <a:r>
              <a:rPr lang="hr-HR" sz="2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RECIKLIRANJE KOMUNALNOG MULJA U BETONSKOJ INDUSTRIJI –                                                             OD MIKROSTRUKTURE DO INOVATIVNIH GRAĐEVNIH PROIZVODA </a:t>
            </a:r>
            <a:endParaRPr lang="hr-HR" sz="2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pic>
        <p:nvPicPr>
          <p:cNvPr id="17" name="Picture 8" descr="http://www.hrzz.hr/img/hrzz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918" y="6172583"/>
            <a:ext cx="1711475" cy="64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ubtitle 2"/>
          <p:cNvSpPr txBox="1">
            <a:spLocks/>
          </p:cNvSpPr>
          <p:nvPr/>
        </p:nvSpPr>
        <p:spPr>
          <a:xfrm>
            <a:off x="7020272" y="5673005"/>
            <a:ext cx="1599230" cy="551688"/>
          </a:xfrm>
          <a:prstGeom prst="rect">
            <a:avLst/>
          </a:prstGeom>
        </p:spPr>
        <p:txBody>
          <a:bodyPr vert="horz" lIns="128016" tIns="64008" rIns="128016" bIns="64008" rtlCol="0">
            <a:normAutofit fontScale="77500" lnSpcReduction="20000"/>
          </a:bodyPr>
          <a:lstStyle>
            <a:lvl1pPr marL="0" indent="0" algn="ctr" defTabSz="1280160" rtl="0" eaLnBrk="1" latinLnBrk="0" hangingPunct="1">
              <a:spcBef>
                <a:spcPct val="20000"/>
              </a:spcBef>
              <a:buFont typeface="Arial" pitchFamily="34" charset="0"/>
              <a:buNone/>
              <a:defRPr sz="4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spcBef>
                <a:spcPct val="20000"/>
              </a:spcBef>
              <a:buFont typeface="Arial" pitchFamily="34" charset="0"/>
              <a:buNone/>
              <a:defRPr sz="3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spcBef>
                <a:spcPct val="20000"/>
              </a:spcBef>
              <a:buFont typeface="Arial" pitchFamily="34" charset="0"/>
              <a:buNone/>
              <a:defRPr sz="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sz="1800" b="1" dirty="0" smtClean="0">
              <a:solidFill>
                <a:srgbClr val="0070C0"/>
              </a:solidFill>
            </a:endParaRPr>
          </a:p>
          <a:p>
            <a:r>
              <a:rPr lang="hr-HR" sz="1800" b="1" dirty="0" smtClean="0">
                <a:solidFill>
                  <a:srgbClr val="0070C0"/>
                </a:solidFill>
              </a:rPr>
              <a:t>Projekt financira:</a:t>
            </a:r>
            <a:endParaRPr lang="hr-HR" sz="1800" dirty="0">
              <a:solidFill>
                <a:srgbClr val="0070C0"/>
              </a:solidFill>
            </a:endParaRPr>
          </a:p>
        </p:txBody>
      </p:sp>
      <p:sp>
        <p:nvSpPr>
          <p:cNvPr id="27" name="Subtitle 2"/>
          <p:cNvSpPr>
            <a:spLocks noGrp="1"/>
          </p:cNvSpPr>
          <p:nvPr>
            <p:ph type="subTitle" idx="1"/>
          </p:nvPr>
        </p:nvSpPr>
        <p:spPr>
          <a:xfrm>
            <a:off x="-19040" y="4077072"/>
            <a:ext cx="9144000" cy="936104"/>
          </a:xfrm>
        </p:spPr>
        <p:txBody>
          <a:bodyPr>
            <a:noAutofit/>
          </a:bodyPr>
          <a:lstStyle/>
          <a:p>
            <a:r>
              <a:rPr lang="hr-HR" sz="2200" b="1" dirty="0" smtClean="0">
                <a:solidFill>
                  <a:srgbClr val="0070C0"/>
                </a:solidFill>
                <a:latin typeface="Myriad Pro" pitchFamily="34" charset="0"/>
              </a:rPr>
              <a:t>Voditelj projekta: doc.dr.sc. Dražen </a:t>
            </a:r>
            <a:r>
              <a:rPr lang="hr-HR" sz="2200" b="1" dirty="0" err="1" smtClean="0">
                <a:solidFill>
                  <a:srgbClr val="0070C0"/>
                </a:solidFill>
                <a:latin typeface="Myriad Pro" pitchFamily="34" charset="0"/>
              </a:rPr>
              <a:t>Vouk</a:t>
            </a:r>
            <a:r>
              <a:rPr lang="hr-HR" sz="2200" b="1" dirty="0" smtClean="0">
                <a:solidFill>
                  <a:srgbClr val="0070C0"/>
                </a:solidFill>
                <a:latin typeface="Myriad Pro" pitchFamily="34" charset="0"/>
              </a:rPr>
              <a:t>, dipl.ing.građ.</a:t>
            </a:r>
            <a:endParaRPr lang="hr-HR" sz="2200" b="1" dirty="0">
              <a:solidFill>
                <a:srgbClr val="0070C0"/>
              </a:solidFill>
              <a:latin typeface="Myriad Pro" pitchFamily="34" charset="0"/>
            </a:endParaRPr>
          </a:p>
          <a:p>
            <a:r>
              <a:rPr lang="hr-HR" sz="2200" dirty="0" smtClean="0">
                <a:solidFill>
                  <a:srgbClr val="0070C0"/>
                </a:solidFill>
                <a:latin typeface="Myriad Pro" pitchFamily="34" charset="0"/>
              </a:rPr>
              <a:t>Sveučilište u Zagrebu, Građevinski fakultet, Zavod za hidrotehniku</a:t>
            </a:r>
            <a:endParaRPr lang="hr-HR" sz="2200" dirty="0">
              <a:solidFill>
                <a:srgbClr val="0070C0"/>
              </a:solidFill>
              <a:latin typeface="Myriad Pro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9512" y="5948848"/>
            <a:ext cx="4030423" cy="991343"/>
            <a:chOff x="1595822" y="3319554"/>
            <a:chExt cx="6289515" cy="162296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5822" y="3429000"/>
              <a:ext cx="1913450" cy="1222959"/>
            </a:xfrm>
            <a:prstGeom prst="rect">
              <a:avLst/>
            </a:prstGeom>
          </p:spPr>
        </p:pic>
        <p:sp>
          <p:nvSpPr>
            <p:cNvPr id="29" name="Title 1"/>
            <p:cNvSpPr txBox="1">
              <a:spLocks/>
            </p:cNvSpPr>
            <p:nvPr/>
          </p:nvSpPr>
          <p:spPr>
            <a:xfrm>
              <a:off x="3636865" y="3319554"/>
              <a:ext cx="4248472" cy="1622962"/>
            </a:xfrm>
            <a:prstGeom prst="rect">
              <a:avLst/>
            </a:prstGeom>
          </p:spPr>
          <p:txBody>
            <a:bodyPr vert="horz" lIns="128016" tIns="64008" rIns="128016" bIns="64008" rtlCol="0" anchor="ctr">
              <a:noAutofit/>
            </a:bodyPr>
            <a:lstStyle>
              <a:lvl1pPr algn="ctr" defTabSz="1280160" rtl="0" eaLnBrk="1" latinLnBrk="0" hangingPunct="1">
                <a:spcBef>
                  <a:spcPct val="0"/>
                </a:spcBef>
                <a:buNone/>
                <a:defRPr sz="6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hr-HR" sz="1800" b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SVEUČILIŠTE U ZAGREBU </a:t>
              </a:r>
            </a:p>
            <a:p>
              <a:pPr algn="l"/>
              <a:r>
                <a:rPr lang="hr-HR" sz="1800" b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GRAĐEVINSKI FAKULTET</a:t>
              </a:r>
            </a:p>
            <a:p>
              <a:pPr algn="l"/>
              <a:endParaRPr lang="hr-HR" sz="1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039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4" b="20805"/>
          <a:stretch/>
        </p:blipFill>
        <p:spPr bwMode="auto">
          <a:xfrm>
            <a:off x="2955461" y="16228"/>
            <a:ext cx="3233073" cy="83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GF_sastavnic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141202"/>
            <a:ext cx="1205643" cy="76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RZZ - Hrvatska zaklada za znano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243702"/>
            <a:ext cx="1396647" cy="52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942038"/>
            <a:ext cx="9143999" cy="0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79512" y="1340768"/>
            <a:ext cx="5040560" cy="53828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FF0000"/>
              </a:buClr>
              <a:buSzPct val="80000"/>
              <a:defRPr/>
            </a:pPr>
            <a:r>
              <a:rPr lang="hr-HR" sz="2000" b="1" dirty="0">
                <a:solidFill>
                  <a:srgbClr val="0000CC"/>
                </a:solidFill>
                <a:latin typeface="Myriad Pro" pitchFamily="34" charset="0"/>
              </a:rPr>
              <a:t>Najveći potencijal ponovne upotrebe mulja/pepela u betonskoj industriji odnosi se na mogućnosti primjene kao zamjene za dio originalnih sirovina u betonu. </a:t>
            </a:r>
            <a:endParaRPr lang="hr-HR" sz="2000" b="1" dirty="0" smtClean="0">
              <a:solidFill>
                <a:srgbClr val="0000CC"/>
              </a:solidFill>
              <a:latin typeface="Myriad Pro" pitchFamily="34" charset="0"/>
            </a:endParaRPr>
          </a:p>
          <a:p>
            <a:pPr algn="just">
              <a:buClr>
                <a:srgbClr val="FF0000"/>
              </a:buClr>
              <a:buSzPct val="80000"/>
              <a:defRPr/>
            </a:pPr>
            <a:endParaRPr lang="hr-HR" sz="2000" b="1" dirty="0">
              <a:solidFill>
                <a:srgbClr val="0000CC"/>
              </a:solidFill>
              <a:latin typeface="Myriad Pro" pitchFamily="34" charset="0"/>
            </a:endParaRPr>
          </a:p>
          <a:p>
            <a:pPr algn="just">
              <a:buClr>
                <a:srgbClr val="FF0000"/>
              </a:buClr>
              <a:buSzPct val="80000"/>
              <a:defRPr/>
            </a:pPr>
            <a:r>
              <a:rPr lang="hr-HR" sz="2000" b="1" dirty="0">
                <a:solidFill>
                  <a:srgbClr val="0000CC"/>
                </a:solidFill>
                <a:latin typeface="Myriad Pro" pitchFamily="34" charset="0"/>
              </a:rPr>
              <a:t>Pepeo se u betonu može koristiti </a:t>
            </a:r>
            <a:r>
              <a:rPr lang="hr-HR" sz="2000" b="1" dirty="0" smtClean="0">
                <a:solidFill>
                  <a:srgbClr val="0000CC"/>
                </a:solidFill>
                <a:latin typeface="Myriad Pro" pitchFamily="34" charset="0"/>
              </a:rPr>
              <a:t>kao:</a:t>
            </a:r>
          </a:p>
          <a:p>
            <a:pPr marL="342900" indent="-342900" algn="l">
              <a:buClr>
                <a:srgbClr val="00B050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hr-HR" sz="2000" b="1" dirty="0" err="1" smtClean="0">
                <a:solidFill>
                  <a:srgbClr val="0000CC"/>
                </a:solidFill>
                <a:latin typeface="Myriad Pro" pitchFamily="34" charset="0"/>
              </a:rPr>
              <a:t>pucolanski</a:t>
            </a:r>
            <a:r>
              <a:rPr lang="hr-HR" sz="2000" b="1" dirty="0" smtClean="0">
                <a:solidFill>
                  <a:srgbClr val="0000CC"/>
                </a:solidFill>
                <a:latin typeface="Myriad Pro" pitchFamily="34" charset="0"/>
              </a:rPr>
              <a:t> </a:t>
            </a:r>
            <a:r>
              <a:rPr lang="hr-HR" sz="2000" b="1" dirty="0">
                <a:solidFill>
                  <a:srgbClr val="0000CC"/>
                </a:solidFill>
                <a:latin typeface="Myriad Pro" pitchFamily="34" charset="0"/>
              </a:rPr>
              <a:t>aktivan materijal, </a:t>
            </a:r>
            <a:r>
              <a:rPr lang="hr-HR" sz="2000" b="1" dirty="0" smtClean="0">
                <a:solidFill>
                  <a:srgbClr val="0000CC"/>
                </a:solidFill>
                <a:latin typeface="Myriad Pro" pitchFamily="34" charset="0"/>
              </a:rPr>
              <a:t>djelomično </a:t>
            </a:r>
            <a:r>
              <a:rPr lang="hr-HR" sz="2000" b="1" dirty="0">
                <a:solidFill>
                  <a:srgbClr val="0000CC"/>
                </a:solidFill>
                <a:latin typeface="Myriad Pro" pitchFamily="34" charset="0"/>
              </a:rPr>
              <a:t>zamjenjujući cement, </a:t>
            </a:r>
            <a:endParaRPr lang="hr-HR" sz="2000" b="1" dirty="0" smtClean="0">
              <a:solidFill>
                <a:srgbClr val="0000CC"/>
              </a:solidFill>
              <a:latin typeface="Myriad Pro" pitchFamily="34" charset="0"/>
            </a:endParaRPr>
          </a:p>
          <a:p>
            <a:pPr marL="342900" indent="-342900" algn="l">
              <a:buClr>
                <a:srgbClr val="00B050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hr-HR" sz="2000" b="1" dirty="0" smtClean="0">
                <a:solidFill>
                  <a:srgbClr val="0000CC"/>
                </a:solidFill>
                <a:latin typeface="Myriad Pro" pitchFamily="34" charset="0"/>
              </a:rPr>
              <a:t>inertni </a:t>
            </a:r>
            <a:r>
              <a:rPr lang="hr-HR" sz="2000" b="1" dirty="0" err="1">
                <a:solidFill>
                  <a:srgbClr val="0000CC"/>
                </a:solidFill>
                <a:latin typeface="Myriad Pro" pitchFamily="34" charset="0"/>
              </a:rPr>
              <a:t>filer</a:t>
            </a:r>
            <a:r>
              <a:rPr lang="hr-HR" sz="2000" b="1" dirty="0">
                <a:solidFill>
                  <a:srgbClr val="0000CC"/>
                </a:solidFill>
                <a:latin typeface="Myriad Pro" pitchFamily="34" charset="0"/>
              </a:rPr>
              <a:t>, koji zamjenjuje pijesak i/ili fini agregat.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" y="6135088"/>
            <a:ext cx="9143999" cy="0"/>
          </a:xfrm>
          <a:prstGeom prst="line">
            <a:avLst/>
          </a:prstGeom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ttps://encrypted-tbn3.gstatic.com/images?q=tbn:ANd9GcTKufXG0ZV1piJn3n0c-Px3i-325627ZQriKADPlbcvsZdqdRL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84784"/>
            <a:ext cx="3484879" cy="432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44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4" b="20805"/>
          <a:stretch/>
        </p:blipFill>
        <p:spPr bwMode="auto">
          <a:xfrm>
            <a:off x="2955461" y="16228"/>
            <a:ext cx="3233073" cy="83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GF_sastavnic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141202"/>
            <a:ext cx="1205643" cy="76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RZZ - Hrvatska zaklada za znano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243702"/>
            <a:ext cx="1396647" cy="52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942038"/>
            <a:ext cx="9143999" cy="0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94028" y="1196752"/>
            <a:ext cx="5400600" cy="53828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B050"/>
              </a:buClr>
              <a:buSzPct val="80000"/>
              <a:defRPr/>
            </a:pPr>
            <a:r>
              <a:rPr lang="hr-HR" sz="2000" b="1" dirty="0">
                <a:solidFill>
                  <a:srgbClr val="0000CC"/>
                </a:solidFill>
                <a:latin typeface="Myriad Pro" pitchFamily="34" charset="0"/>
              </a:rPr>
              <a:t>Pri određivanju optimalnih udjela </a:t>
            </a:r>
            <a:r>
              <a:rPr lang="hr-HR" sz="2000" b="1" dirty="0" smtClean="0">
                <a:solidFill>
                  <a:srgbClr val="0000CC"/>
                </a:solidFill>
                <a:latin typeface="Myriad Pro" pitchFamily="34" charset="0"/>
              </a:rPr>
              <a:t>pepela </a:t>
            </a:r>
            <a:r>
              <a:rPr lang="hr-HR" sz="2000" b="1" dirty="0">
                <a:solidFill>
                  <a:srgbClr val="0000CC"/>
                </a:solidFill>
                <a:latin typeface="Myriad Pro" pitchFamily="34" charset="0"/>
              </a:rPr>
              <a:t>u proizvodnji betona i betonskih elemenata potrebno je zadovoljiti: </a:t>
            </a:r>
            <a:endParaRPr lang="hr-HR" sz="2000" b="1" dirty="0" smtClean="0">
              <a:solidFill>
                <a:srgbClr val="0000CC"/>
              </a:solidFill>
              <a:latin typeface="Myriad Pro" pitchFamily="34" charset="0"/>
            </a:endParaRPr>
          </a:p>
          <a:p>
            <a:pPr marL="342900" indent="-342900" algn="just"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hr-HR" sz="2000" b="1" dirty="0" smtClean="0">
                <a:solidFill>
                  <a:srgbClr val="FF0000"/>
                </a:solidFill>
                <a:latin typeface="Myriad Pro" pitchFamily="34" charset="0"/>
              </a:rPr>
              <a:t>Tehnički </a:t>
            </a:r>
            <a:r>
              <a:rPr lang="hr-HR" sz="2000" b="1" dirty="0">
                <a:solidFill>
                  <a:srgbClr val="FF0000"/>
                </a:solidFill>
                <a:latin typeface="Myriad Pro" pitchFamily="34" charset="0"/>
              </a:rPr>
              <a:t>kriterij</a:t>
            </a:r>
            <a:r>
              <a:rPr lang="hr-HR" sz="2000" b="1" dirty="0">
                <a:solidFill>
                  <a:srgbClr val="0000CC"/>
                </a:solidFill>
                <a:latin typeface="Myriad Pro" pitchFamily="34" charset="0"/>
              </a:rPr>
              <a:t> - svojstvo </a:t>
            </a:r>
            <a:r>
              <a:rPr lang="hr-HR" sz="2000" b="1" dirty="0" err="1">
                <a:solidFill>
                  <a:srgbClr val="0000CC"/>
                </a:solidFill>
                <a:latin typeface="Myriad Pro" pitchFamily="34" charset="0"/>
              </a:rPr>
              <a:t>obradljivosti</a:t>
            </a:r>
            <a:r>
              <a:rPr lang="hr-HR" sz="2000" b="1" dirty="0">
                <a:solidFill>
                  <a:srgbClr val="0000CC"/>
                </a:solidFill>
                <a:latin typeface="Myriad Pro" pitchFamily="34" charset="0"/>
              </a:rPr>
              <a:t>, vrijeme vezanja, mehanička svojstva (tlačna i/ili vlačna čvrstoća), </a:t>
            </a:r>
            <a:r>
              <a:rPr lang="hr-HR" sz="2000" b="1" dirty="0" err="1">
                <a:solidFill>
                  <a:srgbClr val="0000CC"/>
                </a:solidFill>
                <a:latin typeface="Myriad Pro" pitchFamily="34" charset="0"/>
              </a:rPr>
              <a:t>trajnosna</a:t>
            </a:r>
            <a:r>
              <a:rPr lang="hr-HR" sz="2000" b="1" dirty="0">
                <a:solidFill>
                  <a:srgbClr val="0000CC"/>
                </a:solidFill>
                <a:latin typeface="Myriad Pro" pitchFamily="34" charset="0"/>
              </a:rPr>
              <a:t> svojstva (</a:t>
            </a:r>
            <a:r>
              <a:rPr lang="hr-HR" sz="2000" b="1" dirty="0" err="1" smtClean="0">
                <a:solidFill>
                  <a:srgbClr val="0000CC"/>
                </a:solidFill>
                <a:latin typeface="Myriad Pro" pitchFamily="34" charset="0"/>
              </a:rPr>
              <a:t>vodopropusnost</a:t>
            </a:r>
            <a:r>
              <a:rPr lang="hr-HR" sz="2000" b="1" dirty="0" smtClean="0">
                <a:solidFill>
                  <a:srgbClr val="0000CC"/>
                </a:solidFill>
                <a:latin typeface="Myriad Pro" pitchFamily="34" charset="0"/>
              </a:rPr>
              <a:t>, </a:t>
            </a:r>
            <a:r>
              <a:rPr lang="hr-HR" sz="2000" b="1" dirty="0" err="1" smtClean="0">
                <a:solidFill>
                  <a:srgbClr val="0000CC"/>
                </a:solidFill>
                <a:latin typeface="Myriad Pro" pitchFamily="34" charset="0"/>
              </a:rPr>
              <a:t>plinopropusnost</a:t>
            </a:r>
            <a:r>
              <a:rPr lang="hr-HR" sz="2000" b="1" dirty="0" smtClean="0">
                <a:solidFill>
                  <a:srgbClr val="0000CC"/>
                </a:solidFill>
                <a:latin typeface="Myriad Pro" pitchFamily="34" charset="0"/>
              </a:rPr>
              <a:t> </a:t>
            </a:r>
            <a:r>
              <a:rPr lang="hr-HR" sz="2000" b="1" dirty="0">
                <a:solidFill>
                  <a:srgbClr val="0000CC"/>
                </a:solidFill>
                <a:latin typeface="Myriad Pro" pitchFamily="34" charset="0"/>
              </a:rPr>
              <a:t>i dr.),</a:t>
            </a:r>
          </a:p>
          <a:p>
            <a:pPr marL="342900" indent="-342900" algn="just"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hr-HR" sz="2000" b="1" dirty="0">
                <a:solidFill>
                  <a:srgbClr val="FF0000"/>
                </a:solidFill>
                <a:latin typeface="Myriad Pro" pitchFamily="34" charset="0"/>
              </a:rPr>
              <a:t>Socijalni kriterij </a:t>
            </a:r>
            <a:r>
              <a:rPr lang="hr-HR" sz="2000" b="1" dirty="0">
                <a:solidFill>
                  <a:srgbClr val="0000CC"/>
                </a:solidFill>
                <a:latin typeface="Myriad Pro" pitchFamily="34" charset="0"/>
              </a:rPr>
              <a:t>– spremnost </a:t>
            </a:r>
            <a:r>
              <a:rPr lang="hr-HR" sz="2000" b="1" dirty="0" smtClean="0">
                <a:solidFill>
                  <a:srgbClr val="0000CC"/>
                </a:solidFill>
                <a:latin typeface="Myriad Pro" pitchFamily="34" charset="0"/>
              </a:rPr>
              <a:t>tržišta i javnosti </a:t>
            </a:r>
            <a:r>
              <a:rPr lang="hr-HR" sz="2000" b="1" dirty="0">
                <a:solidFill>
                  <a:srgbClr val="0000CC"/>
                </a:solidFill>
                <a:latin typeface="Myriad Pro" pitchFamily="34" charset="0"/>
              </a:rPr>
              <a:t>na prihvaćanje proizvoda s recikliranim sirovinama,</a:t>
            </a:r>
          </a:p>
          <a:p>
            <a:pPr marL="342900" indent="-342900" algn="just"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hr-HR" sz="2000" b="1" dirty="0">
                <a:solidFill>
                  <a:srgbClr val="FF0000"/>
                </a:solidFill>
                <a:latin typeface="Myriad Pro" pitchFamily="34" charset="0"/>
              </a:rPr>
              <a:t>Ekološki kriterij </a:t>
            </a:r>
            <a:r>
              <a:rPr lang="hr-HR" sz="2000" b="1" dirty="0">
                <a:solidFill>
                  <a:srgbClr val="0000CC"/>
                </a:solidFill>
                <a:latin typeface="Myriad Pro" pitchFamily="34" charset="0"/>
              </a:rPr>
              <a:t>- kontroliranje </a:t>
            </a:r>
            <a:r>
              <a:rPr lang="hr-HR" sz="2000" b="1" dirty="0" err="1">
                <a:solidFill>
                  <a:srgbClr val="0000CC"/>
                </a:solidFill>
                <a:latin typeface="Myriad Pro" pitchFamily="34" charset="0"/>
              </a:rPr>
              <a:t>izluživanja</a:t>
            </a:r>
            <a:r>
              <a:rPr lang="hr-HR" sz="2000" b="1" dirty="0">
                <a:solidFill>
                  <a:srgbClr val="0000CC"/>
                </a:solidFill>
                <a:latin typeface="Myriad Pro" pitchFamily="34" charset="0"/>
              </a:rPr>
              <a:t> pojedinih kemijskih elemenata i spojeva iz dobivenih materijala.</a:t>
            </a:r>
          </a:p>
          <a:p>
            <a:pPr algn="just">
              <a:buClr>
                <a:srgbClr val="00B050"/>
              </a:buClr>
              <a:buSzPct val="80000"/>
              <a:defRPr/>
            </a:pPr>
            <a:endParaRPr lang="hr-HR" sz="2000" b="1" dirty="0">
              <a:solidFill>
                <a:srgbClr val="0000CC"/>
              </a:solidFill>
              <a:latin typeface="Myriad Pro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" y="6135088"/>
            <a:ext cx="9143999" cy="0"/>
          </a:xfrm>
          <a:prstGeom prst="line">
            <a:avLst/>
          </a:prstGeom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188534" y="2924943"/>
            <a:ext cx="2631938" cy="1872207"/>
            <a:chOff x="6444208" y="3213950"/>
            <a:chExt cx="2304256" cy="1837919"/>
          </a:xfrm>
        </p:grpSpPr>
        <p:pic>
          <p:nvPicPr>
            <p:cNvPr id="18434" name="Picture 2" descr="http://theworldwewantfoundation.org/files/imagecache/project_featured/girl-w-glass-globe-criteria.jpg?134692875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3213950"/>
              <a:ext cx="2304256" cy="1837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http://www.komline.com/images/BiosolidsPile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306"/>
            <a:stretch/>
          </p:blipFill>
          <p:spPr bwMode="auto">
            <a:xfrm>
              <a:off x="6655967" y="3717032"/>
              <a:ext cx="1224671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438" name="Picture 6" descr="https://www.reminetwork.com/wp-content/uploads/BOMABESt-660x3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534" y="4906022"/>
            <a:ext cx="2703946" cy="122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534" y="1268760"/>
            <a:ext cx="2627784" cy="157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3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4" b="20805"/>
          <a:stretch/>
        </p:blipFill>
        <p:spPr bwMode="auto">
          <a:xfrm>
            <a:off x="2955461" y="16228"/>
            <a:ext cx="3233073" cy="83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GF_sastavnic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135"/>
            <a:ext cx="1379023" cy="87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RZZ - Hrvatska zaklada za znano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752" y="222067"/>
            <a:ext cx="1597495" cy="6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942038"/>
            <a:ext cx="9143999" cy="0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35088"/>
            <a:ext cx="9143999" cy="0"/>
          </a:xfrm>
          <a:prstGeom prst="line">
            <a:avLst/>
          </a:prstGeom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04426" y="1196752"/>
            <a:ext cx="8589962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2000" b="1" dirty="0" smtClean="0">
                <a:solidFill>
                  <a:srgbClr val="0000CC"/>
                </a:solidFill>
                <a:latin typeface="Myriad Pro" pitchFamily="34" charset="0"/>
              </a:rPr>
              <a:t> </a:t>
            </a:r>
            <a:endParaRPr lang="hr-HR" altLang="x-none" sz="2000" b="1" dirty="0">
              <a:solidFill>
                <a:srgbClr val="0000CC"/>
              </a:solidFill>
              <a:latin typeface="Myriad Pro" pitchFamily="34" charset="0"/>
            </a:endParaRPr>
          </a:p>
        </p:txBody>
      </p:sp>
      <p:pic>
        <p:nvPicPr>
          <p:cNvPr id="11" name="Picture 3" descr="C:\Users\Domagoj\Desktop\RESCUE rezultati\Mort_Leteci_pepeo_SLIKE_08.04\Mort_Leteci pepeo_SLIKE_08.04\varazdin\20150218_08245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3" r="13157"/>
          <a:stretch/>
        </p:blipFill>
        <p:spPr bwMode="auto">
          <a:xfrm>
            <a:off x="3563915" y="1166711"/>
            <a:ext cx="1647198" cy="134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Domagoj\Desktop\RESCUE rezultati\Mort_Leteci_pepeo_SLIKE_08.04\Mort_Leteci pepeo_SLIKE_08.04\karlovac\M0\M0-B\20150217_09542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90"/>
          <a:stretch/>
        </p:blipFill>
        <p:spPr bwMode="auto">
          <a:xfrm>
            <a:off x="4774914" y="4293096"/>
            <a:ext cx="1608943" cy="137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"/>
          <a:stretch/>
        </p:blipFill>
        <p:spPr>
          <a:xfrm>
            <a:off x="7092280" y="3417464"/>
            <a:ext cx="1947425" cy="1379688"/>
          </a:xfrm>
          <a:prstGeom prst="rect">
            <a:avLst/>
          </a:prstGeom>
        </p:spPr>
      </p:pic>
      <p:pic>
        <p:nvPicPr>
          <p:cNvPr id="17" name="Picture 10" descr="http://www.dutchwatersector.com/uploads/2013/09/dws-vallei-veluwe-grontmij-wwtp-amersfoort-770px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97582"/>
            <a:ext cx="1660897" cy="891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:\Users\Domagoj\Desktop\RESCUE rezultati\Mort_Leteci_pepeo_SLIKE_08.04\Mort_Leteci pepeo_SLIKE_08.04\varazdin\20150218_081907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" t="13019" r="6886" b="23659"/>
          <a:stretch/>
        </p:blipFill>
        <p:spPr bwMode="auto">
          <a:xfrm>
            <a:off x="2060604" y="1182234"/>
            <a:ext cx="1113890" cy="134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20150410_093849.jpg"/>
          <p:cNvPicPr/>
          <p:nvPr/>
        </p:nvPicPr>
        <p:blipFill rotWithShape="1">
          <a:blip r:embed="rId10" cstate="print"/>
          <a:srcRect l="15537" t="1" r="24121" b="15766"/>
          <a:stretch/>
        </p:blipFill>
        <p:spPr bwMode="auto">
          <a:xfrm>
            <a:off x="5565061" y="1164511"/>
            <a:ext cx="1743243" cy="13475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2" t="27782" r="15570"/>
          <a:stretch/>
        </p:blipFill>
        <p:spPr bwMode="auto">
          <a:xfrm>
            <a:off x="7716756" y="1160373"/>
            <a:ext cx="1322949" cy="13475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Description: 20150211_115409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4" t="14876" r="23141" b="9642"/>
          <a:stretch>
            <a:fillRect/>
          </a:stretch>
        </p:blipFill>
        <p:spPr bwMode="auto">
          <a:xfrm>
            <a:off x="4774914" y="2680517"/>
            <a:ext cx="1608943" cy="1379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C:\Users\Domagoj\Desktop\RESCUE rezultati\Mort_Leteci_pepeo_SLIKE_08.04\Mort_Leteci pepeo_SLIKE_08.04\karlovac\M0\1dan\M0-C\20150217_141200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4" r="4884"/>
          <a:stretch/>
        </p:blipFill>
        <p:spPr bwMode="auto">
          <a:xfrm>
            <a:off x="1" y="4309028"/>
            <a:ext cx="1805535" cy="137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5" descr="konzistencija M5.JPG"/>
          <p:cNvPicPr>
            <a:picLocks noChangeAspect="1" noChangeArrowheads="1"/>
          </p:cNvPicPr>
          <p:nvPr/>
        </p:nvPicPr>
        <p:blipFill rotWithShape="1">
          <a:blip r:embed="rId14" cstate="print"/>
          <a:srcRect l="34112" r="31891" b="15309"/>
          <a:stretch/>
        </p:blipFill>
        <p:spPr bwMode="auto">
          <a:xfrm>
            <a:off x="2085707" y="2680517"/>
            <a:ext cx="2155351" cy="1379688"/>
          </a:xfrm>
          <a:prstGeom prst="rect">
            <a:avLst/>
          </a:prstGeom>
          <a:noFill/>
        </p:spPr>
      </p:pic>
      <p:pic>
        <p:nvPicPr>
          <p:cNvPr id="1026" name="Picture 33" descr="Description: 20150217_102619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" t="13774" r="14380" b="6061"/>
          <a:stretch>
            <a:fillRect/>
          </a:stretch>
        </p:blipFill>
        <p:spPr bwMode="auto">
          <a:xfrm>
            <a:off x="2085707" y="4301933"/>
            <a:ext cx="2149970" cy="13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660897" y="1851227"/>
            <a:ext cx="424810" cy="9557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9" idx="3"/>
          </p:cNvCxnSpPr>
          <p:nvPr/>
        </p:nvCxnSpPr>
        <p:spPr>
          <a:xfrm flipV="1">
            <a:off x="3174494" y="1852738"/>
            <a:ext cx="390610" cy="3269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" idx="3"/>
          </p:cNvCxnSpPr>
          <p:nvPr/>
        </p:nvCxnSpPr>
        <p:spPr>
          <a:xfrm>
            <a:off x="5211113" y="1840484"/>
            <a:ext cx="368273" cy="7354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291946" y="1860784"/>
            <a:ext cx="424810" cy="3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5" idx="0"/>
          </p:cNvCxnSpPr>
          <p:nvPr/>
        </p:nvCxnSpPr>
        <p:spPr>
          <a:xfrm flipH="1">
            <a:off x="8065993" y="2507918"/>
            <a:ext cx="312238" cy="909546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5" idx="1"/>
            <a:endCxn id="25" idx="3"/>
          </p:cNvCxnSpPr>
          <p:nvPr/>
        </p:nvCxnSpPr>
        <p:spPr>
          <a:xfrm flipH="1" flipV="1">
            <a:off x="6383857" y="3370362"/>
            <a:ext cx="708423" cy="736946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5" idx="1"/>
            <a:endCxn id="13" idx="3"/>
          </p:cNvCxnSpPr>
          <p:nvPr/>
        </p:nvCxnSpPr>
        <p:spPr>
          <a:xfrm flipH="1">
            <a:off x="6383857" y="4107308"/>
            <a:ext cx="708423" cy="875633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3" idx="1"/>
            <a:endCxn id="1026" idx="3"/>
          </p:cNvCxnSpPr>
          <p:nvPr/>
        </p:nvCxnSpPr>
        <p:spPr>
          <a:xfrm flipH="1">
            <a:off x="4235677" y="4982941"/>
            <a:ext cx="539237" cy="8836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55" idx="3"/>
          </p:cNvCxnSpPr>
          <p:nvPr/>
        </p:nvCxnSpPr>
        <p:spPr>
          <a:xfrm flipH="1" flipV="1">
            <a:off x="4241058" y="3370361"/>
            <a:ext cx="558963" cy="1603083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1726341" y="4987359"/>
            <a:ext cx="469395" cy="11513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BCED-AAEB-4FC7-862F-EF4C0068738C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232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4" b="20805"/>
          <a:stretch/>
        </p:blipFill>
        <p:spPr bwMode="auto">
          <a:xfrm>
            <a:off x="2955461" y="16228"/>
            <a:ext cx="3233073" cy="83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GF_sastavnic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135"/>
            <a:ext cx="1379023" cy="87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RZZ - Hrvatska zaklada za znano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752" y="222067"/>
            <a:ext cx="1597495" cy="6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942038"/>
            <a:ext cx="9143999" cy="0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35088"/>
            <a:ext cx="9143999" cy="0"/>
          </a:xfrm>
          <a:prstGeom prst="line">
            <a:avLst/>
          </a:prstGeom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04426" y="1196752"/>
            <a:ext cx="8589962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2000" b="1" dirty="0" smtClean="0">
                <a:solidFill>
                  <a:srgbClr val="0000CC"/>
                </a:solidFill>
                <a:latin typeface="Myriad Pro" pitchFamily="34" charset="0"/>
              </a:rPr>
              <a:t> </a:t>
            </a:r>
            <a:endParaRPr lang="hr-HR" altLang="x-none" sz="2000" b="1" dirty="0">
              <a:solidFill>
                <a:srgbClr val="0000CC"/>
              </a:solidFill>
              <a:latin typeface="Myriad Pro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1052736"/>
            <a:ext cx="878497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2400" b="1" dirty="0" smtClean="0">
                <a:solidFill>
                  <a:srgbClr val="C00000"/>
                </a:solidFill>
              </a:rPr>
              <a:t>Ispitivanja na cementnom mortu u svježem stanju</a:t>
            </a:r>
          </a:p>
          <a:p>
            <a:pPr lvl="0" algn="ctr"/>
            <a:endParaRPr lang="hr-HR" sz="1200" b="1" dirty="0" smtClean="0">
              <a:solidFill>
                <a:srgbClr val="C000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hr-HR" sz="2000" dirty="0" smtClean="0"/>
              <a:t> </a:t>
            </a:r>
            <a:r>
              <a:rPr lang="hr-HR" sz="2000" b="1" u="sng" dirty="0" smtClean="0"/>
              <a:t>Konzistencija</a:t>
            </a:r>
            <a:r>
              <a:rPr lang="hr-HR" sz="2000" dirty="0" smtClean="0"/>
              <a:t> je određena pomoću stolića za protresanje, na temelju</a:t>
            </a:r>
          </a:p>
          <a:p>
            <a:pPr lvl="0"/>
            <a:r>
              <a:rPr lang="hr-HR" sz="2000" dirty="0" smtClean="0"/>
              <a:t>   norme EN 1015-3:1999</a:t>
            </a:r>
            <a:endParaRPr lang="hr-HR" sz="2000" b="1" dirty="0" smtClean="0"/>
          </a:p>
          <a:p>
            <a:pPr lvl="0" algn="ctr"/>
            <a:endParaRPr lang="hr-HR" sz="2400" b="1" dirty="0" smtClean="0"/>
          </a:p>
          <a:p>
            <a:pPr lvl="0" algn="ctr"/>
            <a:endParaRPr lang="hr-HR" sz="2400" b="1" dirty="0" smtClean="0"/>
          </a:p>
          <a:p>
            <a:pPr lvl="0" algn="ctr"/>
            <a:endParaRPr lang="hr-HR" sz="2400" b="1" dirty="0" smtClean="0"/>
          </a:p>
          <a:p>
            <a:pPr lvl="0" algn="ctr"/>
            <a:endParaRPr lang="hr-HR" sz="2400" b="1" dirty="0" smtClean="0"/>
          </a:p>
          <a:p>
            <a:pPr lvl="0" algn="ctr"/>
            <a:endParaRPr lang="hr-HR" sz="2400" b="1" dirty="0" smtClean="0"/>
          </a:p>
          <a:p>
            <a:pPr lvl="0" algn="ctr"/>
            <a:endParaRPr lang="hr-HR" sz="2400" b="1" dirty="0" smtClean="0"/>
          </a:p>
          <a:p>
            <a:pPr lvl="0" algn="ctr"/>
            <a:endParaRPr lang="hr-HR" sz="2400" b="1" dirty="0"/>
          </a:p>
        </p:txBody>
      </p:sp>
      <p:pic>
        <p:nvPicPr>
          <p:cNvPr id="13" name="Picture 38" descr="Description: 20150223_100807.jpg"/>
          <p:cNvPicPr>
            <a:picLocks noChangeAspect="1" noChangeArrowheads="1"/>
          </p:cNvPicPr>
          <p:nvPr/>
        </p:nvPicPr>
        <p:blipFill>
          <a:blip r:embed="rId5" cstate="print"/>
          <a:srcRect l="9644" t="18951" b="15932"/>
          <a:stretch>
            <a:fillRect/>
          </a:stretch>
        </p:blipFill>
        <p:spPr bwMode="auto">
          <a:xfrm>
            <a:off x="7164288" y="3846807"/>
            <a:ext cx="1870711" cy="224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276872"/>
            <a:ext cx="6876256" cy="378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444208" y="234888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rgbClr val="FF0000"/>
                </a:solidFill>
              </a:rPr>
              <a:t>KA</a:t>
            </a:r>
            <a:endParaRPr lang="hr-HR" sz="2000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547664" y="4005064"/>
            <a:ext cx="1554480" cy="11734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627924" y="3845044"/>
            <a:ext cx="1668780" cy="13106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715804" y="3296404"/>
            <a:ext cx="1257300" cy="97536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58800" y="3951724"/>
            <a:ext cx="937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800°C</a:t>
            </a:r>
            <a:endParaRPr lang="hr-HR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306104" y="3951724"/>
            <a:ext cx="937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900°C</a:t>
            </a:r>
            <a:endParaRPr lang="hr-HR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146334" y="3227824"/>
            <a:ext cx="937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1000°C</a:t>
            </a:r>
            <a:endParaRPr lang="hr-HR" sz="2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BCED-AAEB-4FC7-862F-EF4C0068738C}" type="slidenum">
              <a:rPr lang="hr-HR" smtClean="0"/>
              <a:pPr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643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4" b="20805"/>
          <a:stretch/>
        </p:blipFill>
        <p:spPr bwMode="auto">
          <a:xfrm>
            <a:off x="2955461" y="16228"/>
            <a:ext cx="3233073" cy="83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GF_sastavnic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135"/>
            <a:ext cx="1379023" cy="87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RZZ - Hrvatska zaklada za znano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752" y="222067"/>
            <a:ext cx="1597495" cy="6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942038"/>
            <a:ext cx="9143999" cy="0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35088"/>
            <a:ext cx="9143999" cy="0"/>
          </a:xfrm>
          <a:prstGeom prst="line">
            <a:avLst/>
          </a:prstGeom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04426" y="1196752"/>
            <a:ext cx="8589962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2000" b="1" dirty="0" smtClean="0">
                <a:solidFill>
                  <a:srgbClr val="0000CC"/>
                </a:solidFill>
                <a:latin typeface="Myriad Pro" pitchFamily="34" charset="0"/>
              </a:rPr>
              <a:t> </a:t>
            </a:r>
            <a:endParaRPr lang="hr-HR" altLang="x-none" sz="2000" b="1" dirty="0">
              <a:solidFill>
                <a:srgbClr val="0000CC"/>
              </a:solidFill>
              <a:latin typeface="Myriad Pro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1124744"/>
            <a:ext cx="878497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2400" b="1" dirty="0" smtClean="0">
                <a:solidFill>
                  <a:srgbClr val="C00000"/>
                </a:solidFill>
              </a:rPr>
              <a:t>Ispitivanja na cementnom mortu u svježem stanju</a:t>
            </a:r>
          </a:p>
          <a:p>
            <a:pPr lvl="0" algn="ctr"/>
            <a:endParaRPr lang="hr-HR" sz="1200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 </a:t>
            </a:r>
            <a:r>
              <a:rPr lang="hr-HR" sz="2000" b="1" u="sng" dirty="0" smtClean="0"/>
              <a:t>Poroznost</a:t>
            </a:r>
            <a:r>
              <a:rPr lang="hr-HR" sz="2000" dirty="0" smtClean="0"/>
              <a:t> je određena „metodom pritiska“ koja se koristi za mortove s udjelom</a:t>
            </a:r>
          </a:p>
          <a:p>
            <a:r>
              <a:rPr lang="hr-HR" sz="2000" dirty="0" smtClean="0"/>
              <a:t>   pora manjim od 20%, a na temelju norme EN 1015-7:1998</a:t>
            </a:r>
          </a:p>
          <a:p>
            <a:endParaRPr lang="hr-HR" sz="2000" dirty="0" smtClean="0"/>
          </a:p>
          <a:p>
            <a:endParaRPr lang="hr-HR" sz="2000" dirty="0" smtClean="0"/>
          </a:p>
          <a:p>
            <a:pPr lvl="0" algn="ctr"/>
            <a:endParaRPr lang="hr-HR" sz="2400" b="1" dirty="0" smtClean="0"/>
          </a:p>
          <a:p>
            <a:pPr lvl="0" algn="ctr"/>
            <a:endParaRPr lang="hr-HR" sz="2400" b="1" dirty="0" smtClean="0"/>
          </a:p>
          <a:p>
            <a:pPr lvl="0" algn="ctr"/>
            <a:endParaRPr lang="hr-HR" sz="2400" b="1" dirty="0" smtClean="0"/>
          </a:p>
          <a:p>
            <a:pPr lvl="0" algn="ctr"/>
            <a:endParaRPr lang="hr-HR" sz="2400" b="1" dirty="0" smtClean="0"/>
          </a:p>
          <a:p>
            <a:pPr lvl="0" algn="ctr"/>
            <a:endParaRPr lang="hr-HR" sz="2400" b="1" dirty="0" smtClean="0"/>
          </a:p>
          <a:p>
            <a:pPr lvl="0" algn="ctr"/>
            <a:endParaRPr lang="hr-HR" sz="2400" b="1" dirty="0" smtClean="0"/>
          </a:p>
          <a:p>
            <a:pPr lvl="0" algn="ctr"/>
            <a:endParaRPr lang="hr-HR" sz="2400" b="1" dirty="0"/>
          </a:p>
        </p:txBody>
      </p:sp>
      <p:pic>
        <p:nvPicPr>
          <p:cNvPr id="3074" name="Picture 56" descr="Description: porometar.JPG"/>
          <p:cNvPicPr>
            <a:picLocks noChangeAspect="1" noChangeArrowheads="1"/>
          </p:cNvPicPr>
          <p:nvPr/>
        </p:nvPicPr>
        <p:blipFill>
          <a:blip r:embed="rId5" cstate="print"/>
          <a:srcRect r="74166"/>
          <a:stretch>
            <a:fillRect/>
          </a:stretch>
        </p:blipFill>
        <p:spPr bwMode="auto">
          <a:xfrm>
            <a:off x="7775848" y="3573016"/>
            <a:ext cx="1368152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348880"/>
            <a:ext cx="7092281" cy="377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623721" y="249289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rgbClr val="FF0000"/>
                </a:solidFill>
              </a:rPr>
              <a:t>KA</a:t>
            </a:r>
            <a:endParaRPr lang="hr-HR" sz="2000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899592" y="4869160"/>
            <a:ext cx="2160240" cy="4320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635896" y="4725144"/>
            <a:ext cx="1800200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796136" y="5013176"/>
            <a:ext cx="1296144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BCED-AAEB-4FC7-862F-EF4C0068738C}" type="slidenum">
              <a:rPr lang="hr-HR" smtClean="0"/>
              <a:pPr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700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4" b="20805"/>
          <a:stretch/>
        </p:blipFill>
        <p:spPr bwMode="auto">
          <a:xfrm>
            <a:off x="2955461" y="16228"/>
            <a:ext cx="3233073" cy="83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GF_sastavnic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135"/>
            <a:ext cx="1379023" cy="87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RZZ - Hrvatska zaklada za znano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752" y="222067"/>
            <a:ext cx="1597495" cy="6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942038"/>
            <a:ext cx="9143999" cy="0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35088"/>
            <a:ext cx="9143999" cy="0"/>
          </a:xfrm>
          <a:prstGeom prst="line">
            <a:avLst/>
          </a:prstGeom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04426" y="1196752"/>
            <a:ext cx="8589962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2000" b="1" dirty="0" smtClean="0">
                <a:solidFill>
                  <a:srgbClr val="0000CC"/>
                </a:solidFill>
                <a:latin typeface="Myriad Pro" pitchFamily="34" charset="0"/>
              </a:rPr>
              <a:t> </a:t>
            </a:r>
            <a:endParaRPr lang="hr-HR" altLang="x-none" sz="2000" b="1" dirty="0">
              <a:solidFill>
                <a:srgbClr val="0000CC"/>
              </a:solidFill>
              <a:latin typeface="Myriad Pro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8271" y="974485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2400" b="1" dirty="0" smtClean="0">
                <a:solidFill>
                  <a:srgbClr val="C00000"/>
                </a:solidFill>
              </a:rPr>
              <a:t>Mehaničke karakteristike</a:t>
            </a:r>
          </a:p>
          <a:p>
            <a:pPr lvl="0" algn="ctr"/>
            <a:r>
              <a:rPr lang="hr-HR" sz="2400" b="1" dirty="0" smtClean="0">
                <a:solidFill>
                  <a:schemeClr val="accent6">
                    <a:lumMod val="75000"/>
                  </a:schemeClr>
                </a:solidFill>
              </a:rPr>
              <a:t>Pepeo dobiven spaljivanjem mulja s UPOV Zagreb</a:t>
            </a:r>
            <a:endParaRPr lang="hr-H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 algn="ctr"/>
            <a:endParaRPr lang="hr-HR" sz="1200" b="1" dirty="0" smtClean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12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917469" y="2105082"/>
            <a:ext cx="1907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002060"/>
                </a:solidFill>
              </a:rPr>
              <a:t>ZG </a:t>
            </a:r>
          </a:p>
          <a:p>
            <a:pPr algn="ctr"/>
            <a:r>
              <a:rPr lang="hr-HR" b="1" dirty="0" smtClean="0">
                <a:solidFill>
                  <a:srgbClr val="002060"/>
                </a:solidFill>
              </a:rPr>
              <a:t>900°C</a:t>
            </a:r>
          </a:p>
          <a:p>
            <a:pPr algn="ctr"/>
            <a:r>
              <a:rPr lang="hr-HR" b="1" dirty="0" smtClean="0">
                <a:solidFill>
                  <a:srgbClr val="002060"/>
                </a:solidFill>
              </a:rPr>
              <a:t>v/v</a:t>
            </a:r>
            <a:r>
              <a:rPr lang="hr-HR" sz="1400" b="1" dirty="0" smtClean="0">
                <a:solidFill>
                  <a:srgbClr val="002060"/>
                </a:solidFill>
              </a:rPr>
              <a:t>e </a:t>
            </a:r>
            <a:r>
              <a:rPr lang="hr-HR" b="1" dirty="0" smtClean="0">
                <a:solidFill>
                  <a:srgbClr val="002060"/>
                </a:solidFill>
              </a:rPr>
              <a:t>= 0.55</a:t>
            </a:r>
            <a:endParaRPr lang="hr-HR" b="1" dirty="0">
              <a:solidFill>
                <a:srgbClr val="002060"/>
              </a:solidFill>
            </a:endParaRPr>
          </a:p>
        </p:txBody>
      </p:sp>
      <p:pic>
        <p:nvPicPr>
          <p:cNvPr id="8194" name="Chart 9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1" y="3356992"/>
            <a:ext cx="4500000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Chart 12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325" y="3356992"/>
            <a:ext cx="4500000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Domagoj\Desktop\RESCUE rezultati\Mort_Leteci_pepeo_SLIKE_08.04\Mort_Leteci pepeo_SLIKE_08.04\karlovac\900 stupnjeva\M10×\1dan\20150304_14393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" r="21311" b="21836"/>
          <a:stretch/>
        </p:blipFill>
        <p:spPr bwMode="auto">
          <a:xfrm>
            <a:off x="-386" y="1760269"/>
            <a:ext cx="2484154" cy="1540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BCED-AAEB-4FC7-862F-EF4C0068738C}" type="slidenum">
              <a:rPr lang="hr-HR" smtClean="0"/>
              <a:pPr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110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GF_sastavnic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135"/>
            <a:ext cx="1379023" cy="87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RZZ - Hrvatska zaklada za znano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752" y="222067"/>
            <a:ext cx="1597495" cy="6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942038"/>
            <a:ext cx="9143999" cy="0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35088"/>
            <a:ext cx="9143999" cy="0"/>
          </a:xfrm>
          <a:prstGeom prst="line">
            <a:avLst/>
          </a:prstGeom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04426" y="1196752"/>
            <a:ext cx="8589962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2000" b="1" dirty="0" smtClean="0">
                <a:solidFill>
                  <a:srgbClr val="0000CC"/>
                </a:solidFill>
                <a:latin typeface="Myriad Pro" pitchFamily="34" charset="0"/>
              </a:rPr>
              <a:t> </a:t>
            </a:r>
            <a:endParaRPr lang="hr-HR" altLang="x-none" sz="2000" b="1" dirty="0">
              <a:solidFill>
                <a:srgbClr val="0000CC"/>
              </a:solidFill>
              <a:latin typeface="Myriad Pro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23528" y="1124744"/>
            <a:ext cx="8568952" cy="10801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SzPct val="80000"/>
              <a:defRPr/>
            </a:pPr>
            <a:r>
              <a:rPr lang="hr-H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yriad Pro" pitchFamily="34" charset="0"/>
              </a:rPr>
              <a:t>ZAKLJUČAK</a:t>
            </a:r>
          </a:p>
          <a:p>
            <a:pPr>
              <a:buClr>
                <a:srgbClr val="FF0000"/>
              </a:buClr>
              <a:buSzPct val="80000"/>
              <a:defRPr/>
            </a:pPr>
            <a:endParaRPr lang="hr-HR" sz="2800" b="1" dirty="0" smtClean="0">
              <a:solidFill>
                <a:srgbClr val="FF0000"/>
              </a:solidFill>
              <a:latin typeface="Myriad Pro" pitchFamily="34" charset="0"/>
            </a:endParaRPr>
          </a:p>
          <a:p>
            <a:pPr>
              <a:buClr>
                <a:srgbClr val="FF0000"/>
              </a:buClr>
              <a:buSzPct val="80000"/>
              <a:defRPr/>
            </a:pPr>
            <a:r>
              <a:rPr lang="hr-HR" sz="2800" dirty="0" smtClean="0">
                <a:solidFill>
                  <a:schemeClr val="tx1"/>
                </a:solidFill>
              </a:rPr>
              <a:t>Na temelju prikazanih rezultata ispitivanja na cementnom mortu, a promatrajući </a:t>
            </a:r>
            <a:r>
              <a:rPr lang="hr-HR" sz="2800" b="1" u="sng" dirty="0">
                <a:solidFill>
                  <a:schemeClr val="tx1"/>
                </a:solidFill>
              </a:rPr>
              <a:t>tehničke zahtjeve</a:t>
            </a:r>
            <a:r>
              <a:rPr lang="hr-HR" sz="2800" dirty="0">
                <a:solidFill>
                  <a:schemeClr val="tx1"/>
                </a:solidFill>
              </a:rPr>
              <a:t>, zbrinjavanje pepela dobivenog spaljivanjem mulja s UPOV-a u </a:t>
            </a:r>
            <a:r>
              <a:rPr lang="hr-HR" sz="2800" dirty="0" smtClean="0">
                <a:solidFill>
                  <a:schemeClr val="tx1"/>
                </a:solidFill>
              </a:rPr>
              <a:t>betonskoj industriji </a:t>
            </a:r>
            <a:r>
              <a:rPr lang="hr-HR" sz="2800" dirty="0">
                <a:solidFill>
                  <a:schemeClr val="tx1"/>
                </a:solidFill>
              </a:rPr>
              <a:t>čini se mogućim i opravdanim </a:t>
            </a:r>
            <a:r>
              <a:rPr lang="hr-HR" sz="2800" dirty="0" smtClean="0">
                <a:solidFill>
                  <a:schemeClr val="tx1"/>
                </a:solidFill>
              </a:rPr>
              <a:t>rješenjem</a:t>
            </a:r>
            <a:endParaRPr lang="hr-HR" sz="2800"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  <a:buSzPct val="80000"/>
              <a:defRPr/>
            </a:pPr>
            <a:endParaRPr lang="hr-HR" sz="2800" b="1" dirty="0" smtClean="0">
              <a:solidFill>
                <a:srgbClr val="FF0000"/>
              </a:solidFill>
              <a:latin typeface="Myriad Pro" pitchFamily="34" charset="0"/>
            </a:endParaRPr>
          </a:p>
          <a:p>
            <a:pPr>
              <a:buClr>
                <a:srgbClr val="FF0000"/>
              </a:buClr>
              <a:buSzPct val="80000"/>
              <a:defRPr/>
            </a:pPr>
            <a:endParaRPr lang="hr-HR" sz="2800" b="1" dirty="0" smtClean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BCED-AAEB-4FC7-862F-EF4C0068738C}" type="slidenum">
              <a:rPr lang="hr-HR" smtClean="0"/>
              <a:pPr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572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GF_sastavnic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135"/>
            <a:ext cx="1379023" cy="87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RZZ - Hrvatska zaklada za znano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752" y="222067"/>
            <a:ext cx="1597495" cy="6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942038"/>
            <a:ext cx="9143999" cy="0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35088"/>
            <a:ext cx="9143999" cy="0"/>
          </a:xfrm>
          <a:prstGeom prst="line">
            <a:avLst/>
          </a:prstGeom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04426" y="1196752"/>
            <a:ext cx="8589962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2000" b="1" dirty="0" smtClean="0">
                <a:solidFill>
                  <a:srgbClr val="0000CC"/>
                </a:solidFill>
                <a:latin typeface="Myriad Pro" pitchFamily="34" charset="0"/>
              </a:rPr>
              <a:t> </a:t>
            </a:r>
            <a:endParaRPr lang="hr-HR" altLang="x-none" sz="2000" b="1" dirty="0">
              <a:solidFill>
                <a:srgbClr val="0000CC"/>
              </a:solidFill>
              <a:latin typeface="Myriad Pro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0" y="1958008"/>
            <a:ext cx="9144000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SzPct val="80000"/>
              <a:defRPr/>
            </a:pPr>
            <a:endParaRPr lang="hr-HR" sz="2800" b="1" dirty="0" smtClean="0">
              <a:solidFill>
                <a:srgbClr val="C00000"/>
              </a:solidFill>
              <a:latin typeface="Myriad Pro" pitchFamily="34" charset="0"/>
            </a:endParaRPr>
          </a:p>
          <a:p>
            <a:pPr>
              <a:buClr>
                <a:srgbClr val="FF0000"/>
              </a:buClr>
              <a:buSzPct val="80000"/>
              <a:defRPr/>
            </a:pPr>
            <a:r>
              <a:rPr lang="hr-HR" sz="6000" b="1" dirty="0" smtClean="0">
                <a:solidFill>
                  <a:srgbClr val="009900"/>
                </a:solidFill>
                <a:latin typeface="Myriad Pro" pitchFamily="34" charset="0"/>
              </a:rPr>
              <a:t>H v a l a   n a   p a ž nj i  !</a:t>
            </a:r>
          </a:p>
          <a:p>
            <a:pPr algn="l">
              <a:buClr>
                <a:srgbClr val="FF0000"/>
              </a:buClr>
              <a:buSzPct val="80000"/>
              <a:defRPr/>
            </a:pPr>
            <a:endParaRPr lang="hr-HR" sz="2400" dirty="0" smtClean="0">
              <a:solidFill>
                <a:schemeClr val="tx1"/>
              </a:solidFill>
              <a:latin typeface="Myriad Pro" pitchFamily="34" charset="0"/>
            </a:endParaRPr>
          </a:p>
          <a:p>
            <a:pPr algn="l">
              <a:buClr>
                <a:srgbClr val="FF0000"/>
              </a:buClr>
              <a:buSzPct val="80000"/>
              <a:defRPr/>
            </a:pPr>
            <a:endParaRPr lang="hr-HR" sz="2400" dirty="0" smtClean="0">
              <a:solidFill>
                <a:schemeClr val="tx1"/>
              </a:solidFill>
              <a:latin typeface="Myriad Pro" pitchFamily="34" charset="0"/>
            </a:endParaRPr>
          </a:p>
          <a:p>
            <a:pPr>
              <a:buClr>
                <a:srgbClr val="FF0000"/>
              </a:buClr>
              <a:buSzPct val="80000"/>
              <a:defRPr/>
            </a:pPr>
            <a:endParaRPr lang="hr-HR" sz="2800" b="1" dirty="0" smtClean="0">
              <a:solidFill>
                <a:srgbClr val="C00000"/>
              </a:solidFill>
              <a:latin typeface="Myriad Pro" pitchFamily="34" charset="0"/>
            </a:endParaRPr>
          </a:p>
          <a:p>
            <a:pPr>
              <a:buClr>
                <a:srgbClr val="FF0000"/>
              </a:buClr>
              <a:buSzPct val="80000"/>
              <a:defRPr/>
            </a:pPr>
            <a:endParaRPr lang="hr-HR" sz="2800" b="1" dirty="0" smtClean="0">
              <a:solidFill>
                <a:srgbClr val="C00000"/>
              </a:solidFill>
              <a:latin typeface="Myriad Pro" pitchFamily="34" charset="0"/>
            </a:endParaRPr>
          </a:p>
          <a:p>
            <a:pPr algn="l">
              <a:buClr>
                <a:srgbClr val="FF0000"/>
              </a:buClr>
              <a:buSzPct val="80000"/>
              <a:defRPr/>
            </a:pPr>
            <a:endParaRPr lang="hr-HR" sz="2400" b="1" dirty="0">
              <a:solidFill>
                <a:schemeClr val="tx1"/>
              </a:solidFill>
              <a:latin typeface="Myriad Pro" pitchFamily="34" charset="0"/>
            </a:endParaRPr>
          </a:p>
          <a:p>
            <a:pPr>
              <a:buClr>
                <a:srgbClr val="FF0000"/>
              </a:buClr>
              <a:buSzPct val="80000"/>
              <a:defRPr/>
            </a:pPr>
            <a:endParaRPr lang="hr-HR" sz="2800" b="1" dirty="0">
              <a:solidFill>
                <a:srgbClr val="FF0000"/>
              </a:solidFill>
              <a:latin typeface="Myriad Pro" pitchFamily="34" charset="0"/>
            </a:endParaRPr>
          </a:p>
          <a:p>
            <a:pPr>
              <a:buClr>
                <a:srgbClr val="FF0000"/>
              </a:buClr>
              <a:buSzPct val="80000"/>
              <a:defRPr/>
            </a:pPr>
            <a:endParaRPr lang="hr-HR" sz="2800" b="1" dirty="0" smtClean="0">
              <a:solidFill>
                <a:srgbClr val="FF0000"/>
              </a:solidFill>
              <a:latin typeface="Myriad Pro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BCED-AAEB-4FC7-862F-EF4C0068738C}" type="slidenum">
              <a:rPr lang="hr-HR" smtClean="0"/>
              <a:pPr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185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3.bp.blogspot.com/-vE7K9BwslEU/UREimjqNp7I/AAAAAAAAACs/GOGnG4OzZD4/s1600/9359690-young-sprout-in-the-human-hand-in-the-water-flow-symbol-of-environmental-protecti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0" r="2327"/>
          <a:stretch/>
        </p:blipFill>
        <p:spPr bwMode="auto">
          <a:xfrm>
            <a:off x="4860033" y="1772816"/>
            <a:ext cx="4283968" cy="418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4" b="20805"/>
          <a:stretch/>
        </p:blipFill>
        <p:spPr bwMode="auto">
          <a:xfrm>
            <a:off x="2955461" y="16228"/>
            <a:ext cx="3233073" cy="83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GF_sastavnic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135"/>
            <a:ext cx="1379023" cy="87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RZZ - Hrvatska zaklada za znano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752" y="222067"/>
            <a:ext cx="1597495" cy="6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942038"/>
            <a:ext cx="9143999" cy="0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132" y="1196752"/>
            <a:ext cx="5508104" cy="51118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2000" b="1" dirty="0">
                <a:solidFill>
                  <a:srgbClr val="0000CC"/>
                </a:solidFill>
                <a:latin typeface="Myriad Pro" pitchFamily="34" charset="0"/>
              </a:rPr>
              <a:t>Osiguranje adekvatnog gospodarenja vodama jedan je od temeljnih preduvjeta </a:t>
            </a:r>
            <a:r>
              <a:rPr lang="hr-HR" sz="2000" b="1" dirty="0" smtClean="0">
                <a:solidFill>
                  <a:srgbClr val="0000CC"/>
                </a:solidFill>
                <a:latin typeface="Myriad Pro" pitchFamily="34" charset="0"/>
              </a:rPr>
              <a:t>održivog razvoja </a:t>
            </a:r>
            <a:r>
              <a:rPr lang="hr-HR" sz="2000" b="1" dirty="0">
                <a:solidFill>
                  <a:srgbClr val="0000CC"/>
                </a:solidFill>
                <a:latin typeface="Myriad Pro" pitchFamily="34" charset="0"/>
              </a:rPr>
              <a:t>svakog područja</a:t>
            </a:r>
            <a:r>
              <a:rPr lang="hr-HR" sz="2000" b="1" dirty="0" smtClean="0">
                <a:solidFill>
                  <a:srgbClr val="0000CC"/>
                </a:solidFill>
                <a:latin typeface="Myriad Pro" pitchFamily="34" charset="0"/>
              </a:rPr>
              <a:t>.</a:t>
            </a:r>
          </a:p>
          <a:p>
            <a:pPr>
              <a:defRPr/>
            </a:pPr>
            <a:endParaRPr lang="hr-HR" altLang="sr-Latn-RS" sz="2000" b="1" dirty="0">
              <a:solidFill>
                <a:srgbClr val="0000CC"/>
              </a:solidFill>
              <a:latin typeface="Myriad Pro" pitchFamily="34" charset="0"/>
            </a:endParaRPr>
          </a:p>
          <a:p>
            <a:pPr>
              <a:defRPr/>
            </a:pPr>
            <a:r>
              <a:rPr lang="hr-HR" sz="2000" b="1" dirty="0" smtClean="0">
                <a:solidFill>
                  <a:srgbClr val="0000CC"/>
                </a:solidFill>
                <a:latin typeface="Myriad Pro" pitchFamily="34" charset="0"/>
              </a:rPr>
              <a:t>Adekvatno </a:t>
            </a:r>
            <a:r>
              <a:rPr lang="hr-HR" sz="2000" b="1" dirty="0">
                <a:solidFill>
                  <a:srgbClr val="0000CC"/>
                </a:solidFill>
                <a:latin typeface="Myriad Pro" pitchFamily="34" charset="0"/>
              </a:rPr>
              <a:t>zbrinjavanje otpadnih voda svrstava </a:t>
            </a:r>
            <a:r>
              <a:rPr lang="hr-HR" sz="2000" b="1" dirty="0" smtClean="0">
                <a:solidFill>
                  <a:srgbClr val="0000CC"/>
                </a:solidFill>
                <a:latin typeface="Myriad Pro" pitchFamily="34" charset="0"/>
              </a:rPr>
              <a:t>se u </a:t>
            </a:r>
            <a:r>
              <a:rPr lang="hr-HR" sz="2000" b="1" dirty="0">
                <a:solidFill>
                  <a:srgbClr val="0000CC"/>
                </a:solidFill>
                <a:latin typeface="Myriad Pro" pitchFamily="34" charset="0"/>
              </a:rPr>
              <a:t>prioritetne aktivnosti adekvatnog gospodarenja vodama. </a:t>
            </a:r>
            <a:endParaRPr lang="hr-HR" sz="2000" b="1" dirty="0" smtClean="0">
              <a:solidFill>
                <a:srgbClr val="0000CC"/>
              </a:solidFill>
              <a:latin typeface="Myriad Pro" pitchFamily="34" charset="0"/>
            </a:endParaRPr>
          </a:p>
          <a:p>
            <a:pPr>
              <a:defRPr/>
            </a:pPr>
            <a:endParaRPr lang="hr-HR" altLang="sr-Latn-RS" sz="2000" b="1" dirty="0">
              <a:solidFill>
                <a:srgbClr val="0000CC"/>
              </a:solidFill>
              <a:latin typeface="Myriad Pro" pitchFamily="34" charset="0"/>
            </a:endParaRPr>
          </a:p>
          <a:p>
            <a:pPr>
              <a:defRPr/>
            </a:pPr>
            <a:r>
              <a:rPr lang="hr-HR" sz="2000" b="1" dirty="0">
                <a:solidFill>
                  <a:srgbClr val="0000CC"/>
                </a:solidFill>
                <a:latin typeface="Myriad Pro" pitchFamily="34" charset="0"/>
              </a:rPr>
              <a:t>Ulaskom Hrvatske u EU, na snagu je stupila Direktiva 91/271/EEC, prema kojoj se zahtjeva prikupljanje i </a:t>
            </a:r>
            <a:r>
              <a:rPr lang="hr-HR" sz="2000" b="1" dirty="0" smtClean="0">
                <a:solidFill>
                  <a:srgbClr val="0000CC"/>
                </a:solidFill>
                <a:latin typeface="Myriad Pro" pitchFamily="34" charset="0"/>
              </a:rPr>
              <a:t>pročišćavanje </a:t>
            </a:r>
            <a:r>
              <a:rPr lang="hr-HR" sz="2000" b="1" dirty="0">
                <a:solidFill>
                  <a:srgbClr val="0000CC"/>
                </a:solidFill>
                <a:latin typeface="Myriad Pro" pitchFamily="34" charset="0"/>
              </a:rPr>
              <a:t>otpadnih voda u svim aglomeracijama većim od 2000 ekvivalent </a:t>
            </a:r>
            <a:r>
              <a:rPr lang="hr-HR" sz="2000" b="1" dirty="0" smtClean="0">
                <a:solidFill>
                  <a:srgbClr val="0000CC"/>
                </a:solidFill>
                <a:latin typeface="Myriad Pro" pitchFamily="34" charset="0"/>
              </a:rPr>
              <a:t>stanovnika. </a:t>
            </a:r>
          </a:p>
          <a:p>
            <a:pPr>
              <a:defRPr/>
            </a:pPr>
            <a:endParaRPr lang="hr-HR" sz="2000" b="1" dirty="0" smtClean="0">
              <a:solidFill>
                <a:srgbClr val="0000CC"/>
              </a:solidFill>
              <a:latin typeface="Myriad Pro" pitchFamily="34" charset="0"/>
            </a:endParaRPr>
          </a:p>
          <a:p>
            <a:pPr>
              <a:defRPr/>
            </a:pPr>
            <a:r>
              <a:rPr lang="hr-HR" sz="2000" b="1" dirty="0" smtClean="0">
                <a:solidFill>
                  <a:srgbClr val="0000CC"/>
                </a:solidFill>
                <a:latin typeface="Myriad Pro" pitchFamily="34" charset="0"/>
              </a:rPr>
              <a:t>Do </a:t>
            </a:r>
            <a:r>
              <a:rPr lang="hr-HR" sz="2000" b="1" dirty="0">
                <a:solidFill>
                  <a:srgbClr val="0000CC"/>
                </a:solidFill>
                <a:latin typeface="Myriad Pro" pitchFamily="34" charset="0"/>
              </a:rPr>
              <a:t>2018. godine u Hrvatskoj će u pogonu biti uređaja za pročišćavanje ukupnog opterećenja oko 4.500.000 ES.</a:t>
            </a:r>
            <a:endParaRPr lang="hr-HR" altLang="sr-Latn-RS" sz="2000" b="1" dirty="0">
              <a:solidFill>
                <a:srgbClr val="0000CC"/>
              </a:solidFill>
              <a:latin typeface="Myriad Pro" pitchFamily="34" charset="0"/>
            </a:endParaRPr>
          </a:p>
          <a:p>
            <a:pPr>
              <a:defRPr/>
            </a:pPr>
            <a:endParaRPr lang="hr-HR" altLang="sr-Latn-RS" sz="2000" b="1" dirty="0">
              <a:solidFill>
                <a:srgbClr val="0000CC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36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4" b="20805"/>
          <a:stretch/>
        </p:blipFill>
        <p:spPr bwMode="auto">
          <a:xfrm>
            <a:off x="2955461" y="16228"/>
            <a:ext cx="3233073" cy="83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942038"/>
            <a:ext cx="9143999" cy="0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35088"/>
            <a:ext cx="9143999" cy="0"/>
          </a:xfrm>
          <a:prstGeom prst="line">
            <a:avLst/>
          </a:prstGeom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" y="1196752"/>
            <a:ext cx="9143998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2000" b="1" dirty="0">
                <a:solidFill>
                  <a:srgbClr val="0000CC"/>
                </a:solidFill>
                <a:latin typeface="Myriad Pro" pitchFamily="34" charset="0"/>
              </a:rPr>
              <a:t>Pri zbrinjavanju otpadnih voda kao nusprodukt svakog tehnološkog rješenja javlja se </a:t>
            </a:r>
            <a:r>
              <a:rPr lang="hr-HR" sz="2000" b="1" dirty="0" smtClean="0">
                <a:solidFill>
                  <a:srgbClr val="0000CC"/>
                </a:solidFill>
                <a:latin typeface="Myriad Pro" pitchFamily="34" charset="0"/>
              </a:rPr>
              <a:t>mulj </a:t>
            </a:r>
            <a:r>
              <a:rPr lang="hr-HR" sz="2000" b="1" dirty="0">
                <a:solidFill>
                  <a:srgbClr val="0000CC"/>
                </a:solidFill>
                <a:latin typeface="Myriad Pro" pitchFamily="34" charset="0"/>
              </a:rPr>
              <a:t>(</a:t>
            </a:r>
            <a:r>
              <a:rPr lang="hr-HR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yriad Pro" pitchFamily="34" charset="0"/>
              </a:rPr>
              <a:t>0,5 kg </a:t>
            </a:r>
            <a:r>
              <a:rPr lang="hr-HR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yriad Pro" pitchFamily="34" charset="0"/>
              </a:rPr>
              <a:t>mulja / m</a:t>
            </a:r>
            <a:r>
              <a:rPr lang="hr-HR" sz="2000" b="1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yriad Pro" pitchFamily="34" charset="0"/>
              </a:rPr>
              <a:t>3</a:t>
            </a:r>
            <a:r>
              <a:rPr lang="hr-HR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yriad Pro" pitchFamily="34" charset="0"/>
              </a:rPr>
              <a:t> </a:t>
            </a:r>
            <a:r>
              <a:rPr lang="hr-HR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yriad Pro" pitchFamily="34" charset="0"/>
              </a:rPr>
              <a:t>otpadne vode</a:t>
            </a:r>
            <a:r>
              <a:rPr lang="hr-HR" sz="2000" b="1" dirty="0">
                <a:solidFill>
                  <a:srgbClr val="0000CC"/>
                </a:solidFill>
                <a:latin typeface="Myriad Pro" pitchFamily="34" charset="0"/>
              </a:rPr>
              <a:t>). </a:t>
            </a:r>
          </a:p>
          <a:p>
            <a:pPr>
              <a:defRPr/>
            </a:pPr>
            <a:r>
              <a:rPr lang="hr-HR" sz="2000" b="1" dirty="0" smtClean="0">
                <a:solidFill>
                  <a:srgbClr val="FF0000"/>
                </a:solidFill>
                <a:latin typeface="Myriad Pro" pitchFamily="34" charset="0"/>
              </a:rPr>
              <a:t>Mulj predstavlja </a:t>
            </a:r>
            <a:r>
              <a:rPr lang="hr-HR" sz="2000" b="1" dirty="0" smtClean="0">
                <a:solidFill>
                  <a:srgbClr val="FF0000"/>
                </a:solidFill>
                <a:latin typeface="Myriad Pro" pitchFamily="34" charset="0"/>
              </a:rPr>
              <a:t>otpad</a:t>
            </a:r>
            <a:r>
              <a:rPr lang="hr-HR" sz="2000" b="1" dirty="0" smtClean="0">
                <a:solidFill>
                  <a:srgbClr val="0000CC"/>
                </a:solidFill>
                <a:latin typeface="Myriad Pro" pitchFamily="34" charset="0"/>
              </a:rPr>
              <a:t> </a:t>
            </a:r>
            <a:r>
              <a:rPr lang="hr-HR" sz="2000" b="1" dirty="0" smtClean="0">
                <a:solidFill>
                  <a:srgbClr val="0000CC"/>
                </a:solidFill>
                <a:latin typeface="Myriad Pro" pitchFamily="34" charset="0"/>
              </a:rPr>
              <a:t>i potrebno ga je zbrinuti </a:t>
            </a:r>
            <a:r>
              <a:rPr lang="hr-HR" sz="2000" b="1" dirty="0">
                <a:solidFill>
                  <a:srgbClr val="0000CC"/>
                </a:solidFill>
                <a:latin typeface="Myriad Pro" pitchFamily="34" charset="0"/>
              </a:rPr>
              <a:t>u okoliš u skladu sa zakonskom regulativom. </a:t>
            </a:r>
            <a:endParaRPr lang="hr-HR" sz="2000" b="1" dirty="0" smtClean="0">
              <a:solidFill>
                <a:srgbClr val="0000CC"/>
              </a:solidFill>
              <a:latin typeface="Myriad Pro" pitchFamily="34" charset="0"/>
            </a:endParaRPr>
          </a:p>
          <a:p>
            <a:pPr>
              <a:defRPr/>
            </a:pPr>
            <a:r>
              <a:rPr lang="hr-HR" sz="2000" b="1" dirty="0" smtClean="0">
                <a:solidFill>
                  <a:srgbClr val="0000CC"/>
                </a:solidFill>
                <a:latin typeface="Myriad Pro" pitchFamily="34" charset="0"/>
              </a:rPr>
              <a:t>U </a:t>
            </a:r>
            <a:r>
              <a:rPr lang="hr-HR" sz="2000" b="1" dirty="0">
                <a:solidFill>
                  <a:srgbClr val="0000CC"/>
                </a:solidFill>
                <a:latin typeface="Myriad Pro" pitchFamily="34" charset="0"/>
              </a:rPr>
              <a:t>Hrvatskoj se mulj još uvijek najvećim dijelom odlaže na odlagalištima krutog otpada i na druge, često neodgovarajuće i nedopuštene načine.</a:t>
            </a:r>
            <a:endParaRPr lang="hr-HR" altLang="sr-Latn-RS" sz="2000" b="1" dirty="0">
              <a:solidFill>
                <a:srgbClr val="0000CC"/>
              </a:solidFill>
              <a:latin typeface="Myriad Pro" pitchFamily="34" charset="0"/>
            </a:endParaRPr>
          </a:p>
        </p:txBody>
      </p:sp>
      <p:pic>
        <p:nvPicPr>
          <p:cNvPr id="13" name="Picture 5" descr="http://www.enviroenergysystems.com/images/image_int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35" y="3850988"/>
            <a:ext cx="2749854" cy="1851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www.water-technology.net/contractor_images/va-tech/3-wastewater-treatm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396" y="3194075"/>
            <a:ext cx="3920795" cy="29405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.ytimg.com/vi/MpijPxR6nwQ/maxresdefaul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0" t="807" r="40535" b="21141"/>
          <a:stretch/>
        </p:blipFill>
        <p:spPr bwMode="auto">
          <a:xfrm>
            <a:off x="6588224" y="3895874"/>
            <a:ext cx="2375039" cy="1796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GF_sastavnic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141202"/>
            <a:ext cx="1205643" cy="76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HRZZ - Hrvatska zaklada za znanos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243702"/>
            <a:ext cx="1396647" cy="52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78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4" b="20805"/>
          <a:stretch/>
        </p:blipFill>
        <p:spPr bwMode="auto">
          <a:xfrm>
            <a:off x="2955461" y="16228"/>
            <a:ext cx="3233073" cy="83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942038"/>
            <a:ext cx="9143999" cy="0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35088"/>
            <a:ext cx="9143999" cy="0"/>
          </a:xfrm>
          <a:prstGeom prst="line">
            <a:avLst/>
          </a:prstGeom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04426" y="1196752"/>
            <a:ext cx="8589962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altLang="sr-Latn-RS" sz="2000" b="1" dirty="0">
                <a:solidFill>
                  <a:srgbClr val="0000CC"/>
                </a:solidFill>
                <a:latin typeface="Myriad Pro" pitchFamily="34" charset="0"/>
              </a:rPr>
              <a:t>P</a:t>
            </a:r>
            <a:r>
              <a:rPr lang="hr-HR" sz="2000" b="1" dirty="0">
                <a:solidFill>
                  <a:srgbClr val="0000CC"/>
                </a:solidFill>
                <a:latin typeface="Myriad Pro" pitchFamily="34" charset="0"/>
              </a:rPr>
              <a:t>rojektanti, lokalne vlasti, pa čak i izrađivači studija o utjecaju na okoliš, čak i danas često ne znaju gdje će se mulj konačno odložiti, koja obilježja bi trebao imati i koliko </a:t>
            </a:r>
            <a:r>
              <a:rPr lang="hr-HR" sz="2000" b="1" dirty="0" smtClean="0">
                <a:solidFill>
                  <a:srgbClr val="0000CC"/>
                </a:solidFill>
                <a:latin typeface="Myriad Pro" pitchFamily="34" charset="0"/>
              </a:rPr>
              <a:t>košta </a:t>
            </a:r>
            <a:r>
              <a:rPr lang="hr-HR" sz="2000" b="1" dirty="0">
                <a:solidFill>
                  <a:srgbClr val="0000CC"/>
                </a:solidFill>
                <a:latin typeface="Myriad Pro" pitchFamily="34" charset="0"/>
              </a:rPr>
              <a:t>njegovo konačno odlaganje. </a:t>
            </a:r>
            <a:endParaRPr lang="hr-HR" altLang="sr-Latn-RS" sz="2000" b="1" dirty="0">
              <a:solidFill>
                <a:srgbClr val="0000CC"/>
              </a:solidFill>
              <a:latin typeface="Myriad Pro" pitchFamily="34" charset="0"/>
            </a:endParaRPr>
          </a:p>
        </p:txBody>
      </p:sp>
      <p:pic>
        <p:nvPicPr>
          <p:cNvPr id="11" name="Picture 2" descr="http://drvidyahattangadi.com/wp-content/uploads/2014/05/i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492896"/>
            <a:ext cx="5024438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http://www.betalabservices.com/images/Sludg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323284"/>
            <a:ext cx="14859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GF_sastavnic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141202"/>
            <a:ext cx="1205643" cy="76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HRZZ - Hrvatska zaklada za znano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243702"/>
            <a:ext cx="1396647" cy="52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45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4" b="20805"/>
          <a:stretch/>
        </p:blipFill>
        <p:spPr bwMode="auto">
          <a:xfrm>
            <a:off x="2955461" y="16228"/>
            <a:ext cx="3233073" cy="83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942038"/>
            <a:ext cx="9143999" cy="0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35088"/>
            <a:ext cx="9143999" cy="0"/>
          </a:xfrm>
          <a:prstGeom prst="line">
            <a:avLst/>
          </a:prstGeom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04426" y="1196752"/>
            <a:ext cx="8589962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altLang="sr-Latn-RS" sz="2000" b="1" dirty="0" smtClean="0">
                <a:solidFill>
                  <a:srgbClr val="0000CC"/>
                </a:solidFill>
                <a:latin typeface="Myriad Pro" pitchFamily="34" charset="0"/>
              </a:rPr>
              <a:t>Troškovi </a:t>
            </a:r>
            <a:r>
              <a:rPr lang="hr-HR" altLang="sr-Latn-RS" sz="2000" b="1" dirty="0">
                <a:solidFill>
                  <a:srgbClr val="0000CC"/>
                </a:solidFill>
                <a:latin typeface="Myriad Pro" pitchFamily="34" charset="0"/>
              </a:rPr>
              <a:t>obrade i konačnog odlaganja mulja nisu zanemarivi te kod uređaja veličine od oko 5.000 do 200.000 ES, iznose približno 50% ukupnih troškova poslovanja </a:t>
            </a:r>
            <a:r>
              <a:rPr lang="hr-HR" altLang="sr-Latn-RS" sz="2000" b="1" dirty="0" smtClean="0">
                <a:solidFill>
                  <a:srgbClr val="0000CC"/>
                </a:solidFill>
                <a:latin typeface="Myriad Pro" pitchFamily="34" charset="0"/>
              </a:rPr>
              <a:t>uređaja </a:t>
            </a:r>
            <a:r>
              <a:rPr lang="hr-HR" altLang="sr-Latn-RS" sz="2000" b="1" dirty="0">
                <a:solidFill>
                  <a:srgbClr val="0000CC"/>
                </a:solidFill>
                <a:latin typeface="Myriad Pro" pitchFamily="34" charset="0"/>
              </a:rPr>
              <a:t>za </a:t>
            </a:r>
            <a:r>
              <a:rPr lang="hr-HR" altLang="sr-Latn-RS" sz="2000" b="1" dirty="0" smtClean="0">
                <a:solidFill>
                  <a:srgbClr val="0000CC"/>
                </a:solidFill>
                <a:latin typeface="Myriad Pro" pitchFamily="34" charset="0"/>
              </a:rPr>
              <a:t>pročišćavanje </a:t>
            </a:r>
            <a:r>
              <a:rPr lang="hr-HR" altLang="sr-Latn-RS" sz="2000" b="1" dirty="0">
                <a:solidFill>
                  <a:srgbClr val="0000CC"/>
                </a:solidFill>
                <a:latin typeface="Myriad Pro" pitchFamily="34" charset="0"/>
              </a:rPr>
              <a:t>otpadnih voda.</a:t>
            </a:r>
          </a:p>
          <a:p>
            <a:pPr>
              <a:defRPr/>
            </a:pPr>
            <a:r>
              <a:rPr lang="hr-HR" sz="2000" b="1" dirty="0" smtClean="0">
                <a:solidFill>
                  <a:srgbClr val="0000CC"/>
                </a:solidFill>
                <a:latin typeface="Myriad Pro" pitchFamily="34" charset="0"/>
              </a:rPr>
              <a:t> </a:t>
            </a:r>
            <a:endParaRPr lang="hr-HR" altLang="sr-Latn-RS" sz="2000" b="1" dirty="0">
              <a:solidFill>
                <a:srgbClr val="0000CC"/>
              </a:solidFill>
              <a:latin typeface="Myriad Pro" pitchFamily="34" charset="0"/>
            </a:endParaRPr>
          </a:p>
        </p:txBody>
      </p:sp>
      <p:pic>
        <p:nvPicPr>
          <p:cNvPr id="13" name="Picture 4" descr="http://www.digesterman.com/compost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581" y="3407420"/>
            <a:ext cx="322738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http://www.dutchwatersector.com/uploads/2013/09/dws-vallei-veluwe-grontmij-wwtp-amersfoort-770px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" y="3593158"/>
            <a:ext cx="358775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urved Down Arrow 4"/>
          <p:cNvSpPr>
            <a:spLocks noChangeArrowheads="1"/>
          </p:cNvSpPr>
          <p:nvPr/>
        </p:nvSpPr>
        <p:spPr bwMode="auto">
          <a:xfrm>
            <a:off x="3355656" y="2694633"/>
            <a:ext cx="2879725" cy="898525"/>
          </a:xfrm>
          <a:prstGeom prst="curvedDownArrow">
            <a:avLst>
              <a:gd name="adj1" fmla="val 25031"/>
              <a:gd name="adj2" fmla="val 50048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r-Latn-RS" altLang="sr-Latn-RS" sz="1800"/>
          </a:p>
        </p:txBody>
      </p:sp>
      <p:pic>
        <p:nvPicPr>
          <p:cNvPr id="17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431" y="2708920"/>
            <a:ext cx="1679575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GF_sastavnic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141202"/>
            <a:ext cx="1205643" cy="76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HRZZ - Hrvatska zaklada za znanos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243702"/>
            <a:ext cx="1396647" cy="52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54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4" b="20805"/>
          <a:stretch/>
        </p:blipFill>
        <p:spPr bwMode="auto">
          <a:xfrm>
            <a:off x="2955461" y="16228"/>
            <a:ext cx="3233073" cy="83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942038"/>
            <a:ext cx="9143999" cy="0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35088"/>
            <a:ext cx="9143999" cy="0"/>
          </a:xfrm>
          <a:prstGeom prst="line">
            <a:avLst/>
          </a:prstGeom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04426" y="1196752"/>
            <a:ext cx="5159662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defRPr/>
            </a:pPr>
            <a:r>
              <a:rPr lang="hr-HR" altLang="sr-Latn-RS" sz="2000" b="1" dirty="0" smtClean="0">
                <a:solidFill>
                  <a:srgbClr val="0000CC"/>
                </a:solidFill>
                <a:latin typeface="Myriad Pro" pitchFamily="34" charset="0"/>
              </a:rPr>
              <a:t>Obrađeni </a:t>
            </a:r>
            <a:r>
              <a:rPr lang="hr-HR" altLang="sr-Latn-RS" sz="2000" b="1" dirty="0">
                <a:solidFill>
                  <a:srgbClr val="0000CC"/>
                </a:solidFill>
                <a:latin typeface="Myriad Pro" pitchFamily="34" charset="0"/>
              </a:rPr>
              <a:t>mulj s uređaja za čišćenje komunalnih otpadnih voda može se </a:t>
            </a:r>
            <a:r>
              <a:rPr lang="hr-HR" altLang="sr-Latn-RS" sz="2000" b="1" dirty="0" smtClean="0">
                <a:solidFill>
                  <a:srgbClr val="0000CC"/>
                </a:solidFill>
                <a:latin typeface="Myriad Pro" pitchFamily="34" charset="0"/>
              </a:rPr>
              <a:t>zbrinuti na sljedeće načine: </a:t>
            </a:r>
            <a:endParaRPr lang="hr-HR" altLang="sr-Latn-RS" sz="2000" b="1" dirty="0">
              <a:solidFill>
                <a:srgbClr val="0000CC"/>
              </a:solidFill>
              <a:latin typeface="Myriad Pro" pitchFamily="34" charset="0"/>
            </a:endParaRPr>
          </a:p>
          <a:p>
            <a:pPr algn="just">
              <a:lnSpc>
                <a:spcPct val="80000"/>
              </a:lnSpc>
              <a:defRPr/>
            </a:pPr>
            <a:endParaRPr lang="hr-HR" altLang="sr-Latn-RS" sz="2000" b="1" dirty="0">
              <a:solidFill>
                <a:srgbClr val="0000CC"/>
              </a:solidFill>
              <a:latin typeface="Myriad Pro" pitchFamily="34" charset="0"/>
            </a:endParaRPr>
          </a:p>
          <a:p>
            <a:pPr algn="just">
              <a:lnSpc>
                <a:spcPct val="80000"/>
              </a:lnSpc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hr-HR" altLang="sr-Latn-RS" sz="2000" b="1" dirty="0" smtClean="0">
                <a:solidFill>
                  <a:srgbClr val="0000CC"/>
                </a:solidFill>
                <a:latin typeface="Myriad Pro" pitchFamily="34" charset="0"/>
              </a:rPr>
              <a:t> </a:t>
            </a:r>
            <a:r>
              <a:rPr lang="hr-HR" sz="2000" b="1" dirty="0" smtClean="0">
                <a:solidFill>
                  <a:srgbClr val="0000CC"/>
                </a:solidFill>
                <a:latin typeface="Myriad Pro" pitchFamily="34" charset="0"/>
              </a:rPr>
              <a:t>Odlaganje </a:t>
            </a:r>
            <a:r>
              <a:rPr lang="hr-HR" sz="2000" b="1" dirty="0">
                <a:solidFill>
                  <a:srgbClr val="0000CC"/>
                </a:solidFill>
                <a:latin typeface="Myriad Pro" pitchFamily="34" charset="0"/>
              </a:rPr>
              <a:t>(na odlagališta </a:t>
            </a:r>
            <a:r>
              <a:rPr lang="hr-HR" sz="2000" b="1" dirty="0" smtClean="0">
                <a:solidFill>
                  <a:srgbClr val="0000CC"/>
                </a:solidFill>
                <a:latin typeface="Myriad Pro" pitchFamily="34" charset="0"/>
              </a:rPr>
              <a:t>otpada uz </a:t>
            </a:r>
            <a:r>
              <a:rPr lang="hr-HR" sz="2000" b="1" dirty="0">
                <a:solidFill>
                  <a:srgbClr val="0000CC"/>
                </a:solidFill>
                <a:latin typeface="Myriad Pro" pitchFamily="34" charset="0"/>
              </a:rPr>
              <a:t>napomenu da ova mogućnost sukladno zakonskoj regulativi postoji samo do početka 2017. godine)</a:t>
            </a:r>
            <a:r>
              <a:rPr lang="hr-HR" altLang="sr-Latn-RS" sz="2000" b="1" dirty="0">
                <a:solidFill>
                  <a:srgbClr val="0000CC"/>
                </a:solidFill>
                <a:latin typeface="Myriad Pro" pitchFamily="34" charset="0"/>
              </a:rPr>
              <a:t>, </a:t>
            </a:r>
          </a:p>
          <a:p>
            <a:pPr algn="just">
              <a:lnSpc>
                <a:spcPct val="80000"/>
              </a:lnSpc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/>
            </a:pPr>
            <a:endParaRPr lang="hr-HR" altLang="sr-Latn-RS" sz="2000" b="1" dirty="0">
              <a:solidFill>
                <a:srgbClr val="0000CC"/>
              </a:solidFill>
              <a:latin typeface="Myriad Pro" pitchFamily="34" charset="0"/>
            </a:endParaRPr>
          </a:p>
          <a:p>
            <a:pPr lvl="0" algn="just">
              <a:lnSpc>
                <a:spcPct val="80000"/>
              </a:lnSpc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hr-HR" altLang="sr-Latn-RS" sz="2000" b="1" dirty="0">
                <a:solidFill>
                  <a:srgbClr val="0000CC"/>
                </a:solidFill>
                <a:latin typeface="Myriad Pro" pitchFamily="34" charset="0"/>
              </a:rPr>
              <a:t> </a:t>
            </a:r>
            <a:r>
              <a:rPr lang="hr-HR" sz="2000" b="1" dirty="0">
                <a:solidFill>
                  <a:srgbClr val="0000CC"/>
                </a:solidFill>
                <a:latin typeface="Myriad Pro" pitchFamily="34" charset="0"/>
              </a:rPr>
              <a:t>Korištenje u </a:t>
            </a:r>
            <a:r>
              <a:rPr lang="hr-HR" sz="2000" b="1" dirty="0" smtClean="0">
                <a:solidFill>
                  <a:srgbClr val="0000CC"/>
                </a:solidFill>
                <a:latin typeface="Myriad Pro" pitchFamily="34" charset="0"/>
              </a:rPr>
              <a:t>poljoprivredi,</a:t>
            </a:r>
            <a:endParaRPr lang="hr-HR" altLang="sr-Latn-RS" sz="2000" b="1" dirty="0">
              <a:solidFill>
                <a:srgbClr val="0000CC"/>
              </a:solidFill>
              <a:latin typeface="Myriad Pro" pitchFamily="34" charset="0"/>
            </a:endParaRPr>
          </a:p>
          <a:p>
            <a:pPr algn="just">
              <a:lnSpc>
                <a:spcPct val="80000"/>
              </a:lnSpc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/>
            </a:pPr>
            <a:endParaRPr lang="hr-HR" altLang="sr-Latn-RS" sz="2000" b="1" dirty="0">
              <a:solidFill>
                <a:srgbClr val="0000CC"/>
              </a:solidFill>
              <a:latin typeface="Myriad Pro" pitchFamily="34" charset="0"/>
            </a:endParaRPr>
          </a:p>
          <a:p>
            <a:pPr algn="just">
              <a:lnSpc>
                <a:spcPct val="80000"/>
              </a:lnSpc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hr-HR" altLang="sr-Latn-RS" sz="2000" b="1" dirty="0">
                <a:solidFill>
                  <a:srgbClr val="0000CC"/>
                </a:solidFill>
                <a:latin typeface="Myriad Pro" pitchFamily="34" charset="0"/>
              </a:rPr>
              <a:t> </a:t>
            </a:r>
            <a:r>
              <a:rPr lang="hr-HR" sz="2000" b="1" dirty="0">
                <a:solidFill>
                  <a:srgbClr val="0000CC"/>
                </a:solidFill>
                <a:latin typeface="Myriad Pro" pitchFamily="34" charset="0"/>
              </a:rPr>
              <a:t>Poboljšanje tla i </a:t>
            </a:r>
            <a:r>
              <a:rPr lang="hr-HR" sz="2000" b="1" dirty="0" err="1">
                <a:solidFill>
                  <a:srgbClr val="0000CC"/>
                </a:solidFill>
                <a:latin typeface="Myriad Pro" pitchFamily="34" charset="0"/>
              </a:rPr>
              <a:t>zapunjavanje</a:t>
            </a:r>
            <a:r>
              <a:rPr lang="hr-HR" sz="2000" b="1" dirty="0">
                <a:solidFill>
                  <a:srgbClr val="0000CC"/>
                </a:solidFill>
                <a:latin typeface="Myriad Pro" pitchFamily="34" charset="0"/>
              </a:rPr>
              <a:t> rovova</a:t>
            </a:r>
            <a:r>
              <a:rPr lang="hr-HR" altLang="sr-Latn-RS" sz="2000" b="1" dirty="0">
                <a:solidFill>
                  <a:srgbClr val="0000CC"/>
                </a:solidFill>
                <a:latin typeface="Myriad Pro" pitchFamily="34" charset="0"/>
              </a:rPr>
              <a:t>, </a:t>
            </a:r>
          </a:p>
          <a:p>
            <a:pPr algn="just">
              <a:lnSpc>
                <a:spcPct val="80000"/>
              </a:lnSpc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/>
            </a:pPr>
            <a:endParaRPr lang="hr-HR" altLang="sr-Latn-RS" sz="2000" b="1" dirty="0">
              <a:solidFill>
                <a:srgbClr val="0000CC"/>
              </a:solidFill>
              <a:latin typeface="Myriad Pro" pitchFamily="34" charset="0"/>
            </a:endParaRPr>
          </a:p>
          <a:p>
            <a:pPr algn="just">
              <a:lnSpc>
                <a:spcPct val="80000"/>
              </a:lnSpc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hr-HR" altLang="sr-Latn-RS" sz="2000" b="1" dirty="0">
                <a:solidFill>
                  <a:srgbClr val="0000CC"/>
                </a:solidFill>
                <a:latin typeface="Myriad Pro" pitchFamily="34" charset="0"/>
              </a:rPr>
              <a:t> </a:t>
            </a:r>
            <a:r>
              <a:rPr lang="hr-HR" sz="2000" b="1" dirty="0">
                <a:solidFill>
                  <a:srgbClr val="0000CC"/>
                </a:solidFill>
                <a:latin typeface="Myriad Pro" pitchFamily="34" charset="0"/>
              </a:rPr>
              <a:t>Termička obrada (spaljivanje) i daljnje gospodarenje pepelom</a:t>
            </a:r>
            <a:r>
              <a:rPr lang="hr-HR" altLang="sr-Latn-RS" sz="2000" b="1" dirty="0">
                <a:solidFill>
                  <a:srgbClr val="0000CC"/>
                </a:solidFill>
                <a:latin typeface="Myriad Pro" pitchFamily="34" charset="0"/>
              </a:rPr>
              <a:t>.</a:t>
            </a:r>
          </a:p>
        </p:txBody>
      </p:sp>
      <p:pic>
        <p:nvPicPr>
          <p:cNvPr id="8194" name="Picture 2" descr="http://www.constructionphotography.com/ImageThumbs/A012-00568/3/A012-00568_Dump_trailer_used_to_transport_sludge_for_disposal_in_a_lago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8"/>
          <a:stretch/>
        </p:blipFill>
        <p:spPr bwMode="auto">
          <a:xfrm>
            <a:off x="6050276" y="1135873"/>
            <a:ext cx="2483278" cy="137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esru.strath.ac.uk/EandE/Web_sites/97-8/energy_from_waste/images/pics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553" y="2564904"/>
            <a:ext cx="35147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GF_sastavnic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141202"/>
            <a:ext cx="1205643" cy="76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HRZZ - Hrvatska zaklada za znano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243702"/>
            <a:ext cx="1396647" cy="52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http://enr.construction.com/images2/2011/07/ENR07112011nws_sludge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1"/>
          <a:stretch/>
        </p:blipFill>
        <p:spPr bwMode="auto">
          <a:xfrm>
            <a:off x="6274688" y="4584978"/>
            <a:ext cx="2034453" cy="139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88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4" b="20805"/>
          <a:stretch/>
        </p:blipFill>
        <p:spPr bwMode="auto">
          <a:xfrm>
            <a:off x="2955461" y="16228"/>
            <a:ext cx="3233073" cy="83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942038"/>
            <a:ext cx="9143999" cy="0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35088"/>
            <a:ext cx="9143999" cy="0"/>
          </a:xfrm>
          <a:prstGeom prst="line">
            <a:avLst/>
          </a:prstGeom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04426" y="1196752"/>
            <a:ext cx="8589962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2000" b="1" dirty="0">
                <a:solidFill>
                  <a:srgbClr val="0000CC"/>
                </a:solidFill>
                <a:latin typeface="Myriad Pro" pitchFamily="34" charset="0"/>
              </a:rPr>
              <a:t>U Hrvatskoj do danas nije cjelovito riješen problem zbrinjavanja mulja, </a:t>
            </a:r>
            <a:r>
              <a:rPr lang="hr-HR" sz="2000" b="1" dirty="0" smtClean="0">
                <a:solidFill>
                  <a:srgbClr val="0000CC"/>
                </a:solidFill>
                <a:latin typeface="Myriad Pro" pitchFamily="34" charset="0"/>
              </a:rPr>
              <a:t>niti </a:t>
            </a:r>
            <a:r>
              <a:rPr lang="hr-HR" sz="2000" b="1" dirty="0">
                <a:solidFill>
                  <a:srgbClr val="0000CC"/>
                </a:solidFill>
                <a:latin typeface="Myriad Pro" pitchFamily="34" charset="0"/>
              </a:rPr>
              <a:t>je isti određen propisima, uputama ili smjernicama. </a:t>
            </a:r>
            <a:endParaRPr lang="hr-HR" sz="2000" b="1" dirty="0" smtClean="0">
              <a:solidFill>
                <a:srgbClr val="0000CC"/>
              </a:solidFill>
              <a:latin typeface="Myriad Pro" pitchFamily="34" charset="0"/>
            </a:endParaRPr>
          </a:p>
          <a:p>
            <a:pPr>
              <a:defRPr/>
            </a:pPr>
            <a:r>
              <a:rPr lang="hr-HR" sz="2000" b="1" dirty="0">
                <a:solidFill>
                  <a:srgbClr val="0000CC"/>
                </a:solidFill>
                <a:latin typeface="Myriad Pro" pitchFamily="34" charset="0"/>
              </a:rPr>
              <a:t>Pojedine studijske analize, zaključuju kako bi postupak </a:t>
            </a:r>
            <a:r>
              <a:rPr lang="hr-HR" sz="2000" b="1" dirty="0">
                <a:solidFill>
                  <a:srgbClr val="C00000"/>
                </a:solidFill>
                <a:latin typeface="Myriad Pro" pitchFamily="34" charset="0"/>
              </a:rPr>
              <a:t>termičke </a:t>
            </a:r>
            <a:r>
              <a:rPr lang="hr-HR" sz="2000" b="1" dirty="0" smtClean="0">
                <a:solidFill>
                  <a:srgbClr val="C00000"/>
                </a:solidFill>
                <a:latin typeface="Myriad Pro" pitchFamily="34" charset="0"/>
              </a:rPr>
              <a:t>obrade (spaljivanja)</a:t>
            </a:r>
            <a:r>
              <a:rPr lang="hr-HR" sz="2000" b="1" dirty="0" smtClean="0">
                <a:solidFill>
                  <a:srgbClr val="0000CC"/>
                </a:solidFill>
                <a:latin typeface="Myriad Pro" pitchFamily="34" charset="0"/>
              </a:rPr>
              <a:t> </a:t>
            </a:r>
            <a:r>
              <a:rPr lang="hr-HR" sz="2000" b="1" dirty="0">
                <a:solidFill>
                  <a:srgbClr val="0000CC"/>
                </a:solidFill>
                <a:latin typeface="Myriad Pro" pitchFamily="34" charset="0"/>
              </a:rPr>
              <a:t>bio prihvatljivi koncept konačne obrade mulja na UPOV-ima većeg kapaciteta.</a:t>
            </a:r>
          </a:p>
        </p:txBody>
      </p:sp>
      <p:pic>
        <p:nvPicPr>
          <p:cNvPr id="11" name="Picture 5" descr="http://splitsider.com/wp-content/uploads/2013/08/MoreProblem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7" y="2996952"/>
            <a:ext cx="3889375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http://t.wallpaperweb.org/wallpaper/miscellaneous/1024x768/Cure_Your_Problem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2" t="23505" r="1740" b="6599"/>
          <a:stretch>
            <a:fillRect/>
          </a:stretch>
        </p:blipFill>
        <p:spPr bwMode="auto">
          <a:xfrm>
            <a:off x="6732587" y="3776415"/>
            <a:ext cx="2228850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http://refaenergi.dk/Files/Billeder/anlaeg/miljocenterGerrin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" y="3200152"/>
            <a:ext cx="44640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GF_sastavnic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141202"/>
            <a:ext cx="1205643" cy="76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HRZZ - Hrvatska zaklada za znanos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243702"/>
            <a:ext cx="1396647" cy="52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14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4" b="20805"/>
          <a:stretch/>
        </p:blipFill>
        <p:spPr bwMode="auto">
          <a:xfrm>
            <a:off x="2955461" y="16228"/>
            <a:ext cx="3233073" cy="83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942038"/>
            <a:ext cx="9143999" cy="0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35088"/>
            <a:ext cx="9143999" cy="0"/>
          </a:xfrm>
          <a:prstGeom prst="line">
            <a:avLst/>
          </a:prstGeom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04426" y="1196752"/>
            <a:ext cx="8589962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hr-HR" sz="2000" b="1" dirty="0">
              <a:solidFill>
                <a:srgbClr val="0000CC"/>
              </a:solidFill>
              <a:latin typeface="Myriad Pro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" y="1268760"/>
            <a:ext cx="9120519" cy="4741081"/>
            <a:chOff x="1" y="1268760"/>
            <a:chExt cx="9120519" cy="4741081"/>
          </a:xfrm>
        </p:grpSpPr>
        <p:grpSp>
          <p:nvGrpSpPr>
            <p:cNvPr id="2" name="Group 1"/>
            <p:cNvGrpSpPr/>
            <p:nvPr/>
          </p:nvGrpSpPr>
          <p:grpSpPr>
            <a:xfrm>
              <a:off x="1" y="1268760"/>
              <a:ext cx="9120519" cy="4741081"/>
              <a:chOff x="505510" y="1597968"/>
              <a:chExt cx="7440117" cy="3723266"/>
            </a:xfrm>
          </p:grpSpPr>
          <p:pic>
            <p:nvPicPr>
              <p:cNvPr id="14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023" y="1597968"/>
                <a:ext cx="7076604" cy="33123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5136767" y="2615543"/>
                <a:ext cx="2019207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hr-HR" sz="1400" b="1" dirty="0">
                    <a:solidFill>
                      <a:schemeClr val="accent4">
                        <a:lumMod val="10000"/>
                      </a:schemeClr>
                    </a:solidFill>
                    <a:latin typeface="Calibri" panose="020F0502020204030204" pitchFamily="34" charset="0"/>
                  </a:rPr>
                  <a:t>HRVATSKA NAKON 2018.</a:t>
                </a:r>
              </a:p>
              <a:p>
                <a:pPr algn="ctr">
                  <a:defRPr/>
                </a:pPr>
                <a:r>
                  <a:rPr lang="hr-HR" sz="1400" b="1" dirty="0">
                    <a:solidFill>
                      <a:schemeClr val="accent4">
                        <a:lumMod val="10000"/>
                      </a:schemeClr>
                    </a:solidFill>
                    <a:latin typeface="Calibri" panose="020F0502020204030204" pitchFamily="34" charset="0"/>
                  </a:rPr>
                  <a:t>(4.500.000 ES)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386736" y="2606881"/>
                <a:ext cx="1689025" cy="41089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hr-HR" sz="1400" b="1" dirty="0">
                    <a:solidFill>
                      <a:schemeClr val="accent4">
                        <a:lumMod val="10000"/>
                      </a:schemeClr>
                    </a:solidFill>
                    <a:latin typeface="Calibri" panose="020F0502020204030204" pitchFamily="34" charset="0"/>
                  </a:rPr>
                  <a:t>Otpadna voda</a:t>
                </a:r>
              </a:p>
              <a:p>
                <a:pPr algn="ctr">
                  <a:defRPr/>
                </a:pPr>
                <a:r>
                  <a:rPr lang="hr-HR" sz="1400" b="1" dirty="0">
                    <a:solidFill>
                      <a:schemeClr val="accent4">
                        <a:lumMod val="10000"/>
                      </a:schemeClr>
                    </a:solidFill>
                    <a:latin typeface="Calibri" panose="020F0502020204030204" pitchFamily="34" charset="0"/>
                  </a:rPr>
                  <a:t>(350.000.000 </a:t>
                </a:r>
                <a:r>
                  <a:rPr lang="hr-HR" sz="1400" b="1" dirty="0" smtClean="0">
                    <a:solidFill>
                      <a:schemeClr val="accent4">
                        <a:lumMod val="10000"/>
                      </a:schemeClr>
                    </a:solidFill>
                    <a:latin typeface="Calibri" panose="020F0502020204030204" pitchFamily="34" charset="0"/>
                  </a:rPr>
                  <a:t>m</a:t>
                </a:r>
                <a:r>
                  <a:rPr lang="hr-HR" sz="1400" b="1" baseline="30000" dirty="0" smtClean="0">
                    <a:solidFill>
                      <a:schemeClr val="accent4">
                        <a:lumMod val="10000"/>
                      </a:schemeClr>
                    </a:solidFill>
                    <a:latin typeface="Calibri" panose="020F0502020204030204" pitchFamily="34" charset="0"/>
                  </a:rPr>
                  <a:t>3</a:t>
                </a:r>
                <a:r>
                  <a:rPr lang="hr-HR" sz="1400" b="1" dirty="0" smtClean="0">
                    <a:solidFill>
                      <a:schemeClr val="accent4">
                        <a:lumMod val="10000"/>
                      </a:schemeClr>
                    </a:solidFill>
                    <a:latin typeface="Calibri" panose="020F0502020204030204" pitchFamily="34" charset="0"/>
                  </a:rPr>
                  <a:t>/godina)</a:t>
                </a:r>
                <a:endParaRPr lang="hr-HR" sz="1400" b="1" dirty="0">
                  <a:solidFill>
                    <a:schemeClr val="accent4">
                      <a:lumMod val="1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926728" y="4884322"/>
                <a:ext cx="1367497" cy="41089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hr-HR" sz="1400" b="1" dirty="0">
                    <a:solidFill>
                      <a:schemeClr val="accent4">
                        <a:lumMod val="10000"/>
                      </a:schemeClr>
                    </a:solidFill>
                    <a:latin typeface="Calibri" panose="020F0502020204030204" pitchFamily="34" charset="0"/>
                  </a:rPr>
                  <a:t>SPALJIVANJE MULJA</a:t>
                </a:r>
              </a:p>
              <a:p>
                <a:pPr algn="ctr">
                  <a:defRPr/>
                </a:pPr>
                <a:r>
                  <a:rPr lang="hr-HR" sz="1400" b="1" dirty="0">
                    <a:solidFill>
                      <a:schemeClr val="accent4">
                        <a:lumMod val="10000"/>
                      </a:schemeClr>
                    </a:solidFill>
                    <a:latin typeface="Calibri" panose="020F0502020204030204" pitchFamily="34" charset="0"/>
                  </a:rPr>
                  <a:t>(250.000 </a:t>
                </a:r>
                <a:r>
                  <a:rPr lang="hr-HR" sz="1400" b="1" dirty="0" smtClean="0">
                    <a:solidFill>
                      <a:schemeClr val="accent4">
                        <a:lumMod val="10000"/>
                      </a:schemeClr>
                    </a:solidFill>
                    <a:latin typeface="Calibri" panose="020F0502020204030204" pitchFamily="34" charset="0"/>
                  </a:rPr>
                  <a:t>t/godina)</a:t>
                </a:r>
                <a:endParaRPr lang="hr-HR" sz="1400" b="1" dirty="0">
                  <a:solidFill>
                    <a:schemeClr val="accent4">
                      <a:lumMod val="1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806337" y="4910339"/>
                <a:ext cx="1209115" cy="41089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hr-HR" sz="1400" b="1" dirty="0">
                    <a:solidFill>
                      <a:schemeClr val="accent4">
                        <a:lumMod val="10000"/>
                      </a:schemeClr>
                    </a:solidFill>
                    <a:latin typeface="Calibri" panose="020F0502020204030204" pitchFamily="34" charset="0"/>
                  </a:rPr>
                  <a:t>PEPEO</a:t>
                </a:r>
              </a:p>
              <a:p>
                <a:pPr algn="ctr">
                  <a:defRPr/>
                </a:pPr>
                <a:r>
                  <a:rPr lang="hr-HR" sz="1400" b="1" dirty="0">
                    <a:solidFill>
                      <a:schemeClr val="accent4">
                        <a:lumMod val="10000"/>
                      </a:schemeClr>
                    </a:solidFill>
                    <a:latin typeface="Calibri" panose="020F0502020204030204" pitchFamily="34" charset="0"/>
                  </a:rPr>
                  <a:t>(57.000 </a:t>
                </a:r>
                <a:r>
                  <a:rPr lang="hr-HR" sz="1400" b="1" dirty="0" smtClean="0">
                    <a:solidFill>
                      <a:schemeClr val="accent4">
                        <a:lumMod val="10000"/>
                      </a:schemeClr>
                    </a:solidFill>
                    <a:latin typeface="Calibri" panose="020F0502020204030204" pitchFamily="34" charset="0"/>
                  </a:rPr>
                  <a:t>t/godina)</a:t>
                </a:r>
                <a:endParaRPr lang="hr-HR" sz="1400" b="1" dirty="0">
                  <a:solidFill>
                    <a:schemeClr val="accent4">
                      <a:lumMod val="1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05510" y="3313160"/>
                <a:ext cx="1700829" cy="5800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hr-HR" sz="1400" b="1" dirty="0">
                    <a:solidFill>
                      <a:schemeClr val="accent4">
                        <a:lumMod val="10000"/>
                      </a:schemeClr>
                    </a:solidFill>
                    <a:latin typeface="Calibri" panose="020F0502020204030204" pitchFamily="34" charset="0"/>
                  </a:rPr>
                  <a:t>Stabiliziran i </a:t>
                </a:r>
                <a:r>
                  <a:rPr lang="hr-HR" sz="1400" b="1" dirty="0" smtClean="0">
                    <a:solidFill>
                      <a:schemeClr val="accent4">
                        <a:lumMod val="10000"/>
                      </a:schemeClr>
                    </a:solidFill>
                    <a:latin typeface="Calibri" panose="020F0502020204030204" pitchFamily="34" charset="0"/>
                  </a:rPr>
                  <a:t>dehidriran </a:t>
                </a:r>
              </a:p>
              <a:p>
                <a:pPr algn="ctr">
                  <a:defRPr/>
                </a:pPr>
                <a:r>
                  <a:rPr lang="hr-HR" sz="1400" b="1" dirty="0" smtClean="0">
                    <a:solidFill>
                      <a:schemeClr val="accent4">
                        <a:lumMod val="10000"/>
                      </a:schemeClr>
                    </a:solidFill>
                    <a:latin typeface="Calibri" panose="020F0502020204030204" pitchFamily="34" charset="0"/>
                  </a:rPr>
                  <a:t>mulj </a:t>
                </a:r>
                <a:endParaRPr lang="hr-HR" sz="1400" b="1" dirty="0">
                  <a:solidFill>
                    <a:schemeClr val="accent4">
                      <a:lumMod val="10000"/>
                    </a:schemeClr>
                  </a:solidFill>
                  <a:latin typeface="Calibri" panose="020F0502020204030204" pitchFamily="34" charset="0"/>
                </a:endParaRPr>
              </a:p>
              <a:p>
                <a:pPr algn="ctr">
                  <a:defRPr/>
                </a:pPr>
                <a:r>
                  <a:rPr lang="hr-HR" sz="1400" b="1" dirty="0">
                    <a:solidFill>
                      <a:schemeClr val="accent4">
                        <a:lumMod val="10000"/>
                      </a:schemeClr>
                    </a:solidFill>
                    <a:latin typeface="Calibri" panose="020F0502020204030204" pitchFamily="34" charset="0"/>
                  </a:rPr>
                  <a:t>(250.000 </a:t>
                </a:r>
                <a:r>
                  <a:rPr lang="hr-HR" sz="1400" b="1" dirty="0" smtClean="0">
                    <a:solidFill>
                      <a:schemeClr val="accent4">
                        <a:lumMod val="10000"/>
                      </a:schemeClr>
                    </a:solidFill>
                    <a:latin typeface="Calibri" panose="020F0502020204030204" pitchFamily="34" charset="0"/>
                  </a:rPr>
                  <a:t>t/godina)</a:t>
                </a:r>
                <a:endParaRPr lang="hr-HR" sz="1400" b="1" dirty="0">
                  <a:solidFill>
                    <a:schemeClr val="accent4">
                      <a:lumMod val="1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3070900" y="5157192"/>
              <a:ext cx="1134092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824874" y="2564506"/>
              <a:ext cx="1295645" cy="2745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pic>
        <p:nvPicPr>
          <p:cNvPr id="22" name="Picture 4" descr="GF_sastavnic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141202"/>
            <a:ext cx="1205643" cy="76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HRZZ - Hrvatska zaklada za znano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243702"/>
            <a:ext cx="1396647" cy="52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http://www.niro.com/niro/cmsresources.nsf/0/2AD38F4CFA641DF4C1257910003B43E6/$File/Imag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1"/>
          <a:stretch/>
        </p:blipFill>
        <p:spPr bwMode="auto">
          <a:xfrm>
            <a:off x="4160429" y="4404472"/>
            <a:ext cx="1709852" cy="105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23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www.komline.com/images/BiosolidsPil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06"/>
          <a:stretch/>
        </p:blipFill>
        <p:spPr bwMode="auto">
          <a:xfrm>
            <a:off x="7092280" y="2216944"/>
            <a:ext cx="2051719" cy="157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://www.recyclesa.com.au/pics/earthrecycle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29" y="1484784"/>
            <a:ext cx="4176920" cy="465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4" b="20805"/>
          <a:stretch/>
        </p:blipFill>
        <p:spPr bwMode="auto">
          <a:xfrm>
            <a:off x="2955461" y="16228"/>
            <a:ext cx="3233073" cy="83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GF_sastavnic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141202"/>
            <a:ext cx="1205643" cy="76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RZZ - Hrvatska zaklada za znano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243702"/>
            <a:ext cx="1396647" cy="52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942038"/>
            <a:ext cx="9143999" cy="0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132" y="1340768"/>
            <a:ext cx="5141932" cy="53828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000" b="1" dirty="0">
                <a:solidFill>
                  <a:srgbClr val="0000CC"/>
                </a:solidFill>
                <a:latin typeface="Myriad Pro" pitchFamily="34" charset="0"/>
              </a:rPr>
              <a:t>Iz dosadašnje svjetske prakse proizlazi više mogućih rješenja recikliranja mulja i nusprodukata njegove obrade (npr. pepela), među kojima se ističe sljedeće</a:t>
            </a:r>
            <a:r>
              <a:rPr lang="hr-HR" sz="2000" b="1" dirty="0" smtClean="0">
                <a:solidFill>
                  <a:srgbClr val="0000CC"/>
                </a:solidFill>
                <a:latin typeface="Myriad Pro" pitchFamily="34" charset="0"/>
              </a:rPr>
              <a:t>:</a:t>
            </a:r>
          </a:p>
          <a:p>
            <a:pPr algn="l"/>
            <a:endParaRPr lang="hr-HR" sz="2000" b="1" dirty="0">
              <a:solidFill>
                <a:srgbClr val="0000CC"/>
              </a:solidFill>
              <a:latin typeface="Myriad Pro" pitchFamily="34" charset="0"/>
            </a:endParaRPr>
          </a:p>
          <a:p>
            <a:pPr lvl="0" algn="l"/>
            <a:r>
              <a:rPr lang="hr-HR" sz="2000" b="1" dirty="0" smtClean="0">
                <a:solidFill>
                  <a:srgbClr val="0000CC"/>
                </a:solidFill>
                <a:latin typeface="Myriad Pro" pitchFamily="34" charset="0"/>
              </a:rPr>
              <a:t>1. </a:t>
            </a:r>
            <a:r>
              <a:rPr lang="hr-HR" sz="2000" b="1" dirty="0" smtClean="0">
                <a:solidFill>
                  <a:srgbClr val="00B050"/>
                </a:solidFill>
                <a:latin typeface="Myriad Pro" pitchFamily="34" charset="0"/>
              </a:rPr>
              <a:t>Korištenje </a:t>
            </a:r>
            <a:r>
              <a:rPr lang="hr-HR" sz="2000" b="1" dirty="0">
                <a:solidFill>
                  <a:srgbClr val="00B050"/>
                </a:solidFill>
                <a:latin typeface="Myriad Pro" pitchFamily="34" charset="0"/>
              </a:rPr>
              <a:t>u poljoprivredi</a:t>
            </a:r>
          </a:p>
          <a:p>
            <a:pPr lvl="0" algn="l"/>
            <a:r>
              <a:rPr lang="hr-HR" sz="2000" b="1" dirty="0">
                <a:solidFill>
                  <a:srgbClr val="0000CC"/>
                </a:solidFill>
                <a:latin typeface="Myriad Pro" pitchFamily="34" charset="0"/>
              </a:rPr>
              <a:t>2. </a:t>
            </a:r>
            <a:r>
              <a:rPr lang="hr-HR" sz="2000" b="1" dirty="0" smtClean="0">
                <a:solidFill>
                  <a:srgbClr val="00B050"/>
                </a:solidFill>
                <a:latin typeface="Myriad Pro" pitchFamily="34" charset="0"/>
              </a:rPr>
              <a:t>Izdvajanje </a:t>
            </a:r>
            <a:r>
              <a:rPr lang="hr-HR" sz="2000" b="1" dirty="0">
                <a:solidFill>
                  <a:srgbClr val="00B050"/>
                </a:solidFill>
                <a:latin typeface="Myriad Pro" pitchFamily="34" charset="0"/>
              </a:rPr>
              <a:t>fosfora</a:t>
            </a:r>
          </a:p>
          <a:p>
            <a:pPr lvl="0" algn="l"/>
            <a:r>
              <a:rPr lang="hr-HR" sz="2000" b="1" dirty="0">
                <a:solidFill>
                  <a:srgbClr val="0000CC"/>
                </a:solidFill>
                <a:latin typeface="Myriad Pro" pitchFamily="34" charset="0"/>
              </a:rPr>
              <a:t>3. </a:t>
            </a:r>
            <a:r>
              <a:rPr lang="hr-HR" sz="2000" b="1" dirty="0" smtClean="0">
                <a:solidFill>
                  <a:srgbClr val="00B050"/>
                </a:solidFill>
                <a:latin typeface="Myriad Pro" pitchFamily="34" charset="0"/>
              </a:rPr>
              <a:t>Korištenje </a:t>
            </a:r>
            <a:r>
              <a:rPr lang="hr-HR" sz="2000" b="1" dirty="0">
                <a:solidFill>
                  <a:srgbClr val="00B050"/>
                </a:solidFill>
                <a:latin typeface="Myriad Pro" pitchFamily="34" charset="0"/>
              </a:rPr>
              <a:t>u građevinarstvu</a:t>
            </a:r>
          </a:p>
          <a:p>
            <a:pPr marL="800100" lvl="1" indent="-342900" algn="l">
              <a:buClr>
                <a:srgbClr val="66FF33"/>
              </a:buClr>
              <a:buSzPct val="70000"/>
              <a:buFont typeface="Wingdings" panose="05000000000000000000" pitchFamily="2" charset="2"/>
              <a:buChar char="q"/>
            </a:pPr>
            <a:r>
              <a:rPr lang="hr-HR" sz="2000" b="1" dirty="0">
                <a:solidFill>
                  <a:srgbClr val="00B050"/>
                </a:solidFill>
                <a:latin typeface="Myriad Pro" pitchFamily="34" charset="0"/>
              </a:rPr>
              <a:t>U funkciji poboljšanja tla</a:t>
            </a:r>
          </a:p>
          <a:p>
            <a:pPr marL="800100" lvl="1" indent="-342900" algn="l">
              <a:buClr>
                <a:srgbClr val="66FF33"/>
              </a:buClr>
              <a:buSzPct val="70000"/>
              <a:buFont typeface="Wingdings" panose="05000000000000000000" pitchFamily="2" charset="2"/>
              <a:buChar char="q"/>
            </a:pPr>
            <a:r>
              <a:rPr lang="hr-HR" sz="2000" b="1" dirty="0">
                <a:solidFill>
                  <a:srgbClr val="00B050"/>
                </a:solidFill>
                <a:latin typeface="Myriad Pro" pitchFamily="34" charset="0"/>
              </a:rPr>
              <a:t>Pri izgradnji prometnica</a:t>
            </a:r>
          </a:p>
          <a:p>
            <a:pPr marL="800100" lvl="1" indent="-342900" algn="l">
              <a:buClr>
                <a:srgbClr val="66FF33"/>
              </a:buClr>
              <a:buSzPct val="70000"/>
              <a:buFont typeface="Wingdings" panose="05000000000000000000" pitchFamily="2" charset="2"/>
              <a:buChar char="q"/>
            </a:pPr>
            <a:r>
              <a:rPr lang="hr-HR" sz="2000" b="1" dirty="0">
                <a:solidFill>
                  <a:srgbClr val="00B050"/>
                </a:solidFill>
                <a:latin typeface="Myriad Pro" pitchFamily="34" charset="0"/>
              </a:rPr>
              <a:t>U opekarskoj industriji</a:t>
            </a:r>
          </a:p>
          <a:p>
            <a:pPr marL="800100" lvl="1" indent="-342900" algn="l">
              <a:buClr>
                <a:srgbClr val="66FF33"/>
              </a:buClr>
              <a:buSzPct val="70000"/>
              <a:buFont typeface="Wingdings" panose="05000000000000000000" pitchFamily="2" charset="2"/>
              <a:buChar char="q"/>
            </a:pPr>
            <a:r>
              <a:rPr lang="hr-HR" sz="2000" b="1" dirty="0">
                <a:solidFill>
                  <a:srgbClr val="00B050"/>
                </a:solidFill>
                <a:latin typeface="Myriad Pro" pitchFamily="34" charset="0"/>
              </a:rPr>
              <a:t>U betonskoj industriji</a:t>
            </a:r>
          </a:p>
          <a:p>
            <a:pPr algn="l"/>
            <a:r>
              <a:rPr lang="hr-HR" sz="2000" b="1" dirty="0">
                <a:solidFill>
                  <a:srgbClr val="0000CC"/>
                </a:solidFill>
                <a:latin typeface="Myriad Pro" pitchFamily="34" charset="0"/>
              </a:rPr>
              <a:t> 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" y="6135088"/>
            <a:ext cx="9143999" cy="0"/>
          </a:xfrm>
          <a:prstGeom prst="line">
            <a:avLst/>
          </a:prstGeom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4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2415</TotalTime>
  <Words>704</Words>
  <Application>Microsoft Office PowerPoint</Application>
  <PresentationFormat>On-screen Show (4:3)</PresentationFormat>
  <Paragraphs>115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Drazen Vouk</dc:creator>
  <cp:lastModifiedBy>Drazen Vouk</cp:lastModifiedBy>
  <cp:revision>96</cp:revision>
  <cp:lastPrinted>2015-09-22T05:45:18Z</cp:lastPrinted>
  <dcterms:created xsi:type="dcterms:W3CDTF">2015-05-15T13:01:26Z</dcterms:created>
  <dcterms:modified xsi:type="dcterms:W3CDTF">2015-09-22T06:18:55Z</dcterms:modified>
</cp:coreProperties>
</file>