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0" r:id="rId1"/>
  </p:sldMasterIdLst>
  <p:notesMasterIdLst>
    <p:notesMasterId r:id="rId20"/>
  </p:notesMasterIdLst>
  <p:sldIdLst>
    <p:sldId id="256" r:id="rId2"/>
    <p:sldId id="332" r:id="rId3"/>
    <p:sldId id="317" r:id="rId4"/>
    <p:sldId id="345" r:id="rId5"/>
    <p:sldId id="318" r:id="rId6"/>
    <p:sldId id="319" r:id="rId7"/>
    <p:sldId id="320" r:id="rId8"/>
    <p:sldId id="321" r:id="rId9"/>
    <p:sldId id="322" r:id="rId10"/>
    <p:sldId id="337" r:id="rId11"/>
    <p:sldId id="335" r:id="rId12"/>
    <p:sldId id="339" r:id="rId13"/>
    <p:sldId id="338" r:id="rId14"/>
    <p:sldId id="336" r:id="rId15"/>
    <p:sldId id="311" r:id="rId16"/>
    <p:sldId id="312" r:id="rId17"/>
    <p:sldId id="316" r:id="rId18"/>
    <p:sldId id="340" r:id="rId19"/>
  </p:sldIdLst>
  <p:sldSz cx="9144000" cy="6858000" type="screen4x3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788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0968E-2FD2-44E6-90C0-FE5AAB9E10B7}" type="datetimeFigureOut">
              <a:rPr lang="hr-HR" smtClean="0"/>
              <a:t>12.4.2016.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29ADA-2BB0-415B-9138-B9880F35D2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703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Pula, 5.lipnja 2013.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81E-9E6A-4C16-BCB7-FDA69C5DC35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1029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Pula, 5.lipnja 2013.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81E-9E6A-4C16-BCB7-FDA69C5DC35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3294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Pula, 5.lipnja 2013.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81E-9E6A-4C16-BCB7-FDA69C5DC35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4549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9135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Pula, 5.lipnja 2013.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81E-9E6A-4C16-BCB7-FDA69C5DC35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982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Pula, 5.lipnja 2013.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81E-9E6A-4C16-BCB7-FDA69C5DC35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9592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Pula, 5.lipnja 2013.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81E-9E6A-4C16-BCB7-FDA69C5DC35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1807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Pula, 5.lipnja 2013.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81E-9E6A-4C16-BCB7-FDA69C5DC35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4819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Pula, 5.lipnja 2013.</a:t>
            </a: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81E-9E6A-4C16-BCB7-FDA69C5DC35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637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Pula, 5.lipnja 2013.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81E-9E6A-4C16-BCB7-FDA69C5DC35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8793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Pula, 5.lipnja 2013.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525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922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Pula, 5.lipnja 2013.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81E-9E6A-4C16-BCB7-FDA69C5DC35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963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Pula, 5.lipnja 2013.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81E-9E6A-4C16-BCB7-FDA69C5DC35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5134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 smtClean="0"/>
              <a:t>Pula, 5.lipnja 2013.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7881E-9E6A-4C16-BCB7-FDA69C5DC35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21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  <p:sldLayoutId id="2147484272" r:id="rId12"/>
    <p:sldLayoutId id="2147483660" r:id="rId1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4.um.baden-wuerttemberg.de/Bitmaps/Layout/Layout_Neu/bw-wappen_kl.gi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#_Toc426450005"/><Relationship Id="rId13" Type="http://schemas.openxmlformats.org/officeDocument/2006/relationships/hyperlink" Target="#_Toc426450010"/><Relationship Id="rId18" Type="http://schemas.openxmlformats.org/officeDocument/2006/relationships/hyperlink" Target="#_Toc426450015"/><Relationship Id="rId26" Type="http://schemas.openxmlformats.org/officeDocument/2006/relationships/hyperlink" Target="#_Toc426450023"/><Relationship Id="rId3" Type="http://schemas.openxmlformats.org/officeDocument/2006/relationships/hyperlink" Target="#_Toc426450000"/><Relationship Id="rId21" Type="http://schemas.openxmlformats.org/officeDocument/2006/relationships/hyperlink" Target="#_Toc426450018"/><Relationship Id="rId7" Type="http://schemas.openxmlformats.org/officeDocument/2006/relationships/hyperlink" Target="#_Toc426450004"/><Relationship Id="rId12" Type="http://schemas.openxmlformats.org/officeDocument/2006/relationships/hyperlink" Target="#_Toc426450009"/><Relationship Id="rId17" Type="http://schemas.openxmlformats.org/officeDocument/2006/relationships/hyperlink" Target="#_Toc426450014"/><Relationship Id="rId25" Type="http://schemas.openxmlformats.org/officeDocument/2006/relationships/hyperlink" Target="#_Toc426450022"/><Relationship Id="rId2" Type="http://schemas.openxmlformats.org/officeDocument/2006/relationships/hyperlink" Target="#_Toc426449999"/><Relationship Id="rId16" Type="http://schemas.openxmlformats.org/officeDocument/2006/relationships/hyperlink" Target="#_Toc426450013"/><Relationship Id="rId20" Type="http://schemas.openxmlformats.org/officeDocument/2006/relationships/hyperlink" Target="#_Toc426450017"/><Relationship Id="rId29" Type="http://schemas.openxmlformats.org/officeDocument/2006/relationships/hyperlink" Target="#_Toc426450026"/><Relationship Id="rId1" Type="http://schemas.openxmlformats.org/officeDocument/2006/relationships/slideLayout" Target="../slideLayouts/slideLayout7.xml"/><Relationship Id="rId6" Type="http://schemas.openxmlformats.org/officeDocument/2006/relationships/hyperlink" Target="#_Toc426450003"/><Relationship Id="rId11" Type="http://schemas.openxmlformats.org/officeDocument/2006/relationships/hyperlink" Target="#_Toc426450008"/><Relationship Id="rId24" Type="http://schemas.openxmlformats.org/officeDocument/2006/relationships/hyperlink" Target="#_Toc426450021"/><Relationship Id="rId5" Type="http://schemas.openxmlformats.org/officeDocument/2006/relationships/hyperlink" Target="#_Toc426450002"/><Relationship Id="rId15" Type="http://schemas.openxmlformats.org/officeDocument/2006/relationships/hyperlink" Target="#_Toc426450012"/><Relationship Id="rId23" Type="http://schemas.openxmlformats.org/officeDocument/2006/relationships/hyperlink" Target="#_Toc426450020"/><Relationship Id="rId28" Type="http://schemas.openxmlformats.org/officeDocument/2006/relationships/hyperlink" Target="#_Toc426450025"/><Relationship Id="rId10" Type="http://schemas.openxmlformats.org/officeDocument/2006/relationships/hyperlink" Target="#_Toc426450007"/><Relationship Id="rId19" Type="http://schemas.openxmlformats.org/officeDocument/2006/relationships/hyperlink" Target="#_Toc426450016"/><Relationship Id="rId31" Type="http://schemas.openxmlformats.org/officeDocument/2006/relationships/image" Target="../media/image6.png"/><Relationship Id="rId4" Type="http://schemas.openxmlformats.org/officeDocument/2006/relationships/hyperlink" Target="#_Toc426450001"/><Relationship Id="rId9" Type="http://schemas.openxmlformats.org/officeDocument/2006/relationships/hyperlink" Target="#_Toc426450006"/><Relationship Id="rId14" Type="http://schemas.openxmlformats.org/officeDocument/2006/relationships/hyperlink" Target="#_Toc426450011"/><Relationship Id="rId22" Type="http://schemas.openxmlformats.org/officeDocument/2006/relationships/hyperlink" Target="#_Toc426450019"/><Relationship Id="rId27" Type="http://schemas.openxmlformats.org/officeDocument/2006/relationships/hyperlink" Target="#_Toc426450024"/><Relationship Id="rId30" Type="http://schemas.openxmlformats.org/officeDocument/2006/relationships/hyperlink" Target="#_Toc426450027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#_Toc426450034"/><Relationship Id="rId13" Type="http://schemas.openxmlformats.org/officeDocument/2006/relationships/hyperlink" Target="#_Toc426450039"/><Relationship Id="rId18" Type="http://schemas.openxmlformats.org/officeDocument/2006/relationships/hyperlink" Target="#_Toc426450044"/><Relationship Id="rId26" Type="http://schemas.openxmlformats.org/officeDocument/2006/relationships/hyperlink" Target="#_Toc426450054"/><Relationship Id="rId3" Type="http://schemas.openxmlformats.org/officeDocument/2006/relationships/hyperlink" Target="#_Toc426450029"/><Relationship Id="rId21" Type="http://schemas.openxmlformats.org/officeDocument/2006/relationships/hyperlink" Target="#_Toc426450047"/><Relationship Id="rId7" Type="http://schemas.openxmlformats.org/officeDocument/2006/relationships/hyperlink" Target="#_Toc426450033"/><Relationship Id="rId12" Type="http://schemas.openxmlformats.org/officeDocument/2006/relationships/hyperlink" Target="#_Toc426450038"/><Relationship Id="rId17" Type="http://schemas.openxmlformats.org/officeDocument/2006/relationships/hyperlink" Target="#_Toc426450043"/><Relationship Id="rId25" Type="http://schemas.openxmlformats.org/officeDocument/2006/relationships/hyperlink" Target="#_Toc426450052"/><Relationship Id="rId2" Type="http://schemas.openxmlformats.org/officeDocument/2006/relationships/hyperlink" Target="#_Toc426450028"/><Relationship Id="rId16" Type="http://schemas.openxmlformats.org/officeDocument/2006/relationships/hyperlink" Target="#_Toc426450042"/><Relationship Id="rId20" Type="http://schemas.openxmlformats.org/officeDocument/2006/relationships/hyperlink" Target="#_Toc426450046"/><Relationship Id="rId29" Type="http://schemas.openxmlformats.org/officeDocument/2006/relationships/hyperlink" Target="#_Toc426450057"/><Relationship Id="rId1" Type="http://schemas.openxmlformats.org/officeDocument/2006/relationships/slideLayout" Target="../slideLayouts/slideLayout7.xml"/><Relationship Id="rId6" Type="http://schemas.openxmlformats.org/officeDocument/2006/relationships/hyperlink" Target="#_Toc426450032"/><Relationship Id="rId11" Type="http://schemas.openxmlformats.org/officeDocument/2006/relationships/hyperlink" Target="#_Toc426450037"/><Relationship Id="rId24" Type="http://schemas.openxmlformats.org/officeDocument/2006/relationships/hyperlink" Target="#_Toc426450051"/><Relationship Id="rId5" Type="http://schemas.openxmlformats.org/officeDocument/2006/relationships/hyperlink" Target="#_Toc426450031"/><Relationship Id="rId15" Type="http://schemas.openxmlformats.org/officeDocument/2006/relationships/hyperlink" Target="#_Toc426450041"/><Relationship Id="rId23" Type="http://schemas.openxmlformats.org/officeDocument/2006/relationships/hyperlink" Target="#_Toc426450050"/><Relationship Id="rId28" Type="http://schemas.openxmlformats.org/officeDocument/2006/relationships/hyperlink" Target="#_Toc426450056"/><Relationship Id="rId10" Type="http://schemas.openxmlformats.org/officeDocument/2006/relationships/hyperlink" Target="#_Toc426450036"/><Relationship Id="rId19" Type="http://schemas.openxmlformats.org/officeDocument/2006/relationships/hyperlink" Target="#_Toc426450045"/><Relationship Id="rId4" Type="http://schemas.openxmlformats.org/officeDocument/2006/relationships/hyperlink" Target="#_Toc426450030"/><Relationship Id="rId9" Type="http://schemas.openxmlformats.org/officeDocument/2006/relationships/hyperlink" Target="#_Toc426450035"/><Relationship Id="rId14" Type="http://schemas.openxmlformats.org/officeDocument/2006/relationships/hyperlink" Target="#_Toc426450040"/><Relationship Id="rId22" Type="http://schemas.openxmlformats.org/officeDocument/2006/relationships/hyperlink" Target="#_Toc426450048"/><Relationship Id="rId27" Type="http://schemas.openxmlformats.org/officeDocument/2006/relationships/hyperlink" Target="#_Toc426450055"/><Relationship Id="rId30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#_Toc426450065"/><Relationship Id="rId13" Type="http://schemas.openxmlformats.org/officeDocument/2006/relationships/hyperlink" Target="#_Toc426450070"/><Relationship Id="rId18" Type="http://schemas.openxmlformats.org/officeDocument/2006/relationships/hyperlink" Target="#_Toc426450075"/><Relationship Id="rId3" Type="http://schemas.openxmlformats.org/officeDocument/2006/relationships/hyperlink" Target="#_Toc426450060"/><Relationship Id="rId21" Type="http://schemas.openxmlformats.org/officeDocument/2006/relationships/hyperlink" Target="#_Toc426450078"/><Relationship Id="rId7" Type="http://schemas.openxmlformats.org/officeDocument/2006/relationships/hyperlink" Target="#_Toc426450064"/><Relationship Id="rId12" Type="http://schemas.openxmlformats.org/officeDocument/2006/relationships/hyperlink" Target="#_Toc426450069"/><Relationship Id="rId17" Type="http://schemas.openxmlformats.org/officeDocument/2006/relationships/hyperlink" Target="#_Toc426450074"/><Relationship Id="rId2" Type="http://schemas.openxmlformats.org/officeDocument/2006/relationships/hyperlink" Target="#_Toc426450059"/><Relationship Id="rId16" Type="http://schemas.openxmlformats.org/officeDocument/2006/relationships/hyperlink" Target="#_Toc426450073"/><Relationship Id="rId20" Type="http://schemas.openxmlformats.org/officeDocument/2006/relationships/hyperlink" Target="#_Toc426450077"/><Relationship Id="rId1" Type="http://schemas.openxmlformats.org/officeDocument/2006/relationships/slideLayout" Target="../slideLayouts/slideLayout7.xml"/><Relationship Id="rId6" Type="http://schemas.openxmlformats.org/officeDocument/2006/relationships/hyperlink" Target="#_Toc426450063"/><Relationship Id="rId11" Type="http://schemas.openxmlformats.org/officeDocument/2006/relationships/hyperlink" Target="#_Toc426450068"/><Relationship Id="rId5" Type="http://schemas.openxmlformats.org/officeDocument/2006/relationships/hyperlink" Target="#_Toc426450062"/><Relationship Id="rId15" Type="http://schemas.openxmlformats.org/officeDocument/2006/relationships/hyperlink" Target="#_Toc426450072"/><Relationship Id="rId10" Type="http://schemas.openxmlformats.org/officeDocument/2006/relationships/hyperlink" Target="#_Toc426450067"/><Relationship Id="rId19" Type="http://schemas.openxmlformats.org/officeDocument/2006/relationships/hyperlink" Target="#_Toc426450076"/><Relationship Id="rId4" Type="http://schemas.openxmlformats.org/officeDocument/2006/relationships/hyperlink" Target="#_Toc426450061"/><Relationship Id="rId9" Type="http://schemas.openxmlformats.org/officeDocument/2006/relationships/hyperlink" Target="#_Toc426450066"/><Relationship Id="rId14" Type="http://schemas.openxmlformats.org/officeDocument/2006/relationships/hyperlink" Target="#_Toc426450071"/><Relationship Id="rId2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#_Toc426450085"/><Relationship Id="rId13" Type="http://schemas.openxmlformats.org/officeDocument/2006/relationships/hyperlink" Target="#_Toc426450090"/><Relationship Id="rId18" Type="http://schemas.openxmlformats.org/officeDocument/2006/relationships/hyperlink" Target="#_Toc426450095"/><Relationship Id="rId26" Type="http://schemas.openxmlformats.org/officeDocument/2006/relationships/hyperlink" Target="#_Toc426450103"/><Relationship Id="rId3" Type="http://schemas.openxmlformats.org/officeDocument/2006/relationships/hyperlink" Target="#_Toc426450080"/><Relationship Id="rId21" Type="http://schemas.openxmlformats.org/officeDocument/2006/relationships/hyperlink" Target="#_Toc426450098"/><Relationship Id="rId34" Type="http://schemas.openxmlformats.org/officeDocument/2006/relationships/hyperlink" Target="#_Toc426450111"/><Relationship Id="rId7" Type="http://schemas.openxmlformats.org/officeDocument/2006/relationships/hyperlink" Target="#_Toc426450084"/><Relationship Id="rId12" Type="http://schemas.openxmlformats.org/officeDocument/2006/relationships/hyperlink" Target="#_Toc426450089"/><Relationship Id="rId17" Type="http://schemas.openxmlformats.org/officeDocument/2006/relationships/hyperlink" Target="#_Toc426450094"/><Relationship Id="rId25" Type="http://schemas.openxmlformats.org/officeDocument/2006/relationships/hyperlink" Target="#_Toc426450102"/><Relationship Id="rId33" Type="http://schemas.openxmlformats.org/officeDocument/2006/relationships/hyperlink" Target="#_Toc426450110"/><Relationship Id="rId2" Type="http://schemas.openxmlformats.org/officeDocument/2006/relationships/hyperlink" Target="#_Toc426450079"/><Relationship Id="rId16" Type="http://schemas.openxmlformats.org/officeDocument/2006/relationships/hyperlink" Target="#_Toc426450093"/><Relationship Id="rId20" Type="http://schemas.openxmlformats.org/officeDocument/2006/relationships/hyperlink" Target="#_Toc426450097"/><Relationship Id="rId29" Type="http://schemas.openxmlformats.org/officeDocument/2006/relationships/hyperlink" Target="#_Toc426450106"/><Relationship Id="rId1" Type="http://schemas.openxmlformats.org/officeDocument/2006/relationships/slideLayout" Target="../slideLayouts/slideLayout7.xml"/><Relationship Id="rId6" Type="http://schemas.openxmlformats.org/officeDocument/2006/relationships/hyperlink" Target="#_Toc426450083"/><Relationship Id="rId11" Type="http://schemas.openxmlformats.org/officeDocument/2006/relationships/hyperlink" Target="#_Toc426450088"/><Relationship Id="rId24" Type="http://schemas.openxmlformats.org/officeDocument/2006/relationships/hyperlink" Target="#_Toc426450101"/><Relationship Id="rId32" Type="http://schemas.openxmlformats.org/officeDocument/2006/relationships/hyperlink" Target="#_Toc426450109"/><Relationship Id="rId37" Type="http://schemas.openxmlformats.org/officeDocument/2006/relationships/image" Target="../media/image9.png"/><Relationship Id="rId5" Type="http://schemas.openxmlformats.org/officeDocument/2006/relationships/hyperlink" Target="#_Toc426450082"/><Relationship Id="rId15" Type="http://schemas.openxmlformats.org/officeDocument/2006/relationships/hyperlink" Target="#_Toc426450092"/><Relationship Id="rId23" Type="http://schemas.openxmlformats.org/officeDocument/2006/relationships/hyperlink" Target="#_Toc426450100"/><Relationship Id="rId28" Type="http://schemas.openxmlformats.org/officeDocument/2006/relationships/hyperlink" Target="#_Toc426450105"/><Relationship Id="rId36" Type="http://schemas.openxmlformats.org/officeDocument/2006/relationships/hyperlink" Target="#_Toc426450113"/><Relationship Id="rId10" Type="http://schemas.openxmlformats.org/officeDocument/2006/relationships/hyperlink" Target="#_Toc426450087"/><Relationship Id="rId19" Type="http://schemas.openxmlformats.org/officeDocument/2006/relationships/hyperlink" Target="#_Toc426450096"/><Relationship Id="rId31" Type="http://schemas.openxmlformats.org/officeDocument/2006/relationships/hyperlink" Target="#_Toc426450108"/><Relationship Id="rId4" Type="http://schemas.openxmlformats.org/officeDocument/2006/relationships/hyperlink" Target="#_Toc426450081"/><Relationship Id="rId9" Type="http://schemas.openxmlformats.org/officeDocument/2006/relationships/hyperlink" Target="#_Toc426450086"/><Relationship Id="rId14" Type="http://schemas.openxmlformats.org/officeDocument/2006/relationships/hyperlink" Target="#_Toc426450091"/><Relationship Id="rId22" Type="http://schemas.openxmlformats.org/officeDocument/2006/relationships/hyperlink" Target="#_Toc426450099"/><Relationship Id="rId27" Type="http://schemas.openxmlformats.org/officeDocument/2006/relationships/hyperlink" Target="#_Toc426450104"/><Relationship Id="rId30" Type="http://schemas.openxmlformats.org/officeDocument/2006/relationships/hyperlink" Target="#_Toc426450107"/><Relationship Id="rId35" Type="http://schemas.openxmlformats.org/officeDocument/2006/relationships/hyperlink" Target="#_Toc426450112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#_Toc426450120"/><Relationship Id="rId13" Type="http://schemas.openxmlformats.org/officeDocument/2006/relationships/hyperlink" Target="#_Toc426450125"/><Relationship Id="rId18" Type="http://schemas.openxmlformats.org/officeDocument/2006/relationships/hyperlink" Target="#_Toc426450130"/><Relationship Id="rId26" Type="http://schemas.openxmlformats.org/officeDocument/2006/relationships/hyperlink" Target="#_Toc426450138"/><Relationship Id="rId3" Type="http://schemas.openxmlformats.org/officeDocument/2006/relationships/hyperlink" Target="#_Toc426450115"/><Relationship Id="rId21" Type="http://schemas.openxmlformats.org/officeDocument/2006/relationships/hyperlink" Target="#_Toc426450133"/><Relationship Id="rId34" Type="http://schemas.openxmlformats.org/officeDocument/2006/relationships/hyperlink" Target="#_Toc426450146"/><Relationship Id="rId7" Type="http://schemas.openxmlformats.org/officeDocument/2006/relationships/hyperlink" Target="#_Toc426450119"/><Relationship Id="rId12" Type="http://schemas.openxmlformats.org/officeDocument/2006/relationships/hyperlink" Target="#_Toc426450124"/><Relationship Id="rId17" Type="http://schemas.openxmlformats.org/officeDocument/2006/relationships/hyperlink" Target="#_Toc426450129"/><Relationship Id="rId25" Type="http://schemas.openxmlformats.org/officeDocument/2006/relationships/hyperlink" Target="#_Toc426450137"/><Relationship Id="rId33" Type="http://schemas.openxmlformats.org/officeDocument/2006/relationships/hyperlink" Target="#_Toc426450145"/><Relationship Id="rId2" Type="http://schemas.openxmlformats.org/officeDocument/2006/relationships/hyperlink" Target="#_Toc426450114"/><Relationship Id="rId16" Type="http://schemas.openxmlformats.org/officeDocument/2006/relationships/hyperlink" Target="#_Toc426450128"/><Relationship Id="rId20" Type="http://schemas.openxmlformats.org/officeDocument/2006/relationships/hyperlink" Target="#_Toc426450132"/><Relationship Id="rId29" Type="http://schemas.openxmlformats.org/officeDocument/2006/relationships/hyperlink" Target="#_Toc426450141"/><Relationship Id="rId1" Type="http://schemas.openxmlformats.org/officeDocument/2006/relationships/slideLayout" Target="../slideLayouts/slideLayout7.xml"/><Relationship Id="rId6" Type="http://schemas.openxmlformats.org/officeDocument/2006/relationships/hyperlink" Target="#_Toc426450118"/><Relationship Id="rId11" Type="http://schemas.openxmlformats.org/officeDocument/2006/relationships/hyperlink" Target="#_Toc426450123"/><Relationship Id="rId24" Type="http://schemas.openxmlformats.org/officeDocument/2006/relationships/hyperlink" Target="#_Toc426450136"/><Relationship Id="rId32" Type="http://schemas.openxmlformats.org/officeDocument/2006/relationships/hyperlink" Target="#_Toc426450144"/><Relationship Id="rId5" Type="http://schemas.openxmlformats.org/officeDocument/2006/relationships/hyperlink" Target="#_Toc426450117"/><Relationship Id="rId15" Type="http://schemas.openxmlformats.org/officeDocument/2006/relationships/hyperlink" Target="#_Toc426450127"/><Relationship Id="rId23" Type="http://schemas.openxmlformats.org/officeDocument/2006/relationships/hyperlink" Target="#_Toc426450135"/><Relationship Id="rId28" Type="http://schemas.openxmlformats.org/officeDocument/2006/relationships/hyperlink" Target="#_Toc426450140"/><Relationship Id="rId36" Type="http://schemas.openxmlformats.org/officeDocument/2006/relationships/image" Target="../media/image10.png"/><Relationship Id="rId10" Type="http://schemas.openxmlformats.org/officeDocument/2006/relationships/hyperlink" Target="#_Toc426450122"/><Relationship Id="rId19" Type="http://schemas.openxmlformats.org/officeDocument/2006/relationships/hyperlink" Target="#_Toc426450131"/><Relationship Id="rId31" Type="http://schemas.openxmlformats.org/officeDocument/2006/relationships/hyperlink" Target="#_Toc426450143"/><Relationship Id="rId4" Type="http://schemas.openxmlformats.org/officeDocument/2006/relationships/hyperlink" Target="#_Toc426450116"/><Relationship Id="rId9" Type="http://schemas.openxmlformats.org/officeDocument/2006/relationships/hyperlink" Target="#_Toc426450121"/><Relationship Id="rId14" Type="http://schemas.openxmlformats.org/officeDocument/2006/relationships/hyperlink" Target="#_Toc426450126"/><Relationship Id="rId22" Type="http://schemas.openxmlformats.org/officeDocument/2006/relationships/hyperlink" Target="#_Toc426450134"/><Relationship Id="rId27" Type="http://schemas.openxmlformats.org/officeDocument/2006/relationships/hyperlink" Target="#_Toc426450139"/><Relationship Id="rId30" Type="http://schemas.openxmlformats.org/officeDocument/2006/relationships/hyperlink" Target="#_Toc426450142"/><Relationship Id="rId35" Type="http://schemas.openxmlformats.org/officeDocument/2006/relationships/hyperlink" Target="#_Toc426450147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-11793" y="2420888"/>
            <a:ext cx="8820472" cy="1470025"/>
          </a:xfrm>
        </p:spPr>
        <p:txBody>
          <a:bodyPr>
            <a:normAutofit fontScale="90000"/>
          </a:bodyPr>
          <a:lstStyle/>
          <a:p>
            <a:r>
              <a:rPr lang="hr-HR" sz="5300" dirty="0" smtClean="0"/>
              <a:t/>
            </a:r>
            <a:br>
              <a:rPr lang="hr-HR" sz="5300" dirty="0" smtClean="0"/>
            </a:br>
            <a:r>
              <a:rPr lang="hr-HR" sz="5300" dirty="0"/>
              <a:t/>
            </a:r>
            <a:br>
              <a:rPr lang="hr-HR" sz="5300" dirty="0"/>
            </a:br>
            <a:r>
              <a:rPr lang="hr-HR" sz="5300" dirty="0" smtClean="0"/>
              <a:t/>
            </a:r>
            <a:br>
              <a:rPr lang="hr-HR" sz="5300" dirty="0" smtClean="0"/>
            </a:br>
            <a:r>
              <a:rPr lang="hr-HR" sz="3600" b="1" dirty="0">
                <a:solidFill>
                  <a:srgbClr val="00B050"/>
                </a:solidFill>
                <a:latin typeface="Arial Black" panose="020B0A04020102020204" pitchFamily="34" charset="0"/>
              </a:rPr>
              <a:t>Priručnik za tehničke voditelje</a:t>
            </a:r>
            <a:r>
              <a:rPr lang="hr-HR" sz="3600" dirty="0">
                <a:solidFill>
                  <a:srgbClr val="00B050"/>
                </a:solidFill>
                <a:latin typeface="Arial Black" panose="020B0A04020102020204" pitchFamily="34" charset="0"/>
              </a:rPr>
              <a:t/>
            </a:r>
            <a:br>
              <a:rPr lang="hr-HR" sz="3600" dirty="0">
                <a:solidFill>
                  <a:srgbClr val="00B050"/>
                </a:solidFill>
                <a:latin typeface="Arial Black" panose="020B0A04020102020204" pitchFamily="34" charset="0"/>
              </a:rPr>
            </a:br>
            <a:r>
              <a:rPr lang="hr-HR" sz="3600" b="1" dirty="0">
                <a:solidFill>
                  <a:srgbClr val="00B050"/>
                </a:solidFill>
                <a:latin typeface="Arial Black" panose="020B0A04020102020204" pitchFamily="34" charset="0"/>
              </a:rPr>
              <a:t>uređaja za pročišćavanje</a:t>
            </a:r>
            <a:r>
              <a:rPr lang="hr-HR" sz="3200" dirty="0"/>
              <a:t/>
            </a:r>
            <a:br>
              <a:rPr lang="hr-HR" sz="3200" dirty="0"/>
            </a:br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sz="3100" b="1" dirty="0" smtClean="0"/>
              <a:t>doc. dr. sc. Siniša Širac</a:t>
            </a:r>
            <a:br>
              <a:rPr lang="hr-HR" sz="3100" b="1" dirty="0" smtClean="0"/>
            </a:br>
            <a:r>
              <a:rPr lang="hr-HR" sz="3100" dirty="0" smtClean="0"/>
              <a:t>Sveučilište u Zagrebu, Geotehnički fakultet</a:t>
            </a:r>
            <a:br>
              <a:rPr lang="hr-HR" sz="3100" dirty="0" smtClean="0"/>
            </a:br>
            <a:r>
              <a:rPr lang="hr-HR" sz="3100" b="1" dirty="0" smtClean="0"/>
              <a:t>Hrvatske vode</a:t>
            </a:r>
            <a:br>
              <a:rPr lang="hr-HR" sz="3100" b="1" dirty="0" smtClean="0"/>
            </a:br>
            <a:r>
              <a:rPr lang="hr-HR" sz="3100" dirty="0" smtClean="0"/>
              <a:t>zamjenik direktora razvoja</a:t>
            </a:r>
            <a:r>
              <a:rPr lang="hr-HR" sz="3600" dirty="0">
                <a:solidFill>
                  <a:srgbClr val="424242"/>
                </a:solidFill>
                <a:ea typeface="Segoe UI" pitchFamily="34" charset="0"/>
                <a:cs typeface="Arial" pitchFamily="34" charset="0"/>
              </a:rPr>
              <a:t/>
            </a:r>
            <a:br>
              <a:rPr lang="hr-HR" sz="3600" dirty="0">
                <a:solidFill>
                  <a:srgbClr val="424242"/>
                </a:solidFill>
                <a:ea typeface="Segoe UI" pitchFamily="34" charset="0"/>
                <a:cs typeface="Arial" pitchFamily="34" charset="0"/>
              </a:rPr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4" name="Picture 2" descr="http://www.spi.hr/Portals/12/SLIKE%20ZA%20%C4%8CLANKE/20080700/hr$vod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19186"/>
            <a:ext cx="1008113" cy="135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66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7868" y="2272082"/>
            <a:ext cx="7315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rgbClr val="FF0000"/>
                </a:solidFill>
                <a:latin typeface="Calibri"/>
                <a:cs typeface="Calibri"/>
              </a:rPr>
              <a:t>Cilj prevođenja njemačkog Priručnika za tehničke voditelje uređaja za pročišćavanje otpadnih voda </a:t>
            </a:r>
            <a:r>
              <a:rPr lang="hr-HR" sz="2000" b="1" dirty="0" smtClean="0">
                <a:solidFill>
                  <a:srgbClr val="FF0000"/>
                </a:solidFill>
                <a:cs typeface="Calibri"/>
              </a:rPr>
              <a:t>– </a:t>
            </a:r>
            <a:r>
              <a:rPr lang="hr-HR" sz="2000" b="1" dirty="0">
                <a:solidFill>
                  <a:srgbClr val="FF0000"/>
                </a:solidFill>
                <a:cs typeface="Calibri"/>
              </a:rPr>
              <a:t>primjena </a:t>
            </a:r>
            <a:endParaRPr lang="hr-HR" sz="2000" b="1" dirty="0" smtClean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7869" y="3285396"/>
            <a:ext cx="771469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charset="2"/>
              <a:buChar char="²"/>
            </a:pPr>
            <a:r>
              <a:rPr lang="hr-HR" b="1" dirty="0">
                <a:latin typeface="Calibri"/>
                <a:cs typeface="Calibri"/>
              </a:rPr>
              <a:t>p</a:t>
            </a:r>
            <a:r>
              <a:rPr lang="hr-HR" b="1" dirty="0" smtClean="0">
                <a:latin typeface="Calibri"/>
                <a:cs typeface="Calibri"/>
              </a:rPr>
              <a:t>riručnik za nove zaposlenike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²"/>
            </a:pPr>
            <a:r>
              <a:rPr lang="hr-HR" b="1" dirty="0">
                <a:latin typeface="Calibri"/>
                <a:cs typeface="Calibri"/>
              </a:rPr>
              <a:t>d</a:t>
            </a:r>
            <a:r>
              <a:rPr lang="hr-HR" b="1" dirty="0" smtClean="0">
                <a:latin typeface="Calibri"/>
                <a:cs typeface="Calibri"/>
              </a:rPr>
              <a:t>oprinos razumijevanju međusobno povezanih procesa na uređajima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²"/>
            </a:pPr>
            <a:r>
              <a:rPr lang="hr-HR" b="1" dirty="0" smtClean="0">
                <a:latin typeface="Calibri"/>
                <a:cs typeface="Calibri"/>
              </a:rPr>
              <a:t>zaštita recipijenata u okolišu zbog dobrih rezultata rada uređaja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²"/>
            </a:pPr>
            <a:r>
              <a:rPr lang="hr-HR" b="1" dirty="0" smtClean="0">
                <a:latin typeface="Calibri"/>
                <a:cs typeface="Calibri"/>
              </a:rPr>
              <a:t>smanjenje troškova obrade  vode</a:t>
            </a:r>
            <a:endParaRPr lang="hr-HR" b="1" dirty="0"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 l="30736" t="16464" r="17493"/>
          <a:stretch>
            <a:fillRect/>
          </a:stretch>
        </p:blipFill>
        <p:spPr>
          <a:xfrm>
            <a:off x="7614303" y="478910"/>
            <a:ext cx="1017529" cy="12326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009" y="478910"/>
            <a:ext cx="2219096" cy="16643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3542" y="622574"/>
            <a:ext cx="1217738" cy="152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6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47941" y="1776468"/>
            <a:ext cx="8011310" cy="468930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lvl="0" indent="-285750" algn="just">
              <a:lnSpc>
                <a:spcPct val="120000"/>
              </a:lnSpc>
              <a:buFont typeface="Wingdings" charset="2"/>
              <a:buChar char="q"/>
            </a:pPr>
            <a:r>
              <a:rPr lang="hr-HR" sz="1800" b="1" dirty="0" smtClean="0">
                <a:solidFill>
                  <a:srgbClr val="3366FF"/>
                </a:solidFill>
                <a:latin typeface="Calibri"/>
                <a:cs typeface="Calibri"/>
              </a:rPr>
              <a:t>Priručnik za tehničke voditelje uređaja za pročišćavanje</a:t>
            </a:r>
            <a:r>
              <a:rPr lang="ta-IN" sz="1800" b="1" dirty="0" smtClean="0">
                <a:solidFill>
                  <a:srgbClr val="3366FF"/>
                </a:solidFill>
                <a:latin typeface="Calibri"/>
                <a:cs typeface="Calibri"/>
              </a:rPr>
              <a:t> otpadnih voda</a:t>
            </a:r>
          </a:p>
          <a:p>
            <a:pPr marL="285750" lvl="0" indent="-285750" algn="just">
              <a:lnSpc>
                <a:spcPct val="120000"/>
              </a:lnSpc>
              <a:buFont typeface="Wingdings" charset="2"/>
              <a:buChar char="v"/>
            </a:pPr>
            <a:r>
              <a:rPr lang="hr-HR" sz="1600" dirty="0" smtClean="0">
                <a:latin typeface="Calibri"/>
                <a:cs typeface="Calibri"/>
              </a:rPr>
              <a:t>Prvo izdanje prije 47 godina</a:t>
            </a:r>
          </a:p>
          <a:p>
            <a:pPr marL="285750" lvl="0" indent="-285750" algn="just">
              <a:lnSpc>
                <a:spcPct val="120000"/>
              </a:lnSpc>
              <a:buFont typeface="Wingdings" charset="2"/>
              <a:buChar char="v"/>
            </a:pPr>
            <a:r>
              <a:rPr lang="hr-HR" sz="1600" dirty="0" smtClean="0">
                <a:latin typeface="Calibri"/>
                <a:cs typeface="Calibri"/>
              </a:rPr>
              <a:t>Kvaliteta ovog priručnika proistekla iz sugestija operativnog osoblja</a:t>
            </a:r>
            <a:endParaRPr lang="ta-IN" sz="1600" dirty="0" smtClean="0">
              <a:latin typeface="Calibri"/>
              <a:cs typeface="Calibri"/>
            </a:endParaRPr>
          </a:p>
          <a:p>
            <a:pPr marL="285750" lvl="0" indent="-285750" algn="just">
              <a:lnSpc>
                <a:spcPct val="120000"/>
              </a:lnSpc>
              <a:buFont typeface="Wingdings" charset="2"/>
              <a:buChar char="v"/>
            </a:pPr>
            <a:r>
              <a:rPr lang="hr-HR" sz="1600" dirty="0" smtClean="0">
                <a:solidFill>
                  <a:prstClr val="black"/>
                </a:solidFill>
                <a:latin typeface="Calibri"/>
                <a:cs typeface="Calibri"/>
              </a:rPr>
              <a:t>Sadrži 231 sliku i ilustraciju</a:t>
            </a:r>
            <a:endParaRPr lang="ta-IN" sz="1600" dirty="0" smtClean="0">
              <a:solidFill>
                <a:prstClr val="black"/>
              </a:solidFill>
              <a:latin typeface="Calibri"/>
              <a:cs typeface="Calibri"/>
            </a:endParaRPr>
          </a:p>
          <a:p>
            <a:pPr marL="285750" lvl="0" indent="-285750" algn="just">
              <a:lnSpc>
                <a:spcPct val="120000"/>
              </a:lnSpc>
              <a:buFont typeface="Wingdings" charset="2"/>
              <a:buChar char="²"/>
            </a:pPr>
            <a:r>
              <a:rPr lang="hr-HR" sz="1400" dirty="0" smtClean="0">
                <a:solidFill>
                  <a:prstClr val="black"/>
                </a:solidFill>
                <a:latin typeface="Calibri"/>
                <a:cs typeface="Calibri"/>
              </a:rPr>
              <a:t>U novom izdanju je prerađeno više od 50 dijagrama</a:t>
            </a:r>
          </a:p>
          <a:p>
            <a:pPr marL="285750" lvl="0" indent="-285750" algn="just">
              <a:lnSpc>
                <a:spcPct val="120000"/>
              </a:lnSpc>
              <a:buFont typeface="Wingdings" charset="2"/>
              <a:buChar char="²"/>
            </a:pPr>
            <a:r>
              <a:rPr lang="hr-HR" sz="1400" b="1" dirty="0">
                <a:solidFill>
                  <a:prstClr val="black"/>
                </a:solidFill>
                <a:cs typeface="Calibri"/>
              </a:rPr>
              <a:t>ovo </a:t>
            </a:r>
            <a:r>
              <a:rPr lang="hr-HR" sz="1400" b="1" dirty="0" smtClean="0">
                <a:solidFill>
                  <a:prstClr val="black"/>
                </a:solidFill>
                <a:cs typeface="Calibri"/>
              </a:rPr>
              <a:t>izdanje je na </a:t>
            </a:r>
            <a:r>
              <a:rPr lang="hr-HR" sz="1400" b="1" dirty="0" smtClean="0">
                <a:solidFill>
                  <a:prstClr val="black"/>
                </a:solidFill>
                <a:latin typeface="Calibri"/>
                <a:cs typeface="Calibri"/>
              </a:rPr>
              <a:t>258 stranica</a:t>
            </a:r>
            <a:endParaRPr lang="ta-IN" sz="1400" b="1" dirty="0">
              <a:solidFill>
                <a:prstClr val="black"/>
              </a:solidFill>
              <a:latin typeface="Calibri"/>
              <a:cs typeface="Calibri"/>
            </a:endParaRPr>
          </a:p>
          <a:p>
            <a:pPr lvl="0" algn="just">
              <a:lnSpc>
                <a:spcPct val="120000"/>
              </a:lnSpc>
            </a:pPr>
            <a:endParaRPr lang="ta-IN" sz="1800" b="1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285750" lvl="0" indent="-285750" algn="just">
              <a:lnSpc>
                <a:spcPct val="120000"/>
              </a:lnSpc>
              <a:buFont typeface="Wingdings" charset="2"/>
              <a:buChar char="q"/>
            </a:pPr>
            <a:r>
              <a:rPr lang="hr-HR" sz="1800" b="1" dirty="0" smtClean="0">
                <a:solidFill>
                  <a:srgbClr val="3366FF"/>
                </a:solidFill>
                <a:cs typeface="Calibri"/>
              </a:rPr>
              <a:t>Uloga Priručnika </a:t>
            </a:r>
            <a:r>
              <a:rPr lang="hr-HR" sz="1800" b="1" dirty="0">
                <a:solidFill>
                  <a:srgbClr val="3366FF"/>
                </a:solidFill>
                <a:cs typeface="Calibri"/>
              </a:rPr>
              <a:t>za tehničke voditelje uređaja za pročišćavanje</a:t>
            </a:r>
            <a:r>
              <a:rPr lang="ta-IN" sz="1800" b="1" dirty="0">
                <a:solidFill>
                  <a:srgbClr val="3366FF"/>
                </a:solidFill>
                <a:cs typeface="Calibri"/>
              </a:rPr>
              <a:t> otpadnih voda </a:t>
            </a:r>
            <a:endParaRPr lang="ta-IN" sz="1800" b="1" dirty="0" smtClean="0">
              <a:solidFill>
                <a:srgbClr val="3366FF"/>
              </a:solidFill>
              <a:cs typeface="Calibri"/>
            </a:endParaRPr>
          </a:p>
          <a:p>
            <a:pPr marL="285750" lvl="0" indent="-285750" algn="just">
              <a:lnSpc>
                <a:spcPct val="120000"/>
              </a:lnSpc>
              <a:buFont typeface="Wingdings" charset="2"/>
              <a:buChar char="v"/>
            </a:pPr>
            <a:r>
              <a:rPr lang="hr-HR" sz="1600" dirty="0" smtClean="0">
                <a:solidFill>
                  <a:prstClr val="black"/>
                </a:solidFill>
                <a:cs typeface="Calibri"/>
              </a:rPr>
              <a:t>U svako izdanje ulaze nova iskustva i spoznaje</a:t>
            </a:r>
          </a:p>
          <a:p>
            <a:pPr marL="285750" lvl="0" indent="-285750" algn="just">
              <a:lnSpc>
                <a:spcPct val="120000"/>
              </a:lnSpc>
              <a:buFont typeface="Wingdings" charset="2"/>
              <a:buChar char="v"/>
            </a:pPr>
            <a:r>
              <a:rPr lang="hr-HR" sz="1600" b="1" dirty="0" smtClean="0">
                <a:solidFill>
                  <a:prstClr val="black"/>
                </a:solidFill>
                <a:latin typeface="Calibri"/>
                <a:cs typeface="Calibri"/>
              </a:rPr>
              <a:t>Najuspješnije djelo na njemačkom jeziku na području obrade otpadnih voda</a:t>
            </a:r>
            <a:endParaRPr lang="en-US" sz="1800" b="1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15841" r="14345" b="10454"/>
          <a:stretch>
            <a:fillRect/>
          </a:stretch>
        </p:blipFill>
        <p:spPr>
          <a:xfrm>
            <a:off x="7020272" y="158956"/>
            <a:ext cx="1331650" cy="17030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506" y="372812"/>
            <a:ext cx="1614415" cy="11404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 t="11232" b="18047"/>
          <a:stretch>
            <a:fillRect/>
          </a:stretch>
        </p:blipFill>
        <p:spPr>
          <a:xfrm>
            <a:off x="3540314" y="385763"/>
            <a:ext cx="2415549" cy="112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0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68851" y="4581128"/>
            <a:ext cx="4957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1600" b="1" dirty="0">
                <a:solidFill>
                  <a:srgbClr val="FF0000"/>
                </a:solidFill>
                <a:latin typeface="Calibri"/>
                <a:cs typeface="Calibri"/>
              </a:rPr>
              <a:t>z</a:t>
            </a:r>
            <a:r>
              <a:rPr lang="ta-IN" sz="1600" b="1" dirty="0" smtClean="0">
                <a:solidFill>
                  <a:srgbClr val="FF0000"/>
                </a:solidFill>
                <a:latin typeface="Calibri"/>
                <a:cs typeface="Calibri"/>
              </a:rPr>
              <a:t>akonodavstvo</a:t>
            </a:r>
            <a:r>
              <a:rPr lang="ta-IN" sz="1600" b="1" dirty="0" smtClean="0">
                <a:latin typeface="Calibri"/>
                <a:cs typeface="Calibri"/>
              </a:rPr>
              <a:t> – </a:t>
            </a:r>
            <a:r>
              <a:rPr lang="ta-IN" sz="1200" dirty="0" smtClean="0">
                <a:latin typeface="Calibri"/>
                <a:cs typeface="Calibri"/>
              </a:rPr>
              <a:t>(neispunjavanje zahtijeva – financijske posljedice)</a:t>
            </a:r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2622" y="3240202"/>
            <a:ext cx="5670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1600" b="1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lang="ta-IN" sz="1600" b="1" dirty="0" smtClean="0">
                <a:solidFill>
                  <a:srgbClr val="FF0000"/>
                </a:solidFill>
                <a:latin typeface="Calibri"/>
                <a:cs typeface="Calibri"/>
              </a:rPr>
              <a:t>dabir</a:t>
            </a:r>
            <a:r>
              <a:rPr lang="ta-IN" sz="1600" dirty="0" smtClean="0">
                <a:latin typeface="Calibri"/>
                <a:cs typeface="Calibri"/>
              </a:rPr>
              <a:t> </a:t>
            </a:r>
            <a:r>
              <a:rPr lang="hr-HR" sz="1600" b="1" dirty="0" smtClean="0">
                <a:latin typeface="Calibri"/>
                <a:cs typeface="Calibri"/>
              </a:rPr>
              <a:t>rješenja problema</a:t>
            </a:r>
            <a:endParaRPr lang="ta-IN" sz="1200" b="1" dirty="0" smtClean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68851" y="3933056"/>
            <a:ext cx="5691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1600" b="1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lang="ta-IN" sz="1600" b="1" dirty="0" smtClean="0">
                <a:solidFill>
                  <a:srgbClr val="FF0000"/>
                </a:solidFill>
                <a:latin typeface="Calibri"/>
                <a:cs typeface="Calibri"/>
              </a:rPr>
              <a:t>rednovanje odabranog </a:t>
            </a:r>
            <a:r>
              <a:rPr lang="hr-HR" sz="16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hr-HR" sz="1600" b="1" dirty="0" smtClean="0">
                <a:solidFill>
                  <a:srgbClr val="000000"/>
                </a:solidFill>
                <a:latin typeface="Calibri"/>
                <a:cs typeface="Calibri"/>
              </a:rPr>
              <a:t>rješenja</a:t>
            </a:r>
            <a:r>
              <a:rPr lang="ta-IN" sz="1600" b="1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endParaRPr lang="en-US" sz="16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6771" y="2749259"/>
            <a:ext cx="5888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008000"/>
                </a:solidFill>
              </a:rPr>
              <a:t>Z</a:t>
            </a:r>
            <a:r>
              <a:rPr lang="ta-IN" b="1" dirty="0" smtClean="0">
                <a:solidFill>
                  <a:srgbClr val="008000"/>
                </a:solidFill>
              </a:rPr>
              <a:t>adovoljstvo</a:t>
            </a:r>
            <a:r>
              <a:rPr lang="hr-HR" b="1" dirty="0" smtClean="0">
                <a:solidFill>
                  <a:srgbClr val="008000"/>
                </a:solidFill>
              </a:rPr>
              <a:t>  jednostavnom upotrebom priručnika</a:t>
            </a:r>
            <a:endParaRPr lang="en-US" b="1" dirty="0">
              <a:solidFill>
                <a:srgbClr val="008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073" y="811982"/>
            <a:ext cx="2028077" cy="15186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rcRect l="12252" t="10175" r="10937" b="15258"/>
          <a:stretch>
            <a:fillRect/>
          </a:stretch>
        </p:blipFill>
        <p:spPr>
          <a:xfrm>
            <a:off x="1623187" y="781055"/>
            <a:ext cx="1652485" cy="1597094"/>
          </a:xfrm>
          <a:prstGeom prst="rect">
            <a:avLst/>
          </a:prstGeom>
        </p:spPr>
      </p:pic>
      <p:sp>
        <p:nvSpPr>
          <p:cNvPr id="12" name="Left-Right Arrow 11"/>
          <p:cNvSpPr/>
          <p:nvPr/>
        </p:nvSpPr>
        <p:spPr>
          <a:xfrm>
            <a:off x="3667447" y="1487400"/>
            <a:ext cx="760656" cy="176586"/>
          </a:xfrm>
          <a:prstGeom prst="left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7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561" y="5582842"/>
            <a:ext cx="993175" cy="7879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 l="7395" r="3908" b="5552"/>
          <a:stretch>
            <a:fillRect/>
          </a:stretch>
        </p:blipFill>
        <p:spPr>
          <a:xfrm>
            <a:off x="3382202" y="5563682"/>
            <a:ext cx="1038998" cy="8297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3127" y="5582842"/>
            <a:ext cx="787920" cy="787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rcRect b="15596"/>
          <a:stretch>
            <a:fillRect/>
          </a:stretch>
        </p:blipFill>
        <p:spPr>
          <a:xfrm>
            <a:off x="4978220" y="5553667"/>
            <a:ext cx="1181693" cy="8170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rcRect l="14945" r="14143"/>
          <a:stretch>
            <a:fillRect/>
          </a:stretch>
        </p:blipFill>
        <p:spPr>
          <a:xfrm>
            <a:off x="7327087" y="350085"/>
            <a:ext cx="1284625" cy="1358682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339345"/>
              </p:ext>
            </p:extLst>
          </p:nvPr>
        </p:nvGraphicFramePr>
        <p:xfrm>
          <a:off x="862528" y="1915281"/>
          <a:ext cx="7749184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8269"/>
                <a:gridCol w="1381404"/>
                <a:gridCol w="1549837"/>
                <a:gridCol w="1549837"/>
                <a:gridCol w="1549837"/>
              </a:tblGrid>
              <a:tr h="219314">
                <a:tc gridSpan="5">
                  <a:txBody>
                    <a:bodyPr/>
                    <a:lstStyle/>
                    <a:p>
                      <a:endParaRPr lang="ta-IN" sz="1600" b="1" dirty="0" smtClean="0">
                        <a:latin typeface="Calibri"/>
                        <a:cs typeface="Calibri"/>
                      </a:endParaRPr>
                    </a:p>
                    <a:p>
                      <a:r>
                        <a:rPr lang="ta-IN" sz="2000" b="1" dirty="0" smtClean="0">
                          <a:latin typeface="Calibri"/>
                          <a:cs typeface="Calibri"/>
                        </a:rPr>
                        <a:t>    STAVLJANJE</a:t>
                      </a:r>
                      <a:r>
                        <a:rPr lang="ta-IN" sz="2000" b="1" baseline="0" dirty="0" smtClean="0">
                          <a:latin typeface="Calibri"/>
                          <a:cs typeface="Calibri"/>
                        </a:rPr>
                        <a:t> MIKRO</a:t>
                      </a:r>
                      <a:r>
                        <a:rPr lang="hr-HR" sz="2000" b="1" baseline="0" dirty="0" smtClean="0">
                          <a:latin typeface="Calibri"/>
                          <a:cs typeface="Calibri"/>
                        </a:rPr>
                        <a:t>ORGANIZAMA U PRAKSI</a:t>
                      </a:r>
                      <a:endParaRPr lang="ta-IN" sz="2000" b="1" dirty="0" smtClean="0">
                        <a:latin typeface="Calibri"/>
                        <a:cs typeface="Calibri"/>
                      </a:endParaRPr>
                    </a:p>
                    <a:p>
                      <a:endParaRPr lang="en-US" sz="16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a-IN" sz="1600" b="1" dirty="0" smtClean="0">
                          <a:latin typeface="Calibri"/>
                          <a:cs typeface="Calibri"/>
                        </a:rPr>
                        <a:t>ZNANOST</a:t>
                      </a:r>
                      <a:endParaRPr lang="en-US" sz="16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ü"/>
                      </a:pPr>
                      <a:r>
                        <a:rPr lang="ta-IN" sz="1600" b="0" dirty="0" smtClean="0">
                          <a:latin typeface="Calibri"/>
                          <a:cs typeface="Calibri"/>
                        </a:rPr>
                        <a:t>koji organizam ima koju funkciju ?</a:t>
                      </a:r>
                    </a:p>
                    <a:p>
                      <a:pPr marL="285750" indent="-285750">
                        <a:buFont typeface="Wingdings" charset="2"/>
                        <a:buChar char="ü"/>
                      </a:pPr>
                      <a:r>
                        <a:rPr lang="ta-IN" sz="1600" b="0" dirty="0" smtClean="0">
                          <a:latin typeface="Calibri"/>
                          <a:cs typeface="Calibri"/>
                        </a:rPr>
                        <a:t>koje uvjete oni zahtijevaju za rast i konkurentnost ?</a:t>
                      </a:r>
                      <a:endParaRPr lang="en-US" sz="16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a-IN" sz="1600" b="1" dirty="0" smtClean="0">
                          <a:latin typeface="Calibri"/>
                          <a:cs typeface="Calibri"/>
                        </a:rPr>
                        <a:t>UMJETNOST</a:t>
                      </a:r>
                      <a:endParaRPr lang="en-US" sz="16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285750" indent="-285750">
                        <a:buFont typeface="Wingdings" charset="2"/>
                        <a:buChar char="ü"/>
                      </a:pPr>
                      <a:r>
                        <a:rPr lang="ta-IN" sz="1600" b="0" dirty="0" smtClean="0">
                          <a:latin typeface="Calibri"/>
                          <a:cs typeface="Calibri"/>
                        </a:rPr>
                        <a:t>pružanje-stvaranje uvjeta za odabir-selekciju mikroorganizama</a:t>
                      </a:r>
                      <a:r>
                        <a:rPr lang="ta-IN" sz="1600" b="0" baseline="0" dirty="0" smtClean="0">
                          <a:latin typeface="Calibri"/>
                          <a:cs typeface="Calibri"/>
                        </a:rPr>
                        <a:t> za obavljanje željene funkciju</a:t>
                      </a:r>
                      <a:endParaRPr lang="en-US" sz="16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b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a-IN" sz="1600" b="1" dirty="0" smtClean="0">
                          <a:latin typeface="Calibri"/>
                          <a:cs typeface="Calibri"/>
                        </a:rPr>
                        <a:t>INŽENJERTSVO</a:t>
                      </a:r>
                      <a:endParaRPr lang="en-US" sz="1600" b="1" dirty="0"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a-IN" sz="1600" b="0" dirty="0" smtClean="0">
                          <a:latin typeface="Calibri"/>
                          <a:cs typeface="Calibri"/>
                        </a:rPr>
                        <a:t>koliko </a:t>
                      </a:r>
                    </a:p>
                    <a:p>
                      <a:pPr algn="ctr"/>
                      <a:r>
                        <a:rPr lang="ta-IN" sz="1200" b="0" dirty="0" smtClean="0">
                          <a:latin typeface="Calibri"/>
                          <a:cs typeface="Calibri"/>
                        </a:rPr>
                        <a:t>(how much?)</a:t>
                      </a:r>
                    </a:p>
                    <a:p>
                      <a:pPr algn="ctr"/>
                      <a:r>
                        <a:rPr lang="ta-IN" sz="1400" b="1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STEHIOMETRIJA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a-IN" sz="1600" b="0" dirty="0" smtClean="0">
                          <a:latin typeface="Calibri"/>
                          <a:cs typeface="Calibri"/>
                        </a:rPr>
                        <a:t>koliko brzo</a:t>
                      </a:r>
                    </a:p>
                    <a:p>
                      <a:pPr algn="ctr"/>
                      <a:r>
                        <a:rPr lang="ta-IN" sz="1200" b="0" dirty="0" smtClean="0">
                          <a:latin typeface="Calibri"/>
                          <a:cs typeface="Calibri"/>
                        </a:rPr>
                        <a:t>(how fast?)</a:t>
                      </a:r>
                    </a:p>
                    <a:p>
                      <a:pPr algn="ctr"/>
                      <a:r>
                        <a:rPr lang="ta-IN" sz="1400" b="1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KINETIKA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a-IN" sz="1600" b="0" dirty="0" smtClean="0">
                          <a:latin typeface="Calibri"/>
                          <a:cs typeface="Calibri"/>
                        </a:rPr>
                        <a:t>koliko veliko</a:t>
                      </a:r>
                    </a:p>
                    <a:p>
                      <a:pPr algn="ctr"/>
                      <a:r>
                        <a:rPr lang="ta-IN" sz="1200" b="0" dirty="0" smtClean="0">
                          <a:latin typeface="Calibri"/>
                          <a:cs typeface="Calibri"/>
                        </a:rPr>
                        <a:t>(how big?)</a:t>
                      </a:r>
                    </a:p>
                    <a:p>
                      <a:pPr algn="ctr"/>
                      <a:r>
                        <a:rPr lang="ta-IN" sz="1400" b="1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DIZAJN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a-IN" sz="1600" b="0" dirty="0" smtClean="0">
                          <a:latin typeface="Calibri"/>
                          <a:cs typeface="Calibri"/>
                        </a:rPr>
                        <a:t>kakvoća</a:t>
                      </a:r>
                    </a:p>
                    <a:p>
                      <a:pPr algn="ctr"/>
                      <a:r>
                        <a:rPr lang="ta-IN" sz="1200" b="0" dirty="0" smtClean="0">
                          <a:latin typeface="Calibri"/>
                          <a:cs typeface="Calibri"/>
                        </a:rPr>
                        <a:t>(how good?)</a:t>
                      </a:r>
                    </a:p>
                    <a:p>
                      <a:pPr algn="ctr"/>
                      <a:r>
                        <a:rPr lang="ta-IN" sz="1400" b="1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ANALITIKA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59632" y="836712"/>
            <a:ext cx="4309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BUDUĆE AKTIVNOSTI I PROBLEMI</a:t>
            </a: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299879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248178"/>
              </p:ext>
            </p:extLst>
          </p:nvPr>
        </p:nvGraphicFramePr>
        <p:xfrm>
          <a:off x="831303" y="2811089"/>
          <a:ext cx="7208668" cy="290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4334"/>
                <a:gridCol w="36043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Aktivni mulj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err="1" smtClean="0"/>
                        <a:t>Biofilm</a:t>
                      </a:r>
                      <a:r>
                        <a:rPr lang="hr-HR" dirty="0" smtClean="0"/>
                        <a:t> procesi </a:t>
                      </a:r>
                      <a:endParaRPr lang="hr-H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hr-HR" sz="1600" b="1" dirty="0" smtClean="0"/>
                        <a:t>Biološki</a:t>
                      </a:r>
                      <a:r>
                        <a:rPr lang="hr-HR" sz="1600" b="1" baseline="0" dirty="0" smtClean="0"/>
                        <a:t> procesi obrade </a:t>
                      </a:r>
                      <a:r>
                        <a:rPr lang="hr-HR" sz="1600" baseline="0" dirty="0" smtClean="0"/>
                        <a:t>u kojima se </a:t>
                      </a:r>
                      <a:r>
                        <a:rPr lang="hr-HR" sz="1600" b="1" baseline="0" dirty="0" smtClean="0">
                          <a:solidFill>
                            <a:srgbClr val="FF0000"/>
                          </a:solidFill>
                        </a:rPr>
                        <a:t>mikroorganizmi </a:t>
                      </a:r>
                      <a:r>
                        <a:rPr lang="hr-HR" sz="1600" baseline="0" dirty="0" smtClean="0"/>
                        <a:t>odgovorni za pretvorbu organskog materijala i drugog onečišćenja u otpadnoj vodi do plinovitih produkata i stanične mase </a:t>
                      </a:r>
                      <a:r>
                        <a:rPr lang="hr-HR" sz="1600" b="1" baseline="0" dirty="0" smtClean="0">
                          <a:solidFill>
                            <a:srgbClr val="FF0000"/>
                          </a:solidFill>
                        </a:rPr>
                        <a:t>održavaju u suspenziji  </a:t>
                      </a:r>
                      <a:endParaRPr lang="hr-HR" sz="16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b="1" dirty="0" smtClean="0"/>
                        <a:t>Biološki</a:t>
                      </a:r>
                      <a:r>
                        <a:rPr lang="hr-HR" sz="1600" b="1" baseline="0" dirty="0" smtClean="0"/>
                        <a:t> procesi obrade </a:t>
                      </a:r>
                      <a:r>
                        <a:rPr lang="hr-HR" sz="1600" baseline="0" dirty="0" smtClean="0"/>
                        <a:t>u kojima se </a:t>
                      </a:r>
                      <a:r>
                        <a:rPr lang="hr-HR" sz="1600" b="1" baseline="0" dirty="0" smtClean="0">
                          <a:solidFill>
                            <a:schemeClr val="tx1"/>
                          </a:solidFill>
                        </a:rPr>
                        <a:t>mikroorganizmi</a:t>
                      </a:r>
                      <a:r>
                        <a:rPr lang="hr-HR" sz="16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hr-HR" sz="1600" baseline="0" dirty="0" smtClean="0"/>
                        <a:t>odgovorni za pretvorbu organskog materijala i drugog onečišćenja u otpadnoj vodi do plinovitih produkata i stanične mase </a:t>
                      </a:r>
                      <a:r>
                        <a:rPr lang="hr-HR" sz="1600" b="1" baseline="0" dirty="0" smtClean="0">
                          <a:solidFill>
                            <a:srgbClr val="000000"/>
                          </a:solidFill>
                        </a:rPr>
                        <a:t>održavaju u obliku biofilma, </a:t>
                      </a:r>
                      <a:r>
                        <a:rPr lang="hr-HR" sz="1600" b="0" baseline="0" dirty="0" smtClean="0">
                          <a:solidFill>
                            <a:schemeClr val="tx1"/>
                          </a:solidFill>
                        </a:rPr>
                        <a:t>na nosaćima načinjenim od inertnog materijala poput primjerice kamenja</a:t>
                      </a:r>
                      <a:r>
                        <a:rPr lang="hr-HR" sz="1600" dirty="0" smtClean="0"/>
                        <a:t>, šljake ili posebno dizajniranih keramičkih i plastičnih materijala</a:t>
                      </a:r>
                      <a:endParaRPr lang="hr-HR" sz="16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hr-HR" sz="16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55776" y="1281253"/>
            <a:ext cx="3291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Terminologija – problem usklađivanja između znanstvene i ustaljene u praksi</a:t>
            </a:r>
            <a:endParaRPr lang="hr-H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l="20284" r="21579"/>
          <a:stretch>
            <a:fillRect/>
          </a:stretch>
        </p:blipFill>
        <p:spPr>
          <a:xfrm>
            <a:off x="6316160" y="432957"/>
            <a:ext cx="1949923" cy="16965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 l="13536" r="11428"/>
          <a:stretch>
            <a:fillRect/>
          </a:stretch>
        </p:blipFill>
        <p:spPr>
          <a:xfrm>
            <a:off x="1061582" y="432957"/>
            <a:ext cx="1006914" cy="134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1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525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30687" y="529516"/>
            <a:ext cx="16089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4000" b="1" dirty="0" smtClean="0">
                <a:solidFill>
                  <a:srgbClr val="002060"/>
                </a:solidFill>
              </a:rPr>
              <a:t>Izazovi</a:t>
            </a:r>
            <a:endParaRPr lang="hr-HR" sz="40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963" y="1666771"/>
            <a:ext cx="777686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400" b="1" dirty="0" smtClean="0"/>
              <a:t>Jasnoća informacija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r-HR" sz="2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r-HR" sz="2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400" b="1" dirty="0" smtClean="0"/>
              <a:t>Dobro postavljeni problemi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hr-HR" sz="2400" b="1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hr-HR" sz="2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400" b="1" dirty="0" smtClean="0"/>
              <a:t>Dobra koordinacija iskustava </a:t>
            </a:r>
          </a:p>
          <a:p>
            <a:pPr lvl="1"/>
            <a:r>
              <a:rPr lang="hr-HR" sz="2400" b="1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r-HR" sz="2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r-HR" sz="2400" b="1" dirty="0" smtClean="0"/>
              <a:t>Brža učinkovitost i djelovanje na uređajima</a:t>
            </a:r>
          </a:p>
          <a:p>
            <a:pPr lvl="1"/>
            <a:endParaRPr lang="hr-HR" dirty="0" smtClean="0"/>
          </a:p>
        </p:txBody>
      </p:sp>
      <p:sp>
        <p:nvSpPr>
          <p:cNvPr id="4" name="AutoShape 2" descr="Slikovni rezultat za motivation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AutoShape 6" descr="Slikovni rezultat za priority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6" name="AutoShape 8" descr="Slikovni rezultat za priority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7" name="AutoShape 12" descr="Slikovni rezultat za system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AutoShape 14" descr="Slikovni rezultat za system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9" name="AutoShape 20" descr="Slikovni rezultat za european commission icon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" name="AutoShape 22" descr="Slikovni rezultat za european commission icon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1" name="AutoShape 24" descr="Slikovni rezultat za european commission icon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2" name="AutoShape 26" descr="Slikovni rezultat za european commission icon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3" name="AutoShape 28" descr="Slikovni rezultat za european commission icon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36912"/>
            <a:ext cx="9715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58" y="1619877"/>
            <a:ext cx="734720" cy="73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684682"/>
            <a:ext cx="1069975" cy="1076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827" y="3684404"/>
            <a:ext cx="1302246" cy="93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81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" y="4781162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5144" y="217875"/>
            <a:ext cx="72600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4000" b="1" dirty="0" smtClean="0">
                <a:solidFill>
                  <a:srgbClr val="002060"/>
                </a:solidFill>
              </a:rPr>
              <a:t>REZULTAT PRIMJENE PRIRUČNIKA</a:t>
            </a:r>
            <a:endParaRPr lang="hr-HR" sz="40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4188" y="1281153"/>
            <a:ext cx="777686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hr-HR" dirty="0" smtClean="0"/>
          </a:p>
          <a:p>
            <a:pPr lvl="1"/>
            <a:endParaRPr lang="hr-HR" dirty="0"/>
          </a:p>
          <a:p>
            <a:pPr lvl="1"/>
            <a:endParaRPr lang="hr-HR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400" b="1" dirty="0" smtClean="0"/>
              <a:t>Dokaz sposobnosti i učinkovitosti</a:t>
            </a:r>
          </a:p>
          <a:p>
            <a:pPr lvl="1"/>
            <a:endParaRPr lang="hr-HR" sz="2400" b="1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hr-HR" sz="2400" b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400" b="1" dirty="0" smtClean="0"/>
              <a:t>Ubrzanje aktivnosti</a:t>
            </a:r>
          </a:p>
          <a:p>
            <a:pPr lvl="1"/>
            <a:endParaRPr lang="hr-HR" sz="2400" b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hr-HR" sz="2400" b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sz="2400" b="1" dirty="0" smtClean="0"/>
              <a:t>Izmjena znanja i novih ideja</a:t>
            </a:r>
          </a:p>
          <a:p>
            <a:pPr lvl="1"/>
            <a:endParaRPr lang="hr-HR" dirty="0" smtClean="0"/>
          </a:p>
          <a:p>
            <a:pPr lvl="1"/>
            <a:endParaRPr lang="hr-HR" dirty="0"/>
          </a:p>
        </p:txBody>
      </p:sp>
      <p:sp>
        <p:nvSpPr>
          <p:cNvPr id="6" name="AutoShape 2" descr="Image result for quality of lif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7" name="AutoShape 4" descr="Image result for quality of life ic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AutoShape 6" descr="Image result for quality of life ic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9" name="AutoShape 8" descr="Image result for quality of life ic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" name="AutoShape 10" descr="Image result for quality of life free ic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1" name="AutoShape 12" descr="Image result for quality of life free icon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2" name="AutoShape 14" descr="Image result for quality of life free icon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3" name="AutoShape 18" descr="Image result for unskilled labor free icon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4" name="AutoShape 20" descr="Image result for unskilled labor free icon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5" name="AutoShape 24" descr="Image result for bulldozer clipart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6" name="AutoShape 28" descr="Image result for worker clipart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7" name="AutoShape 30" descr="Image result for worker clipart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8" name="AutoShape 32" descr="Image result for worker clipart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9" name="AutoShape 34" descr="Image result for construction worker clipart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" name="AutoShape 36" descr="Image result for construction worker clipart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1" name="AutoShape 40" descr="Image result for growth icon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2" name="AutoShape 42" descr="Image result for growth icon"/>
          <p:cNvSpPr>
            <a:spLocks noChangeAspect="1" noChangeArrowheads="1"/>
          </p:cNvSpPr>
          <p:nvPr/>
        </p:nvSpPr>
        <p:spPr bwMode="auto">
          <a:xfrm>
            <a:off x="2593975" y="229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3" name="AutoShape 46" descr="Image result for technology transfer icon"/>
          <p:cNvSpPr>
            <a:spLocks noChangeAspect="1" noChangeArrowheads="1"/>
          </p:cNvSpPr>
          <p:nvPr/>
        </p:nvSpPr>
        <p:spPr bwMode="auto">
          <a:xfrm>
            <a:off x="2746375" y="2446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4" name="AutoShape 48" descr="Image result for technology transfer icon"/>
          <p:cNvSpPr>
            <a:spLocks noChangeAspect="1" noChangeArrowheads="1"/>
          </p:cNvSpPr>
          <p:nvPr/>
        </p:nvSpPr>
        <p:spPr bwMode="auto">
          <a:xfrm>
            <a:off x="2898775" y="2598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5" name="AutoShape 50" descr="Image result for technology transfer icon"/>
          <p:cNvSpPr>
            <a:spLocks noChangeAspect="1" noChangeArrowheads="1"/>
          </p:cNvSpPr>
          <p:nvPr/>
        </p:nvSpPr>
        <p:spPr bwMode="auto">
          <a:xfrm>
            <a:off x="3051175" y="2751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6" name="AutoShape 52" descr="Image result for technology transfer icon"/>
          <p:cNvSpPr>
            <a:spLocks noChangeAspect="1" noChangeArrowheads="1"/>
          </p:cNvSpPr>
          <p:nvPr/>
        </p:nvSpPr>
        <p:spPr bwMode="auto">
          <a:xfrm>
            <a:off x="3203575" y="2903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7" name="AutoShape 2" descr="Image result for knowledge transfer free icon"/>
          <p:cNvSpPr>
            <a:spLocks noChangeAspect="1" noChangeArrowheads="1"/>
          </p:cNvSpPr>
          <p:nvPr/>
        </p:nvSpPr>
        <p:spPr bwMode="auto">
          <a:xfrm>
            <a:off x="3355975" y="3055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8" name="AutoShape 4" descr="Image result for knowledge transfer free icon"/>
          <p:cNvSpPr>
            <a:spLocks noChangeAspect="1" noChangeArrowheads="1"/>
          </p:cNvSpPr>
          <p:nvPr/>
        </p:nvSpPr>
        <p:spPr bwMode="auto">
          <a:xfrm>
            <a:off x="3508375" y="3208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9" name="AutoShape 6" descr="Image result for knowledge transfer free icon"/>
          <p:cNvSpPr>
            <a:spLocks noChangeAspect="1" noChangeArrowheads="1"/>
          </p:cNvSpPr>
          <p:nvPr/>
        </p:nvSpPr>
        <p:spPr bwMode="auto">
          <a:xfrm>
            <a:off x="3660775" y="3360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0" name="AutoShape 8" descr="Image result for knowledge transfer free icon"/>
          <p:cNvSpPr>
            <a:spLocks noChangeAspect="1" noChangeArrowheads="1"/>
          </p:cNvSpPr>
          <p:nvPr/>
        </p:nvSpPr>
        <p:spPr bwMode="auto">
          <a:xfrm>
            <a:off x="3813175" y="3513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1" name="AutoShape 12" descr="Image result for environment protection image"/>
          <p:cNvSpPr>
            <a:spLocks noChangeAspect="1" noChangeArrowheads="1"/>
          </p:cNvSpPr>
          <p:nvPr/>
        </p:nvSpPr>
        <p:spPr bwMode="auto">
          <a:xfrm>
            <a:off x="3965575" y="3665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24" name="AutoShape 14" descr="Image result for environment protection image"/>
          <p:cNvSpPr>
            <a:spLocks noChangeAspect="1" noChangeArrowheads="1"/>
          </p:cNvSpPr>
          <p:nvPr/>
        </p:nvSpPr>
        <p:spPr bwMode="auto">
          <a:xfrm>
            <a:off x="4117975" y="381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1025" name="AutoShape 16" descr="Image result for environment protection image"/>
          <p:cNvSpPr>
            <a:spLocks noChangeAspect="1" noChangeArrowheads="1"/>
          </p:cNvSpPr>
          <p:nvPr/>
        </p:nvSpPr>
        <p:spPr bwMode="auto">
          <a:xfrm>
            <a:off x="4270375" y="397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97885"/>
            <a:ext cx="12954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0" descr="Image result for knowledge transfer fre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240" y="3714950"/>
            <a:ext cx="1519104" cy="151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620" y="2787423"/>
            <a:ext cx="1335315" cy="133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684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0"/>
          <p:cNvSpPr>
            <a:spLocks noGrp="1"/>
          </p:cNvSpPr>
          <p:nvPr/>
        </p:nvSpPr>
        <p:spPr>
          <a:xfrm>
            <a:off x="539552" y="18864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1592" y="1184341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r-HR" b="1" i="1" u="sng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98176" y="604647"/>
            <a:ext cx="6712352" cy="36939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REZULTAT = ISKORAK U POBOLJŠANJU RADA UREĐAJA ZA PROČIŠĆAVANJE OTPADNIH VODA</a:t>
            </a:r>
            <a:endParaRPr lang="hr-H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17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113667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86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19687" t="4512" r="17691" b="5887"/>
          <a:stretch>
            <a:fillRect/>
          </a:stretch>
        </p:blipFill>
        <p:spPr>
          <a:xfrm>
            <a:off x="1696173" y="1668909"/>
            <a:ext cx="1483691" cy="15901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rcRect l="16969" t="14136" r="15364" b="9476"/>
          <a:stretch>
            <a:fillRect/>
          </a:stretch>
        </p:blipFill>
        <p:spPr>
          <a:xfrm>
            <a:off x="3640156" y="1751264"/>
            <a:ext cx="1814120" cy="14476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6173" y="4057887"/>
            <a:ext cx="5743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HVALA NA PAŽNJI !</a:t>
            </a:r>
            <a:endParaRPr lang="en-US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1332" y="1871579"/>
            <a:ext cx="1769756" cy="132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2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hr-HR" dirty="0" smtClean="0">
                <a:solidFill>
                  <a:srgbClr val="002060"/>
                </a:solidFill>
              </a:rPr>
              <a:t>Teme</a:t>
            </a: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628775"/>
            <a:ext cx="8229600" cy="3560763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rgbClr val="002060"/>
                </a:solidFill>
              </a:rPr>
              <a:t>Značaj zaštite voda</a:t>
            </a:r>
          </a:p>
          <a:p>
            <a:r>
              <a:rPr lang="hr-HR" dirty="0" smtClean="0">
                <a:solidFill>
                  <a:srgbClr val="002060"/>
                </a:solidFill>
              </a:rPr>
              <a:t>Sadržaj priručnika</a:t>
            </a:r>
          </a:p>
          <a:p>
            <a:r>
              <a:rPr lang="hr-HR" dirty="0" smtClean="0">
                <a:solidFill>
                  <a:srgbClr val="002060"/>
                </a:solidFill>
              </a:rPr>
              <a:t>Cilj prevođenja</a:t>
            </a:r>
          </a:p>
          <a:p>
            <a:r>
              <a:rPr lang="hr-HR" dirty="0" smtClean="0">
                <a:solidFill>
                  <a:srgbClr val="002060"/>
                </a:solidFill>
              </a:rPr>
              <a:t>Problemi i izazovi</a:t>
            </a:r>
          </a:p>
          <a:p>
            <a:r>
              <a:rPr lang="hr-HR" dirty="0" smtClean="0">
                <a:solidFill>
                  <a:srgbClr val="002060"/>
                </a:solidFill>
              </a:rPr>
              <a:t>Rezultat</a:t>
            </a:r>
          </a:p>
          <a:p>
            <a:pPr marL="0" indent="0">
              <a:buNone/>
            </a:pPr>
            <a:endParaRPr lang="hr-HR" dirty="0" smtClean="0">
              <a:solidFill>
                <a:srgbClr val="002060"/>
              </a:solidFill>
            </a:endParaRPr>
          </a:p>
          <a:p>
            <a:endParaRPr lang="hr-HR" dirty="0" smtClean="0">
              <a:solidFill>
                <a:srgbClr val="002060"/>
              </a:solidFill>
            </a:endParaRPr>
          </a:p>
          <a:p>
            <a:endParaRPr lang="hr-H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50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23728" y="119675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1206648" y="1381418"/>
            <a:ext cx="7937352" cy="4927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2068" name="Picture 20" descr="tcc-danubius-logo-kle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644525"/>
            <a:ext cx="9937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http://www4.um.baden-wuerttemberg.de/Bitmaps/Layout/Layout_Neu/bw-wappen_kl.gif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44525"/>
            <a:ext cx="804863" cy="66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1036210" y="-4171494"/>
            <a:ext cx="8278228" cy="1027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430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endParaRPr kumimoji="0" lang="hr-HR" altLang="sr-Latn-RS" sz="2600" b="1" i="0" u="none" strike="noStrike" cap="none" normalizeH="0" baseline="0" dirty="0" smtClean="0">
              <a:ln>
                <a:noFill/>
              </a:ln>
              <a:solidFill>
                <a:srgbClr val="231F2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endParaRPr lang="hr-HR" altLang="sr-Latn-RS" sz="2600" b="1" dirty="0">
              <a:solidFill>
                <a:srgbClr val="231F20"/>
              </a:solidFill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endParaRPr kumimoji="0" lang="hr-HR" altLang="sr-Latn-RS" sz="2600" b="1" i="0" u="none" strike="noStrike" cap="none" normalizeH="0" baseline="0" dirty="0" smtClean="0">
              <a:ln>
                <a:noFill/>
              </a:ln>
              <a:solidFill>
                <a:srgbClr val="231F2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endParaRPr lang="hr-HR" altLang="sr-Latn-RS" sz="2600" b="1" dirty="0">
              <a:solidFill>
                <a:srgbClr val="231F20"/>
              </a:solidFill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endParaRPr kumimoji="0" lang="hr-HR" altLang="sr-Latn-RS" sz="2600" b="1" i="0" u="none" strike="noStrike" cap="none" normalizeH="0" baseline="0" dirty="0" smtClean="0">
              <a:ln>
                <a:noFill/>
              </a:ln>
              <a:solidFill>
                <a:srgbClr val="231F2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endParaRPr lang="hr-HR" altLang="sr-Latn-RS" sz="2600" b="1" dirty="0">
              <a:solidFill>
                <a:srgbClr val="231F20"/>
              </a:solidFill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endParaRPr kumimoji="0" lang="hr-HR" altLang="sr-Latn-RS" sz="2600" b="1" i="0" u="none" strike="noStrike" cap="none" normalizeH="0" baseline="0" dirty="0" smtClean="0">
              <a:ln>
                <a:noFill/>
              </a:ln>
              <a:solidFill>
                <a:srgbClr val="231F2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endParaRPr lang="hr-HR" altLang="sr-Latn-RS" sz="2600" b="1" dirty="0">
              <a:solidFill>
                <a:srgbClr val="231F20"/>
              </a:solidFill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endParaRPr kumimoji="0" lang="hr-HR" altLang="sr-Latn-RS" sz="2600" b="1" i="0" u="none" strike="noStrike" cap="none" normalizeH="0" baseline="0" dirty="0" smtClean="0">
              <a:ln>
                <a:noFill/>
              </a:ln>
              <a:solidFill>
                <a:srgbClr val="231F2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endParaRPr lang="hr-HR" altLang="sr-Latn-RS" sz="2600" b="1" dirty="0">
              <a:solidFill>
                <a:srgbClr val="231F20"/>
              </a:solidFill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endParaRPr kumimoji="0" lang="hr-HR" altLang="sr-Latn-RS" sz="2600" b="1" i="0" u="none" strike="noStrike" cap="none" normalizeH="0" baseline="0" dirty="0" smtClean="0">
              <a:ln>
                <a:noFill/>
              </a:ln>
              <a:solidFill>
                <a:srgbClr val="231F2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endParaRPr lang="hr-HR" altLang="sr-Latn-RS" sz="2600" b="1" dirty="0">
              <a:solidFill>
                <a:srgbClr val="231F20"/>
              </a:solidFill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endParaRPr kumimoji="0" lang="hr-HR" altLang="sr-Latn-RS" sz="2600" b="1" i="0" u="none" strike="noStrike" cap="none" normalizeH="0" baseline="0" dirty="0" smtClean="0">
              <a:ln>
                <a:noFill/>
              </a:ln>
              <a:solidFill>
                <a:srgbClr val="231F2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endParaRPr kumimoji="0" lang="hr-HR" altLang="sr-Latn-RS" sz="2600" b="1" i="0" u="none" strike="noStrike" cap="none" normalizeH="0" baseline="0" dirty="0" smtClean="0">
              <a:ln>
                <a:noFill/>
              </a:ln>
              <a:solidFill>
                <a:srgbClr val="231F2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endParaRPr kumimoji="0" lang="hr-HR" altLang="sr-Latn-RS" sz="2800" b="1" i="0" u="none" strike="noStrike" cap="none" normalizeH="0" baseline="0" dirty="0" smtClean="0">
              <a:ln>
                <a:noFill/>
              </a:ln>
              <a:solidFill>
                <a:srgbClr val="231F2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r>
              <a:rPr kumimoji="0" lang="hr-HR" altLang="sr-Latn-RS" sz="28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Priručnik za tehničke voditelje</a:t>
            </a:r>
            <a:endParaRPr kumimoji="0" lang="hr-HR" altLang="sr-Latn-R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r>
              <a:rPr kumimoji="0" lang="hr-HR" altLang="sr-Latn-R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uređaja za pročišćavanje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endParaRPr lang="hr-HR" altLang="sr-Latn-RS" sz="2600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endParaRPr kumimoji="0" lang="hr-HR" altLang="sr-Latn-R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r>
              <a:rPr kumimoji="0" lang="hr-HR" altLang="sr-Latn-RS" sz="1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17. izdanje 2014.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endParaRPr kumimoji="0" lang="hr-HR" altLang="sr-Latn-R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r>
              <a:rPr kumimoji="0" lang="hr-HR" altLang="sr-Latn-RS" sz="16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Izdanje prerađeno od  </a:t>
            </a:r>
            <a:endParaRPr kumimoji="0" lang="hr-HR" altLang="sr-Latn-R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r>
              <a:rPr kumimoji="0" lang="hr-HR" altLang="sr-Latn-RS" sz="16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dipl.-inž. </a:t>
            </a:r>
            <a:r>
              <a:rPr kumimoji="0" lang="hr-HR" altLang="sr-Latn-RS" sz="16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Hannesa</a:t>
            </a:r>
            <a:r>
              <a:rPr kumimoji="0" lang="hr-HR" altLang="sr-Latn-RS" sz="16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r-HR" altLang="sr-Latn-RS" sz="16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Felbera</a:t>
            </a:r>
            <a:r>
              <a:rPr kumimoji="0" lang="hr-HR" altLang="sr-Latn-RS" sz="16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 </a:t>
            </a:r>
            <a:endParaRPr kumimoji="0" lang="hr-HR" altLang="sr-Latn-R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r>
              <a:rPr kumimoji="0" lang="hr-HR" altLang="sr-Latn-RS" sz="16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dipl.-Inž. </a:t>
            </a:r>
            <a:r>
              <a:rPr kumimoji="0" lang="hr-HR" altLang="sr-Latn-RS" sz="16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Manfreda</a:t>
            </a:r>
            <a:r>
              <a:rPr kumimoji="0" lang="hr-HR" altLang="sr-Latn-RS" sz="16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r-HR" altLang="sr-Latn-RS" sz="16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Fischera</a:t>
            </a:r>
            <a:endParaRPr kumimoji="0" lang="hr-HR" altLang="sr-Latn-RS" sz="1600" b="1" i="0" u="none" strike="noStrike" cap="none" normalizeH="0" baseline="0" dirty="0" smtClean="0">
              <a:ln>
                <a:noFill/>
              </a:ln>
              <a:solidFill>
                <a:srgbClr val="231F2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endParaRPr kumimoji="0" lang="hr-HR" altLang="sr-Latn-R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r>
              <a:rPr kumimoji="0" lang="hr-HR" altLang="sr-Latn-RS" sz="1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 suradnji sa stručnim odborom </a:t>
            </a:r>
            <a:endParaRPr kumimoji="0" lang="hr-HR" altLang="sr-Latn-R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r>
              <a:rPr kumimoji="0" lang="hr-HR" altLang="sr-Latn-RS" sz="1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DWA BIZ-2 „Osnovni tečajevi“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endParaRPr kumimoji="0" lang="hr-HR" altLang="sr-Latn-R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r>
              <a:rPr kumimoji="0" lang="hr-HR" altLang="sr-Latn-RS" sz="16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Tekst je s njemačkog na hrvatski jezik preveden uz potporu</a:t>
            </a:r>
            <a:endParaRPr kumimoji="0" lang="hr-HR" altLang="sr-Latn-R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r>
              <a:rPr kumimoji="0" lang="hr-HR" altLang="sr-Latn-RS" sz="16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Ministarstva za zaštitu okoliša, klimu i energetiku </a:t>
            </a:r>
            <a:r>
              <a:rPr kumimoji="0" lang="hr-HR" altLang="sr-Latn-RS" sz="16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Baden</a:t>
            </a:r>
            <a:r>
              <a:rPr kumimoji="0" lang="hr-HR" altLang="sr-Latn-RS" sz="16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hr-HR" altLang="sr-Latn-RS" sz="16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Württemberga</a:t>
            </a:r>
            <a:r>
              <a:rPr kumimoji="0" lang="hr-HR" altLang="sr-Latn-RS" sz="16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(Njemačka)</a:t>
            </a:r>
            <a:endParaRPr kumimoji="0" lang="hr-HR" altLang="sr-Latn-R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r>
              <a:rPr kumimoji="0" lang="hr-HR" altLang="sr-Latn-RS" sz="16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 nalogu TCC </a:t>
            </a:r>
            <a:r>
              <a:rPr kumimoji="0" lang="hr-HR" altLang="sr-Latn-RS" sz="16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Danubiusa</a:t>
            </a:r>
            <a:r>
              <a:rPr kumimoji="0" lang="hr-HR" altLang="sr-Latn-RS" sz="16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hr-HR" altLang="sr-Latn-R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30463" algn="l"/>
              </a:tabLst>
            </a:pPr>
            <a:endParaRPr kumimoji="0" lang="hr-HR" altLang="sr-Latn-R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297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542"/>
            <a:ext cx="9144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 bwMode="auto">
          <a:xfrm>
            <a:off x="709861" y="198843"/>
            <a:ext cx="7794337" cy="757452"/>
          </a:xfrm>
          <a:prstGeom prst="rect">
            <a:avLst/>
          </a:prstGeom>
          <a:noFill/>
          <a:ln>
            <a:noFill/>
          </a:ln>
          <a:extLst/>
        </p:spPr>
        <p:txBody>
          <a:bodyPr lIns="0" rIns="0" anchor="ctr"/>
          <a:lstStyle/>
          <a:p>
            <a:pPr algn="ctr" eaLnBrk="0" hangingPunct="0">
              <a:lnSpc>
                <a:spcPct val="95000"/>
              </a:lnSpc>
              <a:defRPr/>
            </a:pPr>
            <a:r>
              <a:rPr lang="hr-HR" sz="2000" b="1" kern="0" dirty="0" smtClean="0">
                <a:solidFill>
                  <a:schemeClr val="tx2"/>
                </a:solidFill>
              </a:rPr>
              <a:t>Osnovne informacije o EU fondovima u vodnom gospodarstvu</a:t>
            </a:r>
            <a:endParaRPr lang="hr-HR" sz="2000" b="1" kern="0" dirty="0">
              <a:solidFill>
                <a:schemeClr val="tx2"/>
              </a:solidFill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 bwMode="auto">
          <a:xfrm>
            <a:off x="674831" y="764704"/>
            <a:ext cx="7794337" cy="757452"/>
          </a:xfrm>
          <a:prstGeom prst="rect">
            <a:avLst/>
          </a:prstGeom>
          <a:noFill/>
          <a:ln>
            <a:noFill/>
          </a:ln>
          <a:extLst/>
        </p:spPr>
        <p:txBody>
          <a:bodyPr lIns="0" rIns="0" anchor="ctr"/>
          <a:lstStyle/>
          <a:p>
            <a:pPr algn="ctr" eaLnBrk="0" hangingPunct="0">
              <a:lnSpc>
                <a:spcPct val="95000"/>
              </a:lnSpc>
              <a:defRPr/>
            </a:pPr>
            <a:r>
              <a:rPr lang="hr-HR" sz="2000" b="1" kern="0" dirty="0" smtClean="0">
                <a:solidFill>
                  <a:schemeClr val="tx2"/>
                </a:solidFill>
              </a:rPr>
              <a:t>Operativni program „Konkurentnost i kohezija” 2014.-2020.</a:t>
            </a:r>
            <a:endParaRPr lang="hr-HR" sz="2000" b="1" kern="0" dirty="0">
              <a:solidFill>
                <a:schemeClr val="tx2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 bwMode="auto">
          <a:xfrm>
            <a:off x="5848789" y="2564904"/>
            <a:ext cx="2924866" cy="1151914"/>
          </a:xfrm>
          <a:prstGeom prst="rect">
            <a:avLst/>
          </a:prstGeom>
          <a:noFill/>
          <a:ln>
            <a:noFill/>
          </a:ln>
          <a:extLst/>
        </p:spPr>
        <p:txBody>
          <a:bodyPr lIns="0" rIns="0" anchor="ctr"/>
          <a:lstStyle/>
          <a:p>
            <a:pPr algn="ctr"/>
            <a:r>
              <a:rPr lang="hr-HR" dirty="0" smtClean="0"/>
              <a:t>Financijska alokacija za Investicijski Prioritet 6ii</a:t>
            </a:r>
          </a:p>
          <a:p>
            <a:pPr algn="ctr"/>
            <a:r>
              <a:rPr lang="hr-HR" dirty="0" smtClean="0"/>
              <a:t>(vodoopskrba i odvodnja)</a:t>
            </a:r>
          </a:p>
          <a:p>
            <a:pPr algn="ctr"/>
            <a:endParaRPr lang="hr-HR" dirty="0">
              <a:latin typeface="Calibri" panose="020F0502020204030204" pitchFamily="34" charset="0"/>
            </a:endParaRPr>
          </a:p>
          <a:p>
            <a:pPr algn="ctr"/>
            <a:r>
              <a:rPr lang="hr-HR" sz="2000" b="1" dirty="0">
                <a:latin typeface="Calibri" panose="020F0502020204030204" pitchFamily="34" charset="0"/>
              </a:rPr>
              <a:t>1.049.340.216 €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7" r="1425" b="15428"/>
          <a:stretch/>
        </p:blipFill>
        <p:spPr bwMode="auto">
          <a:xfrm>
            <a:off x="709861" y="2060848"/>
            <a:ext cx="4479633" cy="194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01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627784" y="-5894076"/>
            <a:ext cx="5184576" cy="1234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698500" algn="l"/>
                <a:tab pos="53943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698500" algn="l"/>
                <a:tab pos="53943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698500" algn="l"/>
                <a:tab pos="53943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698500" algn="l"/>
                <a:tab pos="53943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698500" algn="l"/>
                <a:tab pos="53943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98500" algn="l"/>
                <a:tab pos="53943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98500" algn="l"/>
                <a:tab pos="53943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98500" algn="l"/>
                <a:tab pos="53943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98500" algn="l"/>
                <a:tab pos="53943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endParaRPr kumimoji="0" lang="hr-HR" altLang="sr-Latn-RS" sz="1000" b="0" i="0" u="sng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endParaRPr lang="hr-HR" altLang="sr-Latn-RS" sz="1000" u="sng" dirty="0">
              <a:solidFill>
                <a:srgbClr val="0000FF"/>
              </a:solidFill>
              <a:ea typeface="Times New Roman" pitchFamily="18" charset="0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endParaRPr kumimoji="0" lang="hr-HR" altLang="sr-Latn-RS" sz="1000" b="0" i="0" u="sng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endParaRPr lang="hr-HR" altLang="sr-Latn-RS" sz="1000" u="sng" dirty="0">
              <a:solidFill>
                <a:srgbClr val="0000FF"/>
              </a:solidFill>
              <a:ea typeface="Times New Roman" pitchFamily="18" charset="0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endParaRPr kumimoji="0" lang="hr-HR" altLang="sr-Latn-RS" sz="1000" b="0" i="0" u="sng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endParaRPr lang="hr-HR" altLang="sr-Latn-RS" sz="1000" u="sng" dirty="0">
              <a:solidFill>
                <a:srgbClr val="0000FF"/>
              </a:solidFill>
              <a:ea typeface="Times New Roman" pitchFamily="18" charset="0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endParaRPr kumimoji="0" lang="hr-HR" altLang="sr-Latn-RS" sz="1000" b="0" i="0" u="sng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endParaRPr lang="hr-HR" altLang="sr-Latn-RS" sz="1000" u="sng" dirty="0">
              <a:solidFill>
                <a:srgbClr val="0000FF"/>
              </a:solidFill>
              <a:ea typeface="Times New Roman" pitchFamily="18" charset="0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endParaRPr kumimoji="0" lang="hr-HR" altLang="sr-Latn-RS" sz="1000" b="0" i="0" u="sng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endParaRPr lang="hr-HR" altLang="sr-Latn-RS" sz="1000" u="sng" dirty="0">
              <a:solidFill>
                <a:srgbClr val="0000FF"/>
              </a:solidFill>
              <a:ea typeface="Times New Roman" pitchFamily="18" charset="0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endParaRPr kumimoji="0" lang="hr-HR" altLang="sr-Latn-RS" sz="1000" b="0" i="0" u="sng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endParaRPr lang="hr-HR" altLang="sr-Latn-RS" sz="1000" u="sng" dirty="0">
              <a:solidFill>
                <a:srgbClr val="0000FF"/>
              </a:solidFill>
              <a:ea typeface="Times New Roman" pitchFamily="18" charset="0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endParaRPr kumimoji="0" lang="hr-HR" altLang="sr-Latn-RS" sz="1000" b="0" i="0" u="sng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endParaRPr lang="hr-HR" altLang="sr-Latn-RS" sz="1000" u="sng" dirty="0">
              <a:solidFill>
                <a:srgbClr val="0000FF"/>
              </a:solidFill>
              <a:ea typeface="Times New Roman" pitchFamily="18" charset="0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endParaRPr kumimoji="0" lang="hr-HR" altLang="sr-Latn-RS" sz="1000" b="0" i="0" u="sng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endParaRPr lang="hr-HR" altLang="sr-Latn-RS" sz="1000" u="sng" dirty="0">
              <a:solidFill>
                <a:srgbClr val="0000FF"/>
              </a:solidFill>
              <a:ea typeface="Times New Roman" pitchFamily="18" charset="0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endParaRPr kumimoji="0" lang="hr-HR" altLang="sr-Latn-RS" sz="1000" b="0" i="0" u="sng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endParaRPr lang="hr-HR" altLang="sr-Latn-RS" sz="1000" u="sng" dirty="0">
              <a:solidFill>
                <a:srgbClr val="0000FF"/>
              </a:solidFill>
              <a:ea typeface="Times New Roman" pitchFamily="18" charset="0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endParaRPr kumimoji="0" lang="hr-HR" altLang="sr-Latn-RS" sz="1000" b="0" i="0" u="sng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endParaRPr lang="hr-HR" altLang="sr-Latn-RS" sz="1000" u="sng" dirty="0">
              <a:solidFill>
                <a:srgbClr val="0000FF"/>
              </a:solidFill>
              <a:ea typeface="Times New Roman" pitchFamily="18" charset="0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endParaRPr kumimoji="0" lang="hr-HR" altLang="sr-Latn-RS" sz="1000" b="0" i="0" u="sng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endParaRPr lang="hr-HR" altLang="sr-Latn-RS" sz="1000" u="sng" dirty="0">
              <a:solidFill>
                <a:srgbClr val="0000FF"/>
              </a:solidFill>
              <a:ea typeface="Times New Roman" pitchFamily="18" charset="0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endParaRPr kumimoji="0" lang="hr-HR" altLang="sr-Latn-RS" sz="1000" b="0" i="0" u="sng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endParaRPr lang="hr-HR" altLang="sr-Latn-RS" sz="1000" u="sng" dirty="0">
              <a:solidFill>
                <a:srgbClr val="0000FF"/>
              </a:solidFill>
              <a:ea typeface="Times New Roman" pitchFamily="18" charset="0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endParaRPr kumimoji="0" lang="hr-HR" altLang="sr-Latn-RS" sz="1000" b="0" i="0" u="sng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endParaRPr lang="hr-HR" altLang="sr-Latn-RS" sz="1000" u="sng" dirty="0">
              <a:solidFill>
                <a:srgbClr val="0000FF"/>
              </a:solidFill>
              <a:ea typeface="Times New Roman" pitchFamily="18" charset="0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endParaRPr kumimoji="0" lang="hr-HR" altLang="sr-Latn-RS" sz="1000" b="0" i="0" u="sng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endParaRPr lang="hr-HR" altLang="sr-Latn-RS" sz="1000" u="sng" dirty="0">
              <a:solidFill>
                <a:srgbClr val="0000FF"/>
              </a:solidFill>
              <a:ea typeface="Times New Roman" pitchFamily="18" charset="0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endParaRPr kumimoji="0" lang="hr-HR" altLang="sr-Latn-RS" sz="1000" b="0" i="0" u="sng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endParaRPr lang="hr-HR" altLang="sr-Latn-RS" sz="1000" u="sng" dirty="0">
              <a:solidFill>
                <a:srgbClr val="0000FF"/>
              </a:solidFill>
              <a:ea typeface="Times New Roman" pitchFamily="18" charset="0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endParaRPr kumimoji="0" lang="hr-HR" altLang="sr-Latn-RS" sz="1000" b="0" i="0" u="sng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endParaRPr lang="hr-HR" altLang="sr-Latn-RS" sz="1000" u="sng" dirty="0">
              <a:solidFill>
                <a:srgbClr val="0000FF"/>
              </a:solidFill>
              <a:ea typeface="Times New Roman" pitchFamily="18" charset="0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endParaRPr kumimoji="0" lang="hr-HR" altLang="sr-Latn-RS" sz="1000" b="0" i="0" u="sng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endParaRPr lang="hr-HR" altLang="sr-Latn-RS" sz="1000" u="sng" dirty="0">
              <a:solidFill>
                <a:srgbClr val="0000FF"/>
              </a:solidFill>
              <a:ea typeface="Times New Roman" pitchFamily="18" charset="0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endParaRPr kumimoji="0" lang="hr-HR" altLang="sr-Latn-RS" sz="1000" b="0" i="0" u="sng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endParaRPr lang="hr-HR" altLang="sr-Latn-RS" sz="1000" u="sng" dirty="0">
              <a:solidFill>
                <a:srgbClr val="0000FF"/>
              </a:solidFill>
              <a:ea typeface="Times New Roman" pitchFamily="18" charset="0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endParaRPr kumimoji="0" lang="hr-HR" altLang="sr-Latn-RS" sz="1000" b="0" i="0" u="sng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endParaRPr lang="hr-HR" altLang="sr-Latn-RS" sz="1000" u="sng" dirty="0">
              <a:solidFill>
                <a:srgbClr val="0000FF"/>
              </a:solidFill>
              <a:ea typeface="Times New Roman" pitchFamily="18" charset="0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endParaRPr kumimoji="0" lang="hr-HR" altLang="sr-Latn-RS" sz="1000" b="0" i="0" u="sng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endParaRPr lang="hr-HR" altLang="sr-Latn-RS" sz="1000" u="sng" dirty="0">
              <a:solidFill>
                <a:srgbClr val="0000FF"/>
              </a:solidFill>
              <a:ea typeface="Times New Roman" pitchFamily="18" charset="0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endParaRPr kumimoji="0" lang="hr-HR" altLang="sr-Latn-RS" sz="12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hlinkClick r:id="rId2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698500" algn="l"/>
                <a:tab pos="5394325" algn="r"/>
              </a:tabLst>
            </a:pPr>
            <a:r>
              <a:rPr kumimoji="0" lang="fi-FI" altLang="sr-Latn-R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Uvod u zaštitu voda</a:t>
            </a:r>
            <a:endParaRPr kumimoji="0" lang="hr-HR" altLang="sr-Latn-RS" sz="12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98500" algn="l"/>
                <a:tab pos="5394325" algn="r"/>
              </a:tabLst>
            </a:pPr>
            <a:endParaRPr kumimoji="0" lang="hr-HR" altLang="sr-Latn-RS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r>
              <a:rPr kumimoji="0" lang="pt-BR" altLang="sr-Latn-R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1.1</a:t>
            </a:r>
            <a:r>
              <a:rPr kumimoji="0" lang="de-DE" altLang="sr-Latn-R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	</a:t>
            </a:r>
            <a:r>
              <a:rPr kumimoji="0" lang="pt-BR" altLang="sr-Latn-R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Gospodarenje vodama</a:t>
            </a:r>
            <a:endParaRPr kumimoji="0" lang="hr-HR" altLang="sr-Latn-RS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r>
              <a:rPr kumimoji="0" lang="pl-PL" altLang="sr-Latn-R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1.2</a:t>
            </a:r>
            <a:r>
              <a:rPr kumimoji="0" lang="de-DE" altLang="sr-Latn-R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	</a:t>
            </a:r>
            <a:r>
              <a:rPr kumimoji="0" lang="pl-PL" altLang="sr-Latn-R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Vodno pravo</a:t>
            </a:r>
            <a:endParaRPr kumimoji="0" lang="hr-HR" altLang="sr-Latn-RS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r>
              <a:rPr kumimoji="0" lang="pl-PL" altLang="sr-Latn-R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1.2.1</a:t>
            </a:r>
            <a:r>
              <a:rPr kumimoji="0" lang="de-DE" altLang="sr-Latn-R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	</a:t>
            </a:r>
            <a:r>
              <a:rPr kumimoji="0" lang="pl-PL" altLang="sr-Latn-R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Europsko zakonodavstvo</a:t>
            </a:r>
            <a:endParaRPr kumimoji="0" lang="hr-HR" altLang="sr-Latn-RS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r>
              <a:rPr kumimoji="0" lang="hr-HR" altLang="sr-Latn-R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1.2.2</a:t>
            </a:r>
            <a:r>
              <a:rPr kumimoji="0" lang="de-DE" altLang="sr-Latn-R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	</a:t>
            </a:r>
            <a:r>
              <a:rPr kumimoji="0" lang="en-US" altLang="sr-Latn-RS" sz="12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Vodnopravne</a:t>
            </a:r>
            <a:r>
              <a:rPr kumimoji="0" lang="hr-HR" altLang="sr-Latn-R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 </a:t>
            </a:r>
            <a:r>
              <a:rPr kumimoji="0" lang="en-US" altLang="sr-Latn-RS" sz="12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odredbe</a:t>
            </a:r>
            <a:r>
              <a:rPr kumimoji="0" lang="hr-HR" altLang="sr-Latn-R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 </a:t>
            </a:r>
            <a:r>
              <a:rPr kumimoji="0" lang="en-US" altLang="sr-Latn-RS" sz="12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saveznih</a:t>
            </a:r>
            <a:r>
              <a:rPr kumimoji="0" lang="hr-HR" altLang="sr-Latn-R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 </a:t>
            </a:r>
            <a:r>
              <a:rPr kumimoji="0" lang="en-US" altLang="sr-Latn-RS" sz="12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zemalja</a:t>
            </a:r>
            <a:endParaRPr kumimoji="0" lang="hr-HR" altLang="sr-Latn-RS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r>
              <a:rPr kumimoji="0" lang="pl-PL" altLang="sr-Latn-R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1.2.3</a:t>
            </a:r>
            <a:r>
              <a:rPr kumimoji="0" lang="de-DE" altLang="sr-Latn-R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	</a:t>
            </a:r>
            <a:r>
              <a:rPr kumimoji="0" lang="pl-PL" altLang="sr-Latn-R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Statut o odvodnjavanju</a:t>
            </a:r>
            <a:endParaRPr kumimoji="0" lang="hr-HR" altLang="sr-Latn-RS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r>
              <a:rPr kumimoji="0" lang="pl-PL" altLang="sr-Latn-R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1.2.4</a:t>
            </a:r>
            <a:r>
              <a:rPr kumimoji="0" lang="de-DE" altLang="sr-Latn-R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	</a:t>
            </a:r>
            <a:r>
              <a:rPr kumimoji="0" lang="pl-PL" altLang="sr-Latn-R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Vodnopravni propisi na saveznoj razini</a:t>
            </a:r>
            <a:endParaRPr kumimoji="0" lang="hr-HR" altLang="sr-Latn-RS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r>
              <a:rPr kumimoji="0" lang="pl-PL" altLang="sr-Latn-R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9"/>
              </a:rPr>
              <a:t>1.3</a:t>
            </a:r>
            <a:r>
              <a:rPr kumimoji="0" lang="de-DE" altLang="sr-Latn-R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9"/>
              </a:rPr>
              <a:t>	</a:t>
            </a:r>
            <a:r>
              <a:rPr kumimoji="0" lang="pl-PL" altLang="sr-Latn-R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9"/>
              </a:rPr>
              <a:t>Napomene vezane uz stručne izračune</a:t>
            </a:r>
            <a:endParaRPr kumimoji="0" lang="hr-HR" altLang="sr-Latn-RS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r>
              <a:rPr kumimoji="0" lang="hr-HR" altLang="sr-Latn-R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0"/>
              </a:rPr>
              <a:t>1.4</a:t>
            </a:r>
            <a:r>
              <a:rPr kumimoji="0" lang="de-DE" altLang="sr-Latn-R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0"/>
              </a:rPr>
              <a:t>	</a:t>
            </a:r>
            <a:r>
              <a:rPr kumimoji="0" lang="hr-HR" altLang="sr-Latn-R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0"/>
              </a:rPr>
              <a:t>Uvod u kemijske osnove</a:t>
            </a:r>
            <a:endParaRPr kumimoji="0" lang="hr-HR" altLang="sr-Latn-RS" sz="12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endParaRPr kumimoji="0" lang="hr-HR" altLang="sr-Latn-RS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r>
              <a:rPr kumimoji="0" lang="hr-HR" altLang="sr-Latn-R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1"/>
              </a:rPr>
              <a:t>2.</a:t>
            </a:r>
            <a:r>
              <a:rPr kumimoji="0" lang="de-DE" altLang="sr-Latn-R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1"/>
              </a:rPr>
              <a:t>	</a:t>
            </a:r>
            <a:r>
              <a:rPr kumimoji="0" lang="hr-HR" altLang="sr-Latn-R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1"/>
              </a:rPr>
              <a:t>Što je otpadna voda?</a:t>
            </a:r>
            <a:endParaRPr kumimoji="0" lang="hr-HR" altLang="sr-Latn-RS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r>
              <a:rPr kumimoji="0" lang="hr-HR" altLang="sr-Latn-R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2"/>
              </a:rPr>
              <a:t>2.1</a:t>
            </a:r>
            <a:r>
              <a:rPr kumimoji="0" lang="de-DE" altLang="sr-Latn-R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2"/>
              </a:rPr>
              <a:t>	</a:t>
            </a:r>
            <a:r>
              <a:rPr kumimoji="0" lang="hr-HR" altLang="sr-Latn-R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2"/>
              </a:rPr>
              <a:t>Vrste otpadnih voda</a:t>
            </a:r>
            <a:endParaRPr kumimoji="0" lang="hr-HR" altLang="sr-Latn-RS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r>
              <a:rPr kumimoji="0" lang="hr-HR" altLang="sr-Latn-R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3"/>
              </a:rPr>
              <a:t>2.2</a:t>
            </a:r>
            <a:r>
              <a:rPr kumimoji="0" lang="de-DE" altLang="sr-Latn-R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3"/>
              </a:rPr>
              <a:t>	</a:t>
            </a:r>
            <a:r>
              <a:rPr kumimoji="0" lang="hr-HR" altLang="sr-Latn-R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3"/>
              </a:rPr>
              <a:t>Količina otpadne vode</a:t>
            </a:r>
            <a:endParaRPr kumimoji="0" lang="hr-HR" altLang="sr-Latn-RS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r>
              <a:rPr kumimoji="0" lang="hr-HR" altLang="sr-Latn-R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4"/>
              </a:rPr>
              <a:t>2.3</a:t>
            </a:r>
            <a:r>
              <a:rPr kumimoji="0" lang="de-DE" altLang="sr-Latn-R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4"/>
              </a:rPr>
              <a:t>	</a:t>
            </a:r>
            <a:r>
              <a:rPr kumimoji="0" lang="hr-HR" altLang="sr-Latn-R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4"/>
              </a:rPr>
              <a:t>Kakvoća otpadne vode i ekvivalent stanovnika</a:t>
            </a:r>
            <a:endParaRPr kumimoji="0" lang="hr-HR" altLang="sr-Latn-RS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r>
              <a:rPr kumimoji="0" lang="hr-HR" altLang="sr-Latn-RS" sz="12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5"/>
              </a:rPr>
              <a:t>2.3.1</a:t>
            </a:r>
            <a:r>
              <a:rPr kumimoji="0" lang="de-DE" altLang="sr-Latn-R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5"/>
              </a:rPr>
              <a:t>	</a:t>
            </a:r>
            <a:r>
              <a:rPr kumimoji="0" lang="hr-HR" altLang="sr-Latn-RS" sz="12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5"/>
              </a:rPr>
              <a:t>Kakvoća nepročišćene otpadne vode</a:t>
            </a:r>
            <a:endParaRPr kumimoji="0" lang="hr-HR" altLang="sr-Latn-RS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r>
              <a:rPr kumimoji="0" lang="hr-HR" altLang="sr-Latn-RS" sz="12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6"/>
              </a:rPr>
              <a:t>2.3.2</a:t>
            </a:r>
            <a:r>
              <a:rPr kumimoji="0" lang="de-DE" altLang="sr-Latn-R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6"/>
              </a:rPr>
              <a:t>	</a:t>
            </a:r>
            <a:r>
              <a:rPr kumimoji="0" lang="hr-HR" altLang="sr-Latn-RS" sz="12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6"/>
              </a:rPr>
              <a:t>Kakvoća pročišćenih otpadnih voda</a:t>
            </a:r>
            <a:endParaRPr kumimoji="0" lang="hr-HR" altLang="sr-Latn-RS" sz="1200" b="1" i="1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endParaRPr kumimoji="0" lang="hr-HR" altLang="sr-Latn-RS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r>
              <a:rPr kumimoji="0" lang="hr-HR" altLang="sr-Latn-R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17"/>
              </a:rPr>
              <a:t>3.</a:t>
            </a:r>
            <a:r>
              <a:rPr kumimoji="0" lang="de-DE" altLang="sr-Latn-R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7"/>
              </a:rPr>
              <a:t>	</a:t>
            </a:r>
            <a:r>
              <a:rPr kumimoji="0" lang="hr-HR" altLang="sr-Latn-R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17"/>
              </a:rPr>
              <a:t>Odvodnja otpadne vode</a:t>
            </a:r>
            <a:endParaRPr kumimoji="0" lang="hr-HR" altLang="sr-Latn-RS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r>
              <a:rPr kumimoji="0" lang="hr-HR" altLang="sr-Latn-R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18"/>
              </a:rPr>
              <a:t>3.1</a:t>
            </a:r>
            <a:r>
              <a:rPr kumimoji="0" lang="de-DE" altLang="sr-Latn-R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8"/>
              </a:rPr>
              <a:t>	</a:t>
            </a:r>
            <a:r>
              <a:rPr kumimoji="0" lang="hr-HR" altLang="sr-Latn-R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18"/>
              </a:rPr>
              <a:t>Zadaća kanalizacije</a:t>
            </a:r>
            <a:endParaRPr kumimoji="0" lang="hr-HR" altLang="sr-Latn-RS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r>
              <a:rPr kumimoji="0" lang="hr-HR" altLang="sr-Latn-R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19"/>
              </a:rPr>
              <a:t>3.2</a:t>
            </a:r>
            <a:r>
              <a:rPr kumimoji="0" lang="de-DE" altLang="sr-Latn-R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9"/>
              </a:rPr>
              <a:t>	</a:t>
            </a:r>
            <a:r>
              <a:rPr kumimoji="0" lang="hr-HR" altLang="sr-Latn-R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19"/>
              </a:rPr>
              <a:t>Mješoviti i razdjelni sustavi odvodnje</a:t>
            </a:r>
            <a:endParaRPr kumimoji="0" lang="hr-HR" altLang="sr-Latn-RS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r>
              <a:rPr kumimoji="0" lang="hr-HR" altLang="sr-Latn-R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20"/>
              </a:rPr>
              <a:t>3.3</a:t>
            </a:r>
            <a:r>
              <a:rPr kumimoji="0" lang="de-DE" altLang="sr-Latn-R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0"/>
              </a:rPr>
              <a:t>	</a:t>
            </a:r>
            <a:r>
              <a:rPr kumimoji="0" lang="hr-HR" altLang="sr-Latn-R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20"/>
              </a:rPr>
              <a:t>Odvodnja otpadnih voda sa  zemljišta</a:t>
            </a:r>
            <a:endParaRPr kumimoji="0" lang="hr-HR" altLang="sr-Latn-RS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r>
              <a:rPr kumimoji="0" lang="hr-HR" altLang="sr-Latn-R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21"/>
              </a:rPr>
              <a:t>3.4</a:t>
            </a:r>
            <a:r>
              <a:rPr kumimoji="0" lang="de-DE" altLang="sr-Latn-R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1"/>
              </a:rPr>
              <a:t>	</a:t>
            </a:r>
            <a:r>
              <a:rPr kumimoji="0" lang="hr-HR" altLang="sr-Latn-R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21"/>
              </a:rPr>
              <a:t>Dimenzioniranje kanalizacije</a:t>
            </a:r>
            <a:endParaRPr kumimoji="0" lang="hr-HR" altLang="sr-Latn-RS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r>
              <a:rPr kumimoji="0" lang="hr-HR" altLang="sr-Latn-R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22"/>
              </a:rPr>
              <a:t>3.5</a:t>
            </a:r>
            <a:r>
              <a:rPr kumimoji="0" lang="de-DE" altLang="sr-Latn-R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2"/>
              </a:rPr>
              <a:t>	</a:t>
            </a:r>
            <a:r>
              <a:rPr kumimoji="0" lang="hr-HR" altLang="sr-Latn-R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22"/>
              </a:rPr>
              <a:t>Materijali cijevi, oblici poprečnog presjeka</a:t>
            </a:r>
            <a:endParaRPr kumimoji="0" lang="hr-HR" altLang="sr-Latn-RS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r>
              <a:rPr kumimoji="0" lang="hr-HR" altLang="sr-Latn-R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23"/>
              </a:rPr>
              <a:t>3.6</a:t>
            </a:r>
            <a:r>
              <a:rPr kumimoji="0" lang="de-DE" altLang="sr-Latn-R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3"/>
              </a:rPr>
              <a:t>	</a:t>
            </a:r>
            <a:r>
              <a:rPr kumimoji="0" lang="hr-HR" altLang="sr-Latn-R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23"/>
              </a:rPr>
              <a:t>Okna, slivnici</a:t>
            </a:r>
            <a:endParaRPr kumimoji="0" lang="hr-HR" altLang="sr-Latn-RS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r>
              <a:rPr kumimoji="0" lang="hr-HR" altLang="sr-Latn-R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24"/>
              </a:rPr>
              <a:t>3.7</a:t>
            </a:r>
            <a:r>
              <a:rPr kumimoji="0" lang="de-DE" altLang="sr-Latn-R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4"/>
              </a:rPr>
              <a:t>	</a:t>
            </a:r>
            <a:r>
              <a:rPr kumimoji="0" lang="hr-HR" altLang="sr-Latn-R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24"/>
              </a:rPr>
              <a:t>Specijalne građevine</a:t>
            </a:r>
            <a:endParaRPr kumimoji="0" lang="hr-HR" altLang="sr-Latn-RS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r>
              <a:rPr kumimoji="0" lang="hr-HR" altLang="sr-Latn-R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25"/>
              </a:rPr>
              <a:t>3.8</a:t>
            </a:r>
            <a:r>
              <a:rPr kumimoji="0" lang="de-DE" altLang="sr-Latn-R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5"/>
              </a:rPr>
              <a:t>	</a:t>
            </a:r>
            <a:r>
              <a:rPr kumimoji="0" lang="hr-HR" altLang="sr-Latn-R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25"/>
              </a:rPr>
              <a:t>Crpne stanice</a:t>
            </a:r>
            <a:endParaRPr kumimoji="0" lang="hr-HR" altLang="sr-Latn-RS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r>
              <a:rPr kumimoji="0" lang="hr-HR" altLang="sr-Latn-R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26"/>
              </a:rPr>
              <a:t>3.9.</a:t>
            </a:r>
            <a:r>
              <a:rPr kumimoji="0" lang="de-DE" altLang="sr-Latn-R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6"/>
              </a:rPr>
              <a:t>	</a:t>
            </a:r>
            <a:r>
              <a:rPr kumimoji="0" lang="hr-HR" altLang="sr-Latn-R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  <a:hlinkClick r:id="rId26"/>
              </a:rPr>
              <a:t>Održavanje kanalizacijske mreže</a:t>
            </a:r>
            <a:endParaRPr kumimoji="0" lang="hr-HR" altLang="sr-Latn-RS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r>
              <a:rPr kumimoji="0" lang="hr-HR" altLang="sr-Latn-RS" sz="12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7"/>
              </a:rPr>
              <a:t>3.9.1</a:t>
            </a:r>
            <a:r>
              <a:rPr kumimoji="0" lang="de-DE" altLang="sr-Latn-R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7"/>
              </a:rPr>
              <a:t>	</a:t>
            </a:r>
            <a:r>
              <a:rPr kumimoji="0" lang="hr-HR" altLang="sr-Latn-RS" sz="12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7"/>
              </a:rPr>
              <a:t>Č</a:t>
            </a:r>
            <a:r>
              <a:rPr kumimoji="0" lang="en-US" altLang="sr-Latn-RS" sz="12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7"/>
              </a:rPr>
              <a:t>i</a:t>
            </a:r>
            <a:r>
              <a:rPr kumimoji="0" lang="hr-HR" altLang="sr-Latn-RS" sz="12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7"/>
              </a:rPr>
              <a:t>šć</a:t>
            </a:r>
            <a:r>
              <a:rPr kumimoji="0" lang="en-US" altLang="sr-Latn-RS" sz="12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7"/>
              </a:rPr>
              <a:t>enje</a:t>
            </a:r>
            <a:endParaRPr kumimoji="0" lang="hr-HR" altLang="sr-Latn-RS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r>
              <a:rPr kumimoji="0" lang="pl-PL" altLang="sr-Latn-RS" sz="12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8"/>
              </a:rPr>
              <a:t>3.9.2</a:t>
            </a:r>
            <a:r>
              <a:rPr kumimoji="0" lang="de-DE" altLang="sr-Latn-R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8"/>
              </a:rPr>
              <a:t>	</a:t>
            </a:r>
            <a:r>
              <a:rPr kumimoji="0" lang="pl-PL" altLang="sr-Latn-RS" sz="12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8"/>
              </a:rPr>
              <a:t>Pregled</a:t>
            </a:r>
            <a:endParaRPr kumimoji="0" lang="hr-HR" altLang="sr-Latn-RS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r>
              <a:rPr kumimoji="0" lang="pl-PL" altLang="sr-Latn-RS" sz="12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9"/>
              </a:rPr>
              <a:t>3.9.3</a:t>
            </a:r>
            <a:r>
              <a:rPr kumimoji="0" lang="de-DE" altLang="sr-Latn-R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9"/>
              </a:rPr>
              <a:t>	</a:t>
            </a:r>
            <a:r>
              <a:rPr kumimoji="0" lang="pl-PL" altLang="sr-Latn-RS" sz="12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9"/>
              </a:rPr>
              <a:t>Uklanjanje šteta</a:t>
            </a:r>
            <a:endParaRPr kumimoji="0" lang="hr-HR" altLang="sr-Latn-RS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r>
              <a:rPr kumimoji="0" lang="hr-HR" altLang="sr-Latn-R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0"/>
              </a:rPr>
              <a:t>3.10.</a:t>
            </a:r>
            <a:r>
              <a:rPr kumimoji="0" lang="de-DE" altLang="sr-Latn-R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0"/>
              </a:rPr>
              <a:t>	</a:t>
            </a:r>
            <a:r>
              <a:rPr kumimoji="0" lang="pl-PL" altLang="sr-Latn-R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0"/>
              </a:rPr>
              <a:t>Kontrola onih koji indirektno ispu</a:t>
            </a:r>
            <a:r>
              <a:rPr kumimoji="0" lang="hr-HR" altLang="sr-Latn-R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0"/>
              </a:rPr>
              <a:t>š</a:t>
            </a:r>
            <a:r>
              <a:rPr kumimoji="0" lang="pl-PL" altLang="sr-Latn-RS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0"/>
              </a:rPr>
              <a:t>taju otpadne vode</a:t>
            </a:r>
            <a:endParaRPr kumimoji="0" lang="pl-PL" altLang="sr-Latn-RS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95536" y="1787894"/>
            <a:ext cx="2053721" cy="194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407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55576" y="-506287"/>
            <a:ext cx="6930053" cy="747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  <a:tab pos="53943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  <a:tab pos="53943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  <a:tab pos="53943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  <a:tab pos="53943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  <a:tab pos="53943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  <a:tab pos="53943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  <a:tab pos="53943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  <a:tab pos="53943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  <a:tab pos="53943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  <a:tab pos="5394325" algn="r"/>
              </a:tabLst>
            </a:pPr>
            <a:endParaRPr kumimoji="0" lang="hr-HR" altLang="sr-Latn-RS" sz="1600" b="1" i="0" u="sng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  <a:tab pos="5394325" algn="r"/>
              </a:tabLst>
            </a:pPr>
            <a:endParaRPr lang="hr-HR" altLang="sr-Latn-RS" sz="1600" b="1" u="sng" dirty="0">
              <a:solidFill>
                <a:srgbClr val="0000FF"/>
              </a:solidFill>
              <a:ea typeface="Times New Roman" pitchFamily="18" charset="0"/>
              <a:hlinkClick r:id="rId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  <a:tab pos="5394325" algn="r"/>
              </a:tabLst>
            </a:pPr>
            <a:r>
              <a:rPr kumimoji="0" lang="hr-HR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4.</a:t>
            </a:r>
            <a:r>
              <a:rPr kumimoji="0" lang="de-DE" altLang="sr-Latn-R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	</a:t>
            </a:r>
            <a:r>
              <a:rPr kumimoji="0" lang="en-US" altLang="sr-Latn-RS" sz="16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Postupci</a:t>
            </a:r>
            <a:r>
              <a:rPr kumimoji="0" lang="hr-HR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 </a:t>
            </a:r>
            <a:r>
              <a:rPr kumimoji="0" lang="en-US" altLang="sr-Latn-RS" sz="16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prilikom</a:t>
            </a:r>
            <a:r>
              <a:rPr kumimoji="0" lang="hr-HR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 č</a:t>
            </a:r>
            <a:r>
              <a:rPr kumimoji="0" lang="en-US" altLang="sr-Latn-RS" sz="16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i</a:t>
            </a:r>
            <a:r>
              <a:rPr kumimoji="0" lang="hr-HR" altLang="sr-Latn-RS" sz="16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šć</a:t>
            </a:r>
            <a:r>
              <a:rPr kumimoji="0" lang="en-US" altLang="sr-Latn-RS" sz="16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enja</a:t>
            </a:r>
            <a:r>
              <a:rPr kumimoji="0" lang="hr-HR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 </a:t>
            </a:r>
            <a:r>
              <a:rPr kumimoji="0" lang="en-US" altLang="sr-Latn-RS" sz="16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otpadnih</a:t>
            </a:r>
            <a:r>
              <a:rPr kumimoji="0" lang="hr-HR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 </a:t>
            </a:r>
            <a:r>
              <a:rPr kumimoji="0" lang="en-US" altLang="sr-Latn-RS" sz="16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voda</a:t>
            </a:r>
            <a:endParaRPr kumimoji="0" lang="hr-HR" altLang="sr-Latn-R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  <a:tab pos="5394325" algn="r"/>
              </a:tabLst>
            </a:pPr>
            <a:r>
              <a:rPr kumimoji="0" lang="hr-HR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4.1.</a:t>
            </a:r>
            <a:r>
              <a:rPr kumimoji="0" lang="de-DE" altLang="sr-Latn-R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	</a:t>
            </a:r>
            <a:r>
              <a:rPr kumimoji="0" lang="en-US" altLang="sr-Latn-RS" sz="16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Mehani</a:t>
            </a:r>
            <a:r>
              <a:rPr kumimoji="0" lang="hr-HR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č</a:t>
            </a:r>
            <a:r>
              <a:rPr kumimoji="0" lang="en-US" altLang="sr-Latn-RS" sz="16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ki</a:t>
            </a:r>
            <a:r>
              <a:rPr kumimoji="0" lang="hr-HR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 </a:t>
            </a:r>
            <a:r>
              <a:rPr kumimoji="0" lang="en-US" altLang="sr-Latn-RS" sz="16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postupci</a:t>
            </a:r>
            <a:endParaRPr kumimoji="0" lang="hr-HR" altLang="sr-Latn-R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  <a:tab pos="5394325" algn="r"/>
              </a:tabLst>
            </a:pPr>
            <a:r>
              <a:rPr kumimoji="0" lang="hr-HR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4.2.</a:t>
            </a:r>
            <a:r>
              <a:rPr kumimoji="0" lang="de-DE" altLang="sr-Latn-R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	</a:t>
            </a:r>
            <a:r>
              <a:rPr kumimoji="0" lang="en-US" altLang="sr-Latn-RS" sz="16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Biolo</a:t>
            </a:r>
            <a:r>
              <a:rPr kumimoji="0" lang="hr-HR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š</a:t>
            </a:r>
            <a:r>
              <a:rPr kumimoji="0" lang="en-US" altLang="sr-Latn-RS" sz="16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ki</a:t>
            </a:r>
            <a:r>
              <a:rPr kumimoji="0" lang="hr-HR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 </a:t>
            </a:r>
            <a:r>
              <a:rPr kumimoji="0" lang="en-US" altLang="sr-Latn-RS" sz="16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postupci</a:t>
            </a:r>
            <a:endParaRPr kumimoji="0" lang="hr-HR" altLang="sr-Latn-R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  <a:tab pos="5394325" algn="r"/>
              </a:tabLst>
            </a:pPr>
            <a:r>
              <a:rPr kumimoji="0" lang="hr-HR" altLang="sr-Latn-RS" sz="16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4.2.1.</a:t>
            </a:r>
            <a:r>
              <a:rPr kumimoji="0" lang="de-DE" altLang="sr-Latn-R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	</a:t>
            </a:r>
            <a:r>
              <a:rPr kumimoji="0" lang="en-US" altLang="sr-Latn-RS" sz="1600" b="1" i="1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Razgradnja</a:t>
            </a:r>
            <a:r>
              <a:rPr kumimoji="0" lang="hr-HR" altLang="sr-Latn-RS" sz="16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 </a:t>
            </a:r>
            <a:r>
              <a:rPr kumimoji="0" lang="en-US" altLang="sr-Latn-RS" sz="1600" b="1" i="1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ugljika</a:t>
            </a:r>
            <a:endParaRPr kumimoji="0" lang="hr-HR" altLang="sr-Latn-R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  <a:tab pos="5394325" algn="r"/>
              </a:tabLst>
            </a:pPr>
            <a:r>
              <a:rPr kumimoji="0" lang="hr-HR" altLang="sr-Latn-RS" sz="16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4.2.2.</a:t>
            </a:r>
            <a:r>
              <a:rPr kumimoji="0" lang="de-DE" altLang="sr-Latn-R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	</a:t>
            </a:r>
            <a:r>
              <a:rPr kumimoji="0" lang="en-US" altLang="sr-Latn-RS" sz="1600" b="1" i="1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Smanjenje</a:t>
            </a:r>
            <a:r>
              <a:rPr kumimoji="0" lang="hr-HR" altLang="sr-Latn-RS" sz="16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 </a:t>
            </a:r>
            <a:r>
              <a:rPr kumimoji="0" lang="en-US" altLang="sr-Latn-RS" sz="16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du</a:t>
            </a:r>
            <a:r>
              <a:rPr kumimoji="0" lang="hr-HR" altLang="sr-Latn-RS" sz="16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š</a:t>
            </a:r>
            <a:r>
              <a:rPr kumimoji="0" lang="en-US" altLang="sr-Latn-RS" sz="1600" b="1" i="1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ika</a:t>
            </a:r>
            <a:endParaRPr kumimoji="0" lang="hr-HR" altLang="sr-Latn-R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  <a:tab pos="5394325" algn="r"/>
              </a:tabLst>
            </a:pPr>
            <a:r>
              <a:rPr kumimoji="0" lang="hr-HR" altLang="sr-Latn-RS" sz="16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4.2.3</a:t>
            </a:r>
            <a:r>
              <a:rPr kumimoji="0" lang="de-DE" altLang="sr-Latn-R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	</a:t>
            </a:r>
            <a:r>
              <a:rPr kumimoji="0" lang="en-US" altLang="sr-Latn-RS" sz="1600" b="1" i="1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Biolo</a:t>
            </a:r>
            <a:r>
              <a:rPr kumimoji="0" lang="hr-HR" altLang="sr-Latn-RS" sz="16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š</a:t>
            </a:r>
            <a:r>
              <a:rPr kumimoji="0" lang="en-US" altLang="sr-Latn-RS" sz="1600" b="1" i="1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ko</a:t>
            </a:r>
            <a:r>
              <a:rPr kumimoji="0" lang="hr-HR" altLang="sr-Latn-RS" sz="16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 </a:t>
            </a:r>
            <a:r>
              <a:rPr kumimoji="0" lang="en-US" altLang="sr-Latn-RS" sz="1600" b="1" i="1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izuzimanje</a:t>
            </a:r>
            <a:r>
              <a:rPr kumimoji="0" lang="hr-HR" altLang="sr-Latn-RS" sz="16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 </a:t>
            </a:r>
            <a:r>
              <a:rPr kumimoji="0" lang="en-US" altLang="sr-Latn-RS" sz="1600" b="1" i="1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fosfora</a:t>
            </a:r>
            <a:endParaRPr kumimoji="0" lang="hr-HR" altLang="sr-Latn-R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  <a:tab pos="5394325" algn="r"/>
              </a:tabLst>
            </a:pPr>
            <a:r>
              <a:rPr kumimoji="0" lang="hr-HR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4.3</a:t>
            </a:r>
            <a:r>
              <a:rPr kumimoji="0" lang="de-DE" altLang="sr-Latn-R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	</a:t>
            </a:r>
            <a:r>
              <a:rPr kumimoji="0" lang="en-US" altLang="sr-Latn-RS" sz="16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Kemijski</a:t>
            </a:r>
            <a:r>
              <a:rPr kumimoji="0" lang="hr-HR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 </a:t>
            </a:r>
            <a:r>
              <a:rPr kumimoji="0" lang="en-US" altLang="sr-Latn-RS" sz="16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postupci</a:t>
            </a:r>
            <a:endParaRPr kumimoji="0" lang="hr-HR" altLang="sr-Latn-R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  <a:tab pos="5394325" algn="r"/>
              </a:tabLst>
            </a:pPr>
            <a:r>
              <a:rPr kumimoji="0" lang="en-US" altLang="sr-Latn-RS" sz="16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9"/>
              </a:rPr>
              <a:t>4.3.1.</a:t>
            </a:r>
            <a:r>
              <a:rPr kumimoji="0" lang="de-DE" altLang="sr-Latn-R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9"/>
              </a:rPr>
              <a:t>	</a:t>
            </a:r>
            <a:r>
              <a:rPr kumimoji="0" lang="en-US" altLang="sr-Latn-RS" sz="1600" b="1" i="1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9"/>
              </a:rPr>
              <a:t>Osnove</a:t>
            </a:r>
            <a:endParaRPr kumimoji="0" lang="hr-HR" altLang="sr-Latn-R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  <a:tab pos="5394325" algn="r"/>
              </a:tabLst>
            </a:pPr>
            <a:r>
              <a:rPr kumimoji="0" lang="hr-HR" altLang="sr-Latn-RS" sz="16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0"/>
              </a:rPr>
              <a:t>4.3.2</a:t>
            </a:r>
            <a:r>
              <a:rPr kumimoji="0" lang="de-DE" altLang="sr-Latn-R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0"/>
              </a:rPr>
              <a:t>	</a:t>
            </a:r>
            <a:r>
              <a:rPr kumimoji="0" lang="en-US" altLang="sr-Latn-RS" sz="1600" b="1" i="1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0"/>
              </a:rPr>
              <a:t>Percipitacija</a:t>
            </a:r>
            <a:r>
              <a:rPr kumimoji="0" lang="hr-HR" altLang="sr-Latn-RS" sz="16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0"/>
              </a:rPr>
              <a:t> </a:t>
            </a:r>
            <a:r>
              <a:rPr kumimoji="0" lang="en-US" altLang="sr-Latn-RS" sz="1600" b="1" i="1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0"/>
              </a:rPr>
              <a:t>fosfata</a:t>
            </a:r>
            <a:endParaRPr kumimoji="0" lang="hr-HR" altLang="sr-Latn-R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  <a:tab pos="5394325" algn="r"/>
              </a:tabLst>
            </a:pPr>
            <a:r>
              <a:rPr kumimoji="0" lang="pl-PL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1"/>
              </a:rPr>
              <a:t>5.</a:t>
            </a:r>
            <a:r>
              <a:rPr kumimoji="0" lang="de-DE" altLang="sr-Latn-R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1"/>
              </a:rPr>
              <a:t>	</a:t>
            </a:r>
            <a:r>
              <a:rPr kumimoji="0" lang="pl-PL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1"/>
              </a:rPr>
              <a:t>Procesna tehnika pročišćavanja otpadnih voda</a:t>
            </a:r>
            <a:endParaRPr kumimoji="0" lang="hr-HR" altLang="sr-Latn-R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  <a:tab pos="5394325" algn="r"/>
              </a:tabLst>
            </a:pPr>
            <a:r>
              <a:rPr kumimoji="0" lang="pl-PL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2"/>
              </a:rPr>
              <a:t>5.1</a:t>
            </a:r>
            <a:r>
              <a:rPr kumimoji="0" lang="de-DE" altLang="sr-Latn-R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2"/>
              </a:rPr>
              <a:t>	</a:t>
            </a:r>
            <a:r>
              <a:rPr kumimoji="0" lang="pl-PL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2"/>
              </a:rPr>
              <a:t>Općenito</a:t>
            </a:r>
            <a:endParaRPr kumimoji="0" lang="hr-HR" altLang="sr-Latn-R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  <a:tab pos="5394325" algn="r"/>
              </a:tabLst>
            </a:pPr>
            <a:r>
              <a:rPr kumimoji="0" lang="pl-PL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3"/>
              </a:rPr>
              <a:t>5.2.</a:t>
            </a:r>
            <a:r>
              <a:rPr kumimoji="0" lang="de-DE" altLang="sr-Latn-R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3"/>
              </a:rPr>
              <a:t>	</a:t>
            </a:r>
            <a:r>
              <a:rPr kumimoji="0" lang="pl-PL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3"/>
              </a:rPr>
              <a:t>Rasterećenje mješovite vode</a:t>
            </a:r>
            <a:endParaRPr kumimoji="0" lang="hr-HR" altLang="sr-Latn-R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  <a:tab pos="5394325" algn="r"/>
              </a:tabLst>
            </a:pPr>
            <a:r>
              <a:rPr kumimoji="0" lang="pl-PL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4"/>
              </a:rPr>
              <a:t>5.3.</a:t>
            </a:r>
            <a:r>
              <a:rPr kumimoji="0" lang="de-DE" altLang="sr-Latn-R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4"/>
              </a:rPr>
              <a:t>	</a:t>
            </a:r>
            <a:r>
              <a:rPr kumimoji="0" lang="pl-PL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4"/>
              </a:rPr>
              <a:t>Rešetke, sita</a:t>
            </a:r>
            <a:endParaRPr kumimoji="0" lang="hr-HR" altLang="sr-Latn-R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  <a:tab pos="5394325" algn="r"/>
              </a:tabLst>
            </a:pPr>
            <a:r>
              <a:rPr kumimoji="0" lang="pl-PL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5"/>
              </a:rPr>
              <a:t>5.4</a:t>
            </a:r>
            <a:r>
              <a:rPr kumimoji="0" lang="de-DE" altLang="sr-Latn-R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5"/>
              </a:rPr>
              <a:t>	</a:t>
            </a:r>
            <a:r>
              <a:rPr kumimoji="0" lang="pl-PL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5"/>
              </a:rPr>
              <a:t>Pjeskolov</a:t>
            </a:r>
            <a:endParaRPr kumimoji="0" lang="hr-HR" altLang="sr-Latn-R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  <a:tab pos="5394325" algn="r"/>
              </a:tabLst>
            </a:pPr>
            <a:r>
              <a:rPr kumimoji="0" lang="hr-HR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6"/>
              </a:rPr>
              <a:t>5.5</a:t>
            </a:r>
            <a:r>
              <a:rPr kumimoji="0" lang="de-DE" altLang="sr-Latn-R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6"/>
              </a:rPr>
              <a:t>	</a:t>
            </a:r>
            <a:r>
              <a:rPr kumimoji="0" lang="en-US" altLang="sr-Latn-RS" sz="16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6"/>
              </a:rPr>
              <a:t>Talo</a:t>
            </a:r>
            <a:r>
              <a:rPr kumimoji="0" lang="hr-HR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6"/>
              </a:rPr>
              <a:t>ž</a:t>
            </a:r>
            <a:r>
              <a:rPr kumimoji="0" lang="en-US" altLang="sr-Latn-RS" sz="16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6"/>
              </a:rPr>
              <a:t>nik</a:t>
            </a:r>
            <a:endParaRPr kumimoji="0" lang="hr-HR" altLang="sr-Latn-R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  <a:tab pos="5394325" algn="r"/>
              </a:tabLst>
            </a:pPr>
            <a:r>
              <a:rPr kumimoji="0" lang="pl-PL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7"/>
              </a:rPr>
              <a:t>5.6</a:t>
            </a:r>
            <a:r>
              <a:rPr kumimoji="0" lang="de-DE" altLang="sr-Latn-R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7"/>
              </a:rPr>
              <a:t>	</a:t>
            </a:r>
            <a:r>
              <a:rPr kumimoji="0" lang="pl-PL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7"/>
              </a:rPr>
              <a:t>Prokapnici</a:t>
            </a:r>
            <a:endParaRPr kumimoji="0" lang="hr-HR" altLang="sr-Latn-R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  <a:tab pos="5394325" algn="r"/>
              </a:tabLst>
            </a:pPr>
            <a:r>
              <a:rPr kumimoji="0" lang="nb-NO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8"/>
              </a:rPr>
              <a:t>5.7.</a:t>
            </a:r>
            <a:r>
              <a:rPr kumimoji="0" lang="de-DE" altLang="sr-Latn-R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8"/>
              </a:rPr>
              <a:t>	</a:t>
            </a:r>
            <a:r>
              <a:rPr kumimoji="0" lang="nb-NO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8"/>
              </a:rPr>
              <a:t>Rotirajuća potopljena tijela (bio-disk)</a:t>
            </a:r>
            <a:endParaRPr kumimoji="0" lang="hr-HR" altLang="sr-Latn-R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  <a:tab pos="5394325" algn="r"/>
              </a:tabLst>
            </a:pPr>
            <a:r>
              <a:rPr kumimoji="0" lang="pl-PL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9"/>
              </a:rPr>
              <a:t>5.8</a:t>
            </a:r>
            <a:r>
              <a:rPr kumimoji="0" lang="de-DE" altLang="sr-Latn-R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9"/>
              </a:rPr>
              <a:t>	</a:t>
            </a:r>
            <a:r>
              <a:rPr kumimoji="0" lang="pl-PL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9"/>
              </a:rPr>
              <a:t>Uređaji za biološko pročišćavanje</a:t>
            </a:r>
            <a:endParaRPr kumimoji="0" lang="hr-HR" altLang="sr-Latn-R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  <a:tab pos="5394325" algn="r"/>
              </a:tabLst>
            </a:pPr>
            <a:r>
              <a:rPr kumimoji="0" lang="en-US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0"/>
              </a:rPr>
              <a:t>5.9.</a:t>
            </a:r>
            <a:r>
              <a:rPr kumimoji="0" lang="de-DE" altLang="sr-Latn-R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0"/>
              </a:rPr>
              <a:t>	</a:t>
            </a:r>
            <a:r>
              <a:rPr kumimoji="0" lang="en-US" altLang="sr-Latn-RS" sz="16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0"/>
              </a:rPr>
              <a:t>Kombinirani</a:t>
            </a:r>
            <a:r>
              <a:rPr kumimoji="0" lang="en-US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0"/>
              </a:rPr>
              <a:t> </a:t>
            </a:r>
            <a:r>
              <a:rPr kumimoji="0" lang="en-US" altLang="sr-Latn-RS" sz="16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0"/>
              </a:rPr>
              <a:t>bazeni</a:t>
            </a:r>
            <a:endParaRPr kumimoji="0" lang="hr-HR" altLang="sr-Latn-R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  <a:tab pos="5394325" algn="r"/>
              </a:tabLst>
            </a:pPr>
            <a:r>
              <a:rPr kumimoji="0" lang="en-US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1"/>
              </a:rPr>
              <a:t>5.9.1.</a:t>
            </a:r>
            <a:r>
              <a:rPr kumimoji="0" lang="de-DE" altLang="sr-Latn-R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1"/>
              </a:rPr>
              <a:t>	</a:t>
            </a:r>
            <a:r>
              <a:rPr kumimoji="0" lang="en-US" altLang="sr-Latn-RS" sz="16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1"/>
              </a:rPr>
              <a:t>Emscherov</a:t>
            </a:r>
            <a:r>
              <a:rPr kumimoji="0" lang="en-US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1"/>
              </a:rPr>
              <a:t> </a:t>
            </a:r>
            <a:r>
              <a:rPr kumimoji="0" lang="en-US" altLang="sr-Latn-RS" sz="16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1"/>
              </a:rPr>
              <a:t>bazen</a:t>
            </a:r>
            <a:endParaRPr kumimoji="0" lang="hr-HR" altLang="sr-Latn-R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  <a:tab pos="5394325" algn="r"/>
              </a:tabLst>
            </a:pPr>
            <a:r>
              <a:rPr kumimoji="0" lang="en-US" altLang="sr-Latn-RS" sz="16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2"/>
              </a:rPr>
              <a:t>5.9.2</a:t>
            </a:r>
            <a:r>
              <a:rPr kumimoji="0" lang="de-DE" altLang="sr-Latn-R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2"/>
              </a:rPr>
              <a:t>	</a:t>
            </a:r>
            <a:r>
              <a:rPr kumimoji="0" lang="en-US" altLang="sr-Latn-RS" sz="1600" b="1" i="1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2"/>
              </a:rPr>
              <a:t>Kompaktne</a:t>
            </a:r>
            <a:r>
              <a:rPr kumimoji="0" lang="en-US" altLang="sr-Latn-RS" sz="16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2"/>
              </a:rPr>
              <a:t> </a:t>
            </a:r>
            <a:r>
              <a:rPr kumimoji="0" lang="en-US" altLang="sr-Latn-RS" sz="1600" b="1" i="1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2"/>
              </a:rPr>
              <a:t>izvedbe</a:t>
            </a:r>
            <a:endParaRPr kumimoji="0" lang="hr-HR" altLang="sr-Latn-R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  <a:tab pos="5394325" algn="r"/>
              </a:tabLst>
            </a:pPr>
            <a:r>
              <a:rPr kumimoji="0" lang="en-US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3"/>
              </a:rPr>
              <a:t>5.10</a:t>
            </a:r>
            <a:r>
              <a:rPr kumimoji="0" lang="de-DE" altLang="sr-Latn-R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3"/>
              </a:rPr>
              <a:t>	</a:t>
            </a:r>
            <a:r>
              <a:rPr kumimoji="0" lang="en-US" altLang="sr-Latn-RS" sz="16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3"/>
              </a:rPr>
              <a:t>Flokulacija</a:t>
            </a:r>
            <a:r>
              <a:rPr kumimoji="0" lang="en-US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3"/>
              </a:rPr>
              <a:t> </a:t>
            </a:r>
            <a:r>
              <a:rPr kumimoji="0" lang="en-US" altLang="sr-Latn-RS" sz="16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3"/>
              </a:rPr>
              <a:t>fosfora</a:t>
            </a:r>
            <a:endParaRPr kumimoji="0" lang="hr-HR" altLang="sr-Latn-R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  <a:tab pos="5394325" algn="r"/>
              </a:tabLst>
            </a:pPr>
            <a:r>
              <a:rPr kumimoji="0" lang="en-US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4"/>
              </a:rPr>
              <a:t>5.11</a:t>
            </a:r>
            <a:r>
              <a:rPr kumimoji="0" lang="de-DE" altLang="sr-Latn-R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4"/>
              </a:rPr>
              <a:t>	</a:t>
            </a:r>
            <a:r>
              <a:rPr kumimoji="0" lang="en-US" altLang="sr-Latn-RS" sz="16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4"/>
              </a:rPr>
              <a:t>Prirodni</a:t>
            </a:r>
            <a:r>
              <a:rPr kumimoji="0" lang="en-US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4"/>
              </a:rPr>
              <a:t> </a:t>
            </a:r>
            <a:r>
              <a:rPr kumimoji="0" lang="en-US" altLang="sr-Latn-RS" sz="16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4"/>
              </a:rPr>
              <a:t>postupci</a:t>
            </a:r>
            <a:r>
              <a:rPr kumimoji="0" lang="en-US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4"/>
              </a:rPr>
              <a:t> </a:t>
            </a:r>
            <a:r>
              <a:rPr kumimoji="0" lang="en-US" altLang="sr-Latn-RS" sz="16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4"/>
              </a:rPr>
              <a:t>obrade</a:t>
            </a:r>
            <a:r>
              <a:rPr kumimoji="0" lang="en-US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4"/>
              </a:rPr>
              <a:t> </a:t>
            </a:r>
            <a:r>
              <a:rPr kumimoji="0" lang="en-US" altLang="sr-Latn-RS" sz="16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4"/>
              </a:rPr>
              <a:t>otpadnih</a:t>
            </a:r>
            <a:r>
              <a:rPr kumimoji="0" lang="en-US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4"/>
              </a:rPr>
              <a:t> </a:t>
            </a:r>
            <a:r>
              <a:rPr kumimoji="0" lang="en-US" altLang="sr-Latn-RS" sz="16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4"/>
              </a:rPr>
              <a:t>voda</a:t>
            </a:r>
            <a:endParaRPr kumimoji="0" lang="hr-HR" altLang="sr-Latn-R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  <a:tab pos="5394325" algn="r"/>
              </a:tabLst>
            </a:pPr>
            <a:r>
              <a:rPr kumimoji="0" lang="en-US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5"/>
              </a:rPr>
              <a:t>5.11.1.</a:t>
            </a:r>
            <a:r>
              <a:rPr kumimoji="0" lang="de-DE" altLang="sr-Latn-R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5"/>
              </a:rPr>
              <a:t>	</a:t>
            </a:r>
            <a:r>
              <a:rPr kumimoji="0" lang="en-US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5"/>
              </a:rPr>
              <a:t> </a:t>
            </a:r>
            <a:r>
              <a:rPr kumimoji="0" lang="en-US" altLang="sr-Latn-RS" sz="16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5"/>
              </a:rPr>
              <a:t>Lagune</a:t>
            </a:r>
            <a:r>
              <a:rPr kumimoji="0" lang="en-US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5"/>
              </a:rPr>
              <a:t> </a:t>
            </a:r>
            <a:r>
              <a:rPr kumimoji="0" lang="en-US" altLang="sr-Latn-RS" sz="16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5"/>
              </a:rPr>
              <a:t>za</a:t>
            </a:r>
            <a:r>
              <a:rPr kumimoji="0" lang="en-US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5"/>
              </a:rPr>
              <a:t> </a:t>
            </a:r>
            <a:r>
              <a:rPr kumimoji="0" lang="en-US" altLang="sr-Latn-RS" sz="16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5"/>
              </a:rPr>
              <a:t>otpadne</a:t>
            </a:r>
            <a:r>
              <a:rPr kumimoji="0" lang="en-US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5"/>
              </a:rPr>
              <a:t> </a:t>
            </a:r>
            <a:r>
              <a:rPr kumimoji="0" lang="en-US" altLang="sr-Latn-RS" sz="16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5"/>
              </a:rPr>
              <a:t>vode</a:t>
            </a:r>
            <a:r>
              <a:rPr kumimoji="0" lang="en-US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5"/>
              </a:rPr>
              <a:t> bez </a:t>
            </a:r>
            <a:r>
              <a:rPr kumimoji="0" lang="en-US" altLang="sr-Latn-RS" sz="16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5"/>
              </a:rPr>
              <a:t>tehničke</a:t>
            </a:r>
            <a:r>
              <a:rPr kumimoji="0" lang="en-US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5"/>
              </a:rPr>
              <a:t> </a:t>
            </a:r>
            <a:r>
              <a:rPr kumimoji="0" lang="en-US" altLang="sr-Latn-RS" sz="16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5"/>
              </a:rPr>
              <a:t>ventilacije</a:t>
            </a:r>
            <a:endParaRPr kumimoji="0" lang="hr-HR" altLang="sr-Latn-R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  <a:tab pos="5394325" algn="r"/>
              </a:tabLst>
            </a:pPr>
            <a:r>
              <a:rPr kumimoji="0" lang="en-US" altLang="sr-Latn-RS" sz="16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6"/>
              </a:rPr>
              <a:t>5.11.2</a:t>
            </a:r>
            <a:r>
              <a:rPr kumimoji="0" lang="de-DE" altLang="sr-Latn-R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6"/>
              </a:rPr>
              <a:t>	</a:t>
            </a:r>
            <a:r>
              <a:rPr kumimoji="0" lang="en-US" altLang="sr-Latn-RS" sz="1600" b="1" i="1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6"/>
              </a:rPr>
              <a:t>Lagune</a:t>
            </a:r>
            <a:r>
              <a:rPr kumimoji="0" lang="en-US" altLang="sr-Latn-RS" sz="16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6"/>
              </a:rPr>
              <a:t>  </a:t>
            </a:r>
            <a:r>
              <a:rPr kumimoji="0" lang="en-US" altLang="sr-Latn-RS" sz="1600" b="1" i="1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6"/>
              </a:rPr>
              <a:t>za</a:t>
            </a:r>
            <a:r>
              <a:rPr kumimoji="0" lang="en-US" altLang="sr-Latn-RS" sz="16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6"/>
              </a:rPr>
              <a:t> </a:t>
            </a:r>
            <a:r>
              <a:rPr kumimoji="0" lang="en-US" altLang="sr-Latn-RS" sz="1600" b="1" i="1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6"/>
              </a:rPr>
              <a:t>otpadne</a:t>
            </a:r>
            <a:r>
              <a:rPr kumimoji="0" lang="en-US" altLang="sr-Latn-RS" sz="16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6"/>
              </a:rPr>
              <a:t> </a:t>
            </a:r>
            <a:r>
              <a:rPr kumimoji="0" lang="en-US" altLang="sr-Latn-RS" sz="1600" b="1" i="1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6"/>
              </a:rPr>
              <a:t>vode</a:t>
            </a:r>
            <a:r>
              <a:rPr kumimoji="0" lang="en-US" altLang="sr-Latn-RS" sz="16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6"/>
              </a:rPr>
              <a:t> s </a:t>
            </a:r>
            <a:r>
              <a:rPr kumimoji="0" lang="en-US" altLang="sr-Latn-RS" sz="1600" b="1" i="1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6"/>
              </a:rPr>
              <a:t>tehničkim</a:t>
            </a:r>
            <a:r>
              <a:rPr kumimoji="0" lang="en-US" altLang="sr-Latn-RS" sz="16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6"/>
              </a:rPr>
              <a:t> </a:t>
            </a:r>
            <a:r>
              <a:rPr kumimoji="0" lang="en-US" altLang="sr-Latn-RS" sz="1600" b="1" i="1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6"/>
              </a:rPr>
              <a:t>ventiliranjem</a:t>
            </a:r>
            <a:endParaRPr kumimoji="0" lang="hr-HR" altLang="sr-Latn-R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  <a:tab pos="5394325" algn="r"/>
              </a:tabLst>
            </a:pPr>
            <a:r>
              <a:rPr kumimoji="0" lang="en-US" altLang="sr-Latn-RS" sz="16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7"/>
              </a:rPr>
              <a:t>5.11.3</a:t>
            </a:r>
            <a:r>
              <a:rPr kumimoji="0" lang="de-DE" altLang="sr-Latn-R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7"/>
              </a:rPr>
              <a:t>	</a:t>
            </a:r>
            <a:r>
              <a:rPr kumimoji="0" lang="en-US" altLang="sr-Latn-RS" sz="1600" b="1" i="1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7"/>
              </a:rPr>
              <a:t>Lagune</a:t>
            </a:r>
            <a:r>
              <a:rPr kumimoji="0" lang="en-US" altLang="sr-Latn-RS" sz="16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7"/>
              </a:rPr>
              <a:t> </a:t>
            </a:r>
            <a:r>
              <a:rPr kumimoji="0" lang="en-US" altLang="sr-Latn-RS" sz="1600" b="1" i="1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7"/>
              </a:rPr>
              <a:t>za</a:t>
            </a:r>
            <a:r>
              <a:rPr kumimoji="0" lang="en-US" altLang="sr-Latn-RS" sz="16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7"/>
              </a:rPr>
              <a:t> </a:t>
            </a:r>
            <a:r>
              <a:rPr kumimoji="0" lang="en-US" altLang="sr-Latn-RS" sz="1600" b="1" i="1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7"/>
              </a:rPr>
              <a:t>otpadne</a:t>
            </a:r>
            <a:r>
              <a:rPr kumimoji="0" lang="en-US" altLang="sr-Latn-RS" sz="16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7"/>
              </a:rPr>
              <a:t> </a:t>
            </a:r>
            <a:r>
              <a:rPr kumimoji="0" lang="en-US" altLang="sr-Latn-RS" sz="1600" b="1" i="1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7"/>
              </a:rPr>
              <a:t>vode</a:t>
            </a:r>
            <a:r>
              <a:rPr kumimoji="0" lang="en-US" altLang="sr-Latn-RS" sz="16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7"/>
              </a:rPr>
              <a:t> s </a:t>
            </a:r>
            <a:r>
              <a:rPr kumimoji="0" lang="en-US" altLang="sr-Latn-RS" sz="1600" b="1" i="1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7"/>
              </a:rPr>
              <a:t>biološkim</a:t>
            </a:r>
            <a:r>
              <a:rPr kumimoji="0" lang="en-US" altLang="sr-Latn-RS" sz="16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7"/>
              </a:rPr>
              <a:t> </a:t>
            </a:r>
            <a:r>
              <a:rPr kumimoji="0" lang="en-US" altLang="sr-Latn-RS" sz="1600" b="1" i="1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7"/>
              </a:rPr>
              <a:t>reaktorima</a:t>
            </a:r>
            <a:endParaRPr kumimoji="0" lang="hr-HR" altLang="sr-Latn-R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  <a:tab pos="5394325" algn="r"/>
              </a:tabLst>
            </a:pPr>
            <a:r>
              <a:rPr kumimoji="0" lang="en-US" altLang="sr-Latn-RS" sz="16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8"/>
              </a:rPr>
              <a:t>5.11.4</a:t>
            </a:r>
            <a:r>
              <a:rPr kumimoji="0" lang="de-DE" altLang="sr-Latn-R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8"/>
              </a:rPr>
              <a:t>	</a:t>
            </a:r>
            <a:r>
              <a:rPr kumimoji="0" lang="en-US" altLang="sr-Latn-RS" sz="1600" b="1" i="1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8"/>
              </a:rPr>
              <a:t>Lagune</a:t>
            </a:r>
            <a:r>
              <a:rPr kumimoji="0" lang="en-US" altLang="sr-Latn-RS" sz="16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8"/>
              </a:rPr>
              <a:t> </a:t>
            </a:r>
            <a:r>
              <a:rPr kumimoji="0" lang="en-US" altLang="sr-Latn-RS" sz="1600" b="1" i="1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8"/>
              </a:rPr>
              <a:t>za</a:t>
            </a:r>
            <a:r>
              <a:rPr kumimoji="0" lang="en-US" altLang="sr-Latn-RS" sz="16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8"/>
              </a:rPr>
              <a:t> </a:t>
            </a:r>
            <a:r>
              <a:rPr kumimoji="0" lang="en-US" altLang="sr-Latn-RS" sz="1600" b="1" i="1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8"/>
              </a:rPr>
              <a:t>naknadno</a:t>
            </a:r>
            <a:r>
              <a:rPr kumimoji="0" lang="en-US" altLang="sr-Latn-RS" sz="16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8"/>
              </a:rPr>
              <a:t> </a:t>
            </a:r>
            <a:r>
              <a:rPr kumimoji="0" lang="en-US" altLang="sr-Latn-RS" sz="1600" b="1" i="1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8"/>
              </a:rPr>
              <a:t>pročišćavanje</a:t>
            </a:r>
            <a:endParaRPr kumimoji="0" lang="hr-HR" altLang="sr-Latn-R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  <a:tab pos="5394325" algn="r"/>
              </a:tabLst>
            </a:pPr>
            <a:r>
              <a:rPr kumimoji="0" lang="en-US" altLang="sr-Latn-RS" sz="16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9"/>
              </a:rPr>
              <a:t>5.11.5</a:t>
            </a:r>
            <a:r>
              <a:rPr kumimoji="0" lang="de-DE" altLang="sr-Latn-R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9"/>
              </a:rPr>
              <a:t>	</a:t>
            </a:r>
            <a:r>
              <a:rPr kumimoji="0" lang="en-US" altLang="sr-Latn-RS" sz="1600" b="1" i="1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9"/>
              </a:rPr>
              <a:t>Biljni</a:t>
            </a:r>
            <a:r>
              <a:rPr kumimoji="0" lang="en-US" altLang="sr-Latn-RS" sz="16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9"/>
              </a:rPr>
              <a:t> </a:t>
            </a:r>
            <a:r>
              <a:rPr kumimoji="0" lang="en-US" altLang="sr-Latn-RS" sz="1600" b="1" i="1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9"/>
              </a:rPr>
              <a:t>uređaji</a:t>
            </a:r>
            <a:r>
              <a:rPr kumimoji="0" lang="en-US" altLang="sr-Latn-RS" sz="16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9"/>
              </a:rPr>
              <a:t> </a:t>
            </a:r>
            <a:r>
              <a:rPr kumimoji="0" lang="en-US" altLang="sr-Latn-RS" sz="1600" b="1" i="1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9"/>
              </a:rPr>
              <a:t>za</a:t>
            </a:r>
            <a:r>
              <a:rPr kumimoji="0" lang="en-US" altLang="sr-Latn-RS" sz="16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9"/>
              </a:rPr>
              <a:t> </a:t>
            </a:r>
            <a:r>
              <a:rPr kumimoji="0" lang="en-US" altLang="sr-Latn-RS" sz="1600" b="1" i="1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9"/>
              </a:rPr>
              <a:t>pročišćavanje</a:t>
            </a:r>
            <a:endParaRPr kumimoji="0" lang="en-US" altLang="sr-Latn-R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6228184" y="583981"/>
            <a:ext cx="2873806" cy="342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37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7</a:t>
            </a:fld>
            <a:endParaRPr lang="en-US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31640" y="428293"/>
            <a:ext cx="7488832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698500" algn="l"/>
                <a:tab pos="53943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698500" algn="l"/>
                <a:tab pos="53943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698500" algn="l"/>
                <a:tab pos="53943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698500" algn="l"/>
                <a:tab pos="53943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698500" algn="l"/>
                <a:tab pos="53943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98500" algn="l"/>
                <a:tab pos="53943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98500" algn="l"/>
                <a:tab pos="53943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98500" algn="l"/>
                <a:tab pos="53943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98500" algn="l"/>
                <a:tab pos="53943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>
                <a:tab pos="698500" algn="l"/>
                <a:tab pos="5394325" algn="r"/>
              </a:tabLst>
            </a:pPr>
            <a:r>
              <a:rPr kumimoji="0" lang="en-US" altLang="sr-Latn-RS" sz="16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Otpadne</a:t>
            </a:r>
            <a:r>
              <a:rPr kumimoji="0" lang="en-US" altLang="sr-Latn-RS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 </a:t>
            </a:r>
            <a:r>
              <a:rPr kumimoji="0" lang="en-US" altLang="sr-Latn-RS" sz="16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tvari</a:t>
            </a:r>
            <a:r>
              <a:rPr kumimoji="0" lang="en-US" altLang="sr-Latn-RS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 </a:t>
            </a:r>
            <a:r>
              <a:rPr kumimoji="0" lang="en-US" altLang="sr-Latn-RS" sz="16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iz</a:t>
            </a:r>
            <a:r>
              <a:rPr kumimoji="0" lang="en-US" altLang="sr-Latn-RS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 </a:t>
            </a:r>
            <a:r>
              <a:rPr kumimoji="0" lang="en-US" altLang="sr-Latn-RS" sz="16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uređaja</a:t>
            </a:r>
            <a:r>
              <a:rPr kumimoji="0" lang="en-US" altLang="sr-Latn-RS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 </a:t>
            </a:r>
            <a:r>
              <a:rPr kumimoji="0" lang="en-US" altLang="sr-Latn-RS" sz="16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za</a:t>
            </a:r>
            <a:r>
              <a:rPr kumimoji="0" lang="en-US" altLang="sr-Latn-RS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 </a:t>
            </a:r>
            <a:r>
              <a:rPr kumimoji="0" lang="en-US" altLang="sr-Latn-RS" sz="16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otpadne</a:t>
            </a:r>
            <a:r>
              <a:rPr kumimoji="0" lang="en-US" altLang="sr-Latn-RS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 </a:t>
            </a:r>
            <a:r>
              <a:rPr kumimoji="0" lang="en-US" altLang="sr-Latn-RS" sz="16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vode</a:t>
            </a:r>
            <a:endParaRPr kumimoji="0" lang="hr-HR" altLang="sr-Latn-RS" sz="16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98500" algn="l"/>
                <a:tab pos="5394325" algn="r"/>
              </a:tabLst>
            </a:pPr>
            <a:endParaRPr kumimoji="0" lang="hr-HR" altLang="sr-Latn-R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r>
              <a:rPr kumimoji="0" lang="en-US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6.1.</a:t>
            </a:r>
            <a:r>
              <a:rPr kumimoji="0" lang="de-DE" altLang="sr-Latn-R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	</a:t>
            </a:r>
            <a:r>
              <a:rPr kumimoji="0" lang="en-US" altLang="sr-Latn-RS" sz="16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Podrijetlo</a:t>
            </a:r>
            <a:r>
              <a:rPr kumimoji="0" lang="en-US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 </a:t>
            </a:r>
            <a:r>
              <a:rPr kumimoji="0" lang="en-US" altLang="sr-Latn-RS" sz="16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otpadnih</a:t>
            </a:r>
            <a:r>
              <a:rPr kumimoji="0" lang="en-US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 </a:t>
            </a:r>
            <a:r>
              <a:rPr kumimoji="0" lang="en-US" altLang="sr-Latn-RS" sz="16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tvari</a:t>
            </a:r>
            <a:endParaRPr kumimoji="0" lang="hr-HR" altLang="sr-Latn-R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r>
              <a:rPr kumimoji="0" lang="en-US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6.2</a:t>
            </a:r>
            <a:r>
              <a:rPr kumimoji="0" lang="de-DE" altLang="sr-Latn-R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	</a:t>
            </a:r>
            <a:r>
              <a:rPr kumimoji="0" lang="en-US" altLang="sr-Latn-RS" sz="16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Otpadne</a:t>
            </a:r>
            <a:r>
              <a:rPr kumimoji="0" lang="en-US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 </a:t>
            </a:r>
            <a:r>
              <a:rPr kumimoji="0" lang="en-US" altLang="sr-Latn-RS" sz="16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tvari</a:t>
            </a:r>
            <a:r>
              <a:rPr kumimoji="0" lang="en-US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 </a:t>
            </a:r>
            <a:r>
              <a:rPr kumimoji="0" lang="en-US" altLang="sr-Latn-RS" sz="16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iz</a:t>
            </a:r>
            <a:r>
              <a:rPr kumimoji="0" lang="en-US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 </a:t>
            </a:r>
            <a:r>
              <a:rPr kumimoji="0" lang="en-US" altLang="sr-Latn-RS" sz="16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kanalizacije</a:t>
            </a:r>
            <a:endParaRPr kumimoji="0" lang="hr-HR" altLang="sr-Latn-R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r>
              <a:rPr kumimoji="0" lang="en-US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6.3</a:t>
            </a:r>
            <a:r>
              <a:rPr kumimoji="0" lang="de-DE" altLang="sr-Latn-R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	</a:t>
            </a:r>
            <a:r>
              <a:rPr kumimoji="0" lang="en-US" altLang="sr-Latn-RS" sz="16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Otpadne</a:t>
            </a:r>
            <a:r>
              <a:rPr kumimoji="0" lang="en-US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 </a:t>
            </a:r>
            <a:r>
              <a:rPr kumimoji="0" lang="en-US" altLang="sr-Latn-RS" sz="16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tvari</a:t>
            </a:r>
            <a:r>
              <a:rPr kumimoji="0" lang="en-US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 </a:t>
            </a:r>
            <a:r>
              <a:rPr kumimoji="0" lang="en-US" altLang="sr-Latn-RS" sz="16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iz</a:t>
            </a:r>
            <a:r>
              <a:rPr kumimoji="0" lang="en-US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 </a:t>
            </a:r>
            <a:r>
              <a:rPr kumimoji="0" lang="en-US" altLang="sr-Latn-RS" sz="16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uređaja</a:t>
            </a:r>
            <a:r>
              <a:rPr kumimoji="0" lang="en-US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 </a:t>
            </a:r>
            <a:r>
              <a:rPr kumimoji="0" lang="en-US" altLang="sr-Latn-RS" sz="16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za</a:t>
            </a:r>
            <a:r>
              <a:rPr kumimoji="0" lang="en-US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 </a:t>
            </a:r>
            <a:r>
              <a:rPr kumimoji="0" lang="en-US" altLang="sr-Latn-RS" sz="16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pročišćavanje</a:t>
            </a:r>
            <a:endParaRPr kumimoji="0" lang="hr-HR" altLang="sr-Latn-R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r>
              <a:rPr kumimoji="0" lang="en-US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6.4</a:t>
            </a:r>
            <a:r>
              <a:rPr kumimoji="0" lang="de-DE" altLang="sr-Latn-R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	</a:t>
            </a:r>
            <a:r>
              <a:rPr kumimoji="0" lang="en-US" altLang="sr-Latn-RS" sz="16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Mulj</a:t>
            </a:r>
            <a:r>
              <a:rPr kumimoji="0" lang="en-US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 </a:t>
            </a:r>
            <a:r>
              <a:rPr kumimoji="0" lang="en-US" altLang="sr-Latn-RS" sz="16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iz</a:t>
            </a:r>
            <a:r>
              <a:rPr kumimoji="0" lang="en-US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 </a:t>
            </a:r>
            <a:r>
              <a:rPr kumimoji="0" lang="en-US" altLang="sr-Latn-RS" sz="16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uređaja</a:t>
            </a:r>
            <a:r>
              <a:rPr kumimoji="0" lang="en-US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 </a:t>
            </a:r>
            <a:r>
              <a:rPr kumimoji="0" lang="en-US" altLang="sr-Latn-RS" sz="16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za</a:t>
            </a:r>
            <a:r>
              <a:rPr kumimoji="0" lang="en-US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 </a:t>
            </a:r>
            <a:r>
              <a:rPr kumimoji="0" lang="en-US" altLang="sr-Latn-RS" sz="16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pročišćavanje</a:t>
            </a:r>
            <a:endParaRPr kumimoji="0" lang="hr-HR" altLang="sr-Latn-R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r>
              <a:rPr kumimoji="0" lang="en-US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6.4.1</a:t>
            </a:r>
            <a:r>
              <a:rPr kumimoji="0" lang="de-DE" altLang="sr-Latn-R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	</a:t>
            </a:r>
            <a:r>
              <a:rPr kumimoji="0" lang="en-US" altLang="sr-Latn-RS" sz="16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Vrste</a:t>
            </a:r>
            <a:r>
              <a:rPr kumimoji="0" lang="en-US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 </a:t>
            </a:r>
            <a:r>
              <a:rPr kumimoji="0" lang="en-US" altLang="sr-Latn-RS" sz="16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mulja</a:t>
            </a:r>
            <a:endParaRPr kumimoji="0" lang="hr-HR" altLang="sr-Latn-R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r>
              <a:rPr kumimoji="0" lang="en-US" altLang="sr-Latn-RS" sz="16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6.4.2.</a:t>
            </a:r>
            <a:r>
              <a:rPr kumimoji="0" lang="de-DE" altLang="sr-Latn-R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	</a:t>
            </a:r>
            <a:r>
              <a:rPr kumimoji="0" lang="en-US" altLang="sr-Latn-RS" sz="1600" b="1" i="1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Količina</a:t>
            </a:r>
            <a:r>
              <a:rPr kumimoji="0" lang="en-US" altLang="sr-Latn-RS" sz="16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 </a:t>
            </a:r>
            <a:r>
              <a:rPr kumimoji="0" lang="en-US" altLang="sr-Latn-RS" sz="1600" b="1" i="1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i</a:t>
            </a:r>
            <a:r>
              <a:rPr kumimoji="0" lang="en-US" altLang="sr-Latn-RS" sz="16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 </a:t>
            </a:r>
            <a:r>
              <a:rPr kumimoji="0" lang="en-US" altLang="sr-Latn-RS" sz="1600" b="1" i="1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sastav</a:t>
            </a:r>
            <a:r>
              <a:rPr kumimoji="0" lang="en-US" altLang="sr-Latn-RS" sz="16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 </a:t>
            </a:r>
            <a:r>
              <a:rPr kumimoji="0" lang="en-US" altLang="sr-Latn-RS" sz="1600" b="1" i="1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mulja</a:t>
            </a:r>
            <a:endParaRPr kumimoji="0" lang="hr-HR" altLang="sr-Latn-R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r>
              <a:rPr kumimoji="0" lang="en-US" altLang="sr-Latn-RS" sz="16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9"/>
              </a:rPr>
              <a:t>6.4.3</a:t>
            </a:r>
            <a:r>
              <a:rPr kumimoji="0" lang="de-DE" altLang="sr-Latn-R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9"/>
              </a:rPr>
              <a:t>	</a:t>
            </a:r>
            <a:r>
              <a:rPr kumimoji="0" lang="en-US" altLang="sr-Latn-RS" sz="1600" b="1" i="1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9"/>
              </a:rPr>
              <a:t>Način</a:t>
            </a:r>
            <a:r>
              <a:rPr kumimoji="0" lang="en-US" altLang="sr-Latn-RS" sz="16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9"/>
              </a:rPr>
              <a:t> </a:t>
            </a:r>
            <a:r>
              <a:rPr kumimoji="0" lang="en-US" altLang="sr-Latn-RS" sz="1600" b="1" i="1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9"/>
              </a:rPr>
              <a:t>korištenja</a:t>
            </a:r>
            <a:r>
              <a:rPr kumimoji="0" lang="en-US" altLang="sr-Latn-RS" sz="16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9"/>
              </a:rPr>
              <a:t> </a:t>
            </a:r>
            <a:r>
              <a:rPr kumimoji="0" lang="en-US" altLang="sr-Latn-RS" sz="1600" b="1" i="1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9"/>
              </a:rPr>
              <a:t>mulja</a:t>
            </a:r>
            <a:endParaRPr kumimoji="0" lang="hr-HR" altLang="sr-Latn-R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r>
              <a:rPr kumimoji="0" lang="pl-PL" altLang="sr-Latn-RS" sz="16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0"/>
              </a:rPr>
              <a:t>6.4.4</a:t>
            </a:r>
            <a:r>
              <a:rPr kumimoji="0" lang="de-DE" altLang="sr-Latn-R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0"/>
              </a:rPr>
              <a:t>	</a:t>
            </a:r>
            <a:r>
              <a:rPr kumimoji="0" lang="pl-PL" altLang="sr-Latn-RS" sz="16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0"/>
              </a:rPr>
              <a:t>Sušenje, spaljivanje, pretvaranje u pepeo</a:t>
            </a:r>
            <a:endParaRPr kumimoji="0" lang="pl-PL" altLang="sr-Latn-RS" sz="1600" b="1" i="1" u="sng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endParaRPr kumimoji="0" lang="hr-HR" altLang="sr-Latn-R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7"/>
              <a:tabLst>
                <a:tab pos="698500" algn="l"/>
                <a:tab pos="5394325" algn="r"/>
              </a:tabLst>
            </a:pPr>
            <a:r>
              <a:rPr kumimoji="0" lang="pl-PL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1"/>
              </a:rPr>
              <a:t>Kako se obrađuje mulj?</a:t>
            </a:r>
            <a:endParaRPr kumimoji="0" lang="pl-PL" altLang="sr-Latn-RS" sz="1600" b="1" i="0" u="sng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98500" algn="l"/>
                <a:tab pos="5394325" algn="r"/>
              </a:tabLst>
            </a:pPr>
            <a:endParaRPr kumimoji="0" lang="hr-HR" altLang="sr-Latn-R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r>
              <a:rPr kumimoji="0" lang="pl-PL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2"/>
              </a:rPr>
              <a:t>7.1</a:t>
            </a:r>
            <a:r>
              <a:rPr kumimoji="0" lang="de-DE" altLang="sr-Latn-R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2"/>
              </a:rPr>
              <a:t>	</a:t>
            </a:r>
            <a:r>
              <a:rPr kumimoji="0" lang="pl-PL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2"/>
              </a:rPr>
              <a:t>Osnove digestije mulja</a:t>
            </a:r>
            <a:endParaRPr kumimoji="0" lang="hr-HR" altLang="sr-Latn-R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r>
              <a:rPr kumimoji="0" lang="pl-PL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3"/>
              </a:rPr>
              <a:t>7.2</a:t>
            </a:r>
            <a:r>
              <a:rPr kumimoji="0" lang="de-DE" altLang="sr-Latn-R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3"/>
              </a:rPr>
              <a:t>	</a:t>
            </a:r>
            <a:r>
              <a:rPr kumimoji="0" lang="pl-PL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3"/>
              </a:rPr>
              <a:t>Zgušnjavanje</a:t>
            </a:r>
            <a:endParaRPr kumimoji="0" lang="hr-HR" altLang="sr-Latn-R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r>
              <a:rPr kumimoji="0" lang="pl-PL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4"/>
              </a:rPr>
              <a:t>7.3</a:t>
            </a:r>
            <a:r>
              <a:rPr kumimoji="0" lang="de-DE" altLang="sr-Latn-R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4"/>
              </a:rPr>
              <a:t>	</a:t>
            </a:r>
            <a:r>
              <a:rPr kumimoji="0" lang="pl-PL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4"/>
              </a:rPr>
              <a:t>Digestiranje</a:t>
            </a:r>
            <a:endParaRPr kumimoji="0" lang="hr-HR" altLang="sr-Latn-R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r>
              <a:rPr kumimoji="0" lang="pl-PL" altLang="sr-Latn-RS" sz="16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5"/>
              </a:rPr>
              <a:t>7.3.1</a:t>
            </a:r>
            <a:r>
              <a:rPr kumimoji="0" lang="de-DE" altLang="sr-Latn-R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5"/>
              </a:rPr>
              <a:t>	</a:t>
            </a:r>
            <a:r>
              <a:rPr kumimoji="0" lang="pl-PL" altLang="sr-Latn-RS" sz="16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5"/>
              </a:rPr>
              <a:t>Negrijane prostorije za digestiju</a:t>
            </a:r>
            <a:endParaRPr kumimoji="0" lang="hr-HR" altLang="sr-Latn-R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r>
              <a:rPr kumimoji="0" lang="da-DK" altLang="sr-Latn-RS" sz="16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6"/>
              </a:rPr>
              <a:t>7.3.2</a:t>
            </a:r>
            <a:r>
              <a:rPr kumimoji="0" lang="de-DE" altLang="sr-Latn-R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6"/>
              </a:rPr>
              <a:t>	</a:t>
            </a:r>
            <a:r>
              <a:rPr kumimoji="0" lang="da-DK" altLang="sr-Latn-RS" sz="16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6"/>
              </a:rPr>
              <a:t>Grijani digestori</a:t>
            </a:r>
            <a:endParaRPr kumimoji="0" lang="hr-HR" altLang="sr-Latn-R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r>
              <a:rPr kumimoji="0" lang="pl-PL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7"/>
              </a:rPr>
              <a:t>7.4</a:t>
            </a:r>
            <a:r>
              <a:rPr kumimoji="0" lang="de-DE" altLang="sr-Latn-R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7"/>
              </a:rPr>
              <a:t>	</a:t>
            </a:r>
            <a:r>
              <a:rPr kumimoji="0" lang="pl-PL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7"/>
              </a:rPr>
              <a:t>Aerobna stabilizacija</a:t>
            </a:r>
            <a:endParaRPr kumimoji="0" lang="hr-HR" altLang="sr-Latn-R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r>
              <a:rPr kumimoji="0" lang="pl-PL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8"/>
              </a:rPr>
              <a:t>7.5</a:t>
            </a:r>
            <a:r>
              <a:rPr kumimoji="0" lang="de-DE" altLang="sr-Latn-R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8"/>
              </a:rPr>
              <a:t>	</a:t>
            </a:r>
            <a:r>
              <a:rPr kumimoji="0" lang="pl-PL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8"/>
              </a:rPr>
              <a:t>Dehidracija na gredicama za sušenje mulja</a:t>
            </a:r>
            <a:endParaRPr kumimoji="0" lang="hr-HR" altLang="sr-Latn-R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r>
              <a:rPr kumimoji="0" lang="pl-PL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9"/>
              </a:rPr>
              <a:t>7.6</a:t>
            </a:r>
            <a:r>
              <a:rPr kumimoji="0" lang="de-DE" altLang="sr-Latn-R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9"/>
              </a:rPr>
              <a:t>	</a:t>
            </a:r>
            <a:r>
              <a:rPr kumimoji="0" lang="pl-PL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9"/>
              </a:rPr>
              <a:t>Prostori za slojevito slaganje mulja</a:t>
            </a:r>
            <a:endParaRPr kumimoji="0" lang="hr-HR" altLang="sr-Latn-R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r>
              <a:rPr kumimoji="0" lang="pl-PL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0"/>
              </a:rPr>
              <a:t>7.7</a:t>
            </a:r>
            <a:r>
              <a:rPr kumimoji="0" lang="de-DE" altLang="sr-Latn-R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0"/>
              </a:rPr>
              <a:t>	</a:t>
            </a:r>
            <a:r>
              <a:rPr kumimoji="0" lang="pl-PL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0"/>
              </a:rPr>
              <a:t>Strojna dehidracija</a:t>
            </a:r>
            <a:endParaRPr kumimoji="0" lang="hr-HR" altLang="sr-Latn-R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8500" algn="l"/>
                <a:tab pos="5394325" algn="r"/>
              </a:tabLst>
            </a:pPr>
            <a:r>
              <a:rPr kumimoji="0" lang="pl-PL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1"/>
              </a:rPr>
              <a:t>7.8. </a:t>
            </a:r>
            <a:r>
              <a:rPr kumimoji="0" lang="de-DE" altLang="sr-Latn-R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1"/>
              </a:rPr>
              <a:t>	</a:t>
            </a:r>
            <a:r>
              <a:rPr kumimoji="0" lang="pl-PL" altLang="sr-Latn-RS" sz="16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1"/>
              </a:rPr>
              <a:t>Nastanak i obrada plina</a:t>
            </a:r>
            <a:endParaRPr kumimoji="0" lang="pl-PL" altLang="sr-Latn-R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012160" y="3140968"/>
            <a:ext cx="2702857" cy="199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94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8</a:t>
            </a:fld>
            <a:endParaRPr lang="en-US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63688" y="0"/>
            <a:ext cx="8496944" cy="710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  <a:tab pos="53943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  <a:tab pos="53943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  <a:tab pos="53943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  <a:tab pos="53943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  <a:tab pos="53943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  <a:tab pos="53943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  <a:tab pos="53943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  <a:tab pos="53943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38200" algn="l"/>
                <a:tab pos="53943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8"/>
              <a:tabLst>
                <a:tab pos="838200" algn="l"/>
                <a:tab pos="5394325" algn="r"/>
              </a:tabLst>
            </a:pPr>
            <a:r>
              <a:rPr kumimoji="0" lang="pl-PL" altLang="sr-Latn-RS" sz="12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Strojevi i električni uređaji</a:t>
            </a:r>
            <a:endParaRPr kumimoji="0" lang="pl-PL" altLang="sr-Latn-RS" sz="1200" b="1" i="0" u="sng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8"/>
              <a:tabLst>
                <a:tab pos="838200" algn="l"/>
                <a:tab pos="5394325" algn="r"/>
              </a:tabLst>
            </a:pPr>
            <a:endParaRPr kumimoji="0" lang="hr-HR" altLang="sr-Latn-R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  <a:tab pos="5394325" algn="r"/>
              </a:tabLst>
            </a:pPr>
            <a:r>
              <a:rPr kumimoji="0" lang="pl-PL" altLang="sr-Latn-RS" sz="12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8.1</a:t>
            </a:r>
            <a:r>
              <a:rPr kumimoji="0" lang="de-DE" altLang="sr-Latn-R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	</a:t>
            </a:r>
            <a:r>
              <a:rPr kumimoji="0" lang="pl-PL" altLang="sr-Latn-RS" sz="12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Općenito</a:t>
            </a:r>
            <a:endParaRPr kumimoji="0" lang="hr-HR" altLang="sr-Latn-R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  <a:tab pos="5394325" algn="r"/>
              </a:tabLst>
            </a:pPr>
            <a:r>
              <a:rPr kumimoji="0" lang="pl-PL" altLang="sr-Latn-RS" sz="12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8.2</a:t>
            </a:r>
            <a:r>
              <a:rPr kumimoji="0" lang="de-DE" altLang="sr-Latn-R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	</a:t>
            </a:r>
            <a:r>
              <a:rPr kumimoji="0" lang="pl-PL" altLang="sr-Latn-RS" sz="12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 Crpke</a:t>
            </a:r>
            <a:endParaRPr kumimoji="0" lang="hr-HR" altLang="sr-Latn-R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  <a:tab pos="5394325" algn="r"/>
              </a:tabLst>
            </a:pPr>
            <a:r>
              <a:rPr kumimoji="0" lang="pl-PL" altLang="sr-Latn-RS" sz="12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8.3</a:t>
            </a:r>
            <a:r>
              <a:rPr kumimoji="0" lang="de-DE" altLang="sr-Latn-R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	</a:t>
            </a:r>
            <a:r>
              <a:rPr kumimoji="0" lang="pl-PL" altLang="sr-Latn-RS" sz="12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 Uređaj za proizvodnju komprimiranog zraka</a:t>
            </a:r>
            <a:endParaRPr kumimoji="0" lang="hr-HR" altLang="sr-Latn-R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  <a:tab pos="5394325" algn="r"/>
              </a:tabLst>
            </a:pPr>
            <a:r>
              <a:rPr kumimoji="0" lang="pl-PL" altLang="sr-Latn-RS" sz="12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8.4</a:t>
            </a:r>
            <a:r>
              <a:rPr kumimoji="0" lang="de-DE" altLang="sr-Latn-R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	</a:t>
            </a:r>
            <a:r>
              <a:rPr kumimoji="0" lang="pl-PL" altLang="sr-Latn-RS" sz="12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 Površinski ozračivači, mlazni ozračivači</a:t>
            </a:r>
            <a:endParaRPr kumimoji="0" lang="hr-HR" altLang="sr-Latn-R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  <a:tab pos="5394325" algn="r"/>
              </a:tabLst>
            </a:pPr>
            <a:r>
              <a:rPr kumimoji="0" lang="pl-PL" altLang="sr-Latn-RS" sz="12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8.5 </a:t>
            </a:r>
            <a:r>
              <a:rPr kumimoji="0" lang="de-DE" altLang="sr-Latn-R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	</a:t>
            </a:r>
            <a:r>
              <a:rPr kumimoji="0" lang="pl-PL" altLang="sr-Latn-RS" sz="12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Zgrtači</a:t>
            </a:r>
            <a:endParaRPr kumimoji="0" lang="hr-HR" altLang="sr-Latn-R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  <a:tab pos="5394325" algn="r"/>
              </a:tabLst>
            </a:pPr>
            <a:r>
              <a:rPr kumimoji="0" lang="pl-PL" altLang="sr-Latn-RS" sz="12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8.6</a:t>
            </a:r>
            <a:r>
              <a:rPr kumimoji="0" lang="de-DE" altLang="sr-Latn-R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	</a:t>
            </a:r>
            <a:r>
              <a:rPr kumimoji="0" lang="pl-PL" altLang="sr-Latn-RS" sz="12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 Grijanja</a:t>
            </a:r>
            <a:endParaRPr kumimoji="0" lang="hr-HR" altLang="sr-Latn-R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  <a:tab pos="5394325" algn="r"/>
              </a:tabLst>
            </a:pPr>
            <a:r>
              <a:rPr kumimoji="0" lang="pt-BR" altLang="sr-Latn-RS" sz="12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9"/>
              </a:rPr>
              <a:t>8.7.</a:t>
            </a:r>
            <a:r>
              <a:rPr kumimoji="0" lang="de-DE" altLang="sr-Latn-R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9"/>
              </a:rPr>
              <a:t>	</a:t>
            </a:r>
            <a:r>
              <a:rPr kumimoji="0" lang="pt-BR" altLang="sr-Latn-RS" sz="12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9"/>
              </a:rPr>
              <a:t> Armature i cjevovodi</a:t>
            </a:r>
            <a:endParaRPr kumimoji="0" lang="hr-HR" altLang="sr-Latn-R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  <a:tab pos="5394325" algn="r"/>
              </a:tabLst>
            </a:pPr>
            <a:r>
              <a:rPr kumimoji="0" lang="pl-PL" altLang="sr-Latn-RS" sz="12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0"/>
              </a:rPr>
              <a:t>8.8</a:t>
            </a:r>
            <a:r>
              <a:rPr kumimoji="0" lang="de-DE" altLang="sr-Latn-R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0"/>
              </a:rPr>
              <a:t>	</a:t>
            </a:r>
            <a:r>
              <a:rPr kumimoji="0" lang="pl-PL" altLang="sr-Latn-RS" sz="12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0"/>
              </a:rPr>
              <a:t> Električni uređaji</a:t>
            </a:r>
            <a:endParaRPr kumimoji="0" lang="pl-PL" altLang="sr-Latn-RS" sz="1200" b="1" i="0" u="sng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  <a:tab pos="5394325" algn="r"/>
              </a:tabLst>
            </a:pPr>
            <a:endParaRPr kumimoji="0" lang="hr-HR" altLang="sr-Latn-R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9"/>
              <a:tabLst>
                <a:tab pos="838200" algn="l"/>
                <a:tab pos="5394325" algn="r"/>
              </a:tabLst>
            </a:pPr>
            <a:r>
              <a:rPr kumimoji="0" lang="pl-PL" altLang="sr-Latn-RS" sz="12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1"/>
              </a:rPr>
              <a:t>Mjerna tehnika</a:t>
            </a:r>
            <a:endParaRPr kumimoji="0" lang="pl-PL" altLang="sr-Latn-RS" sz="1200" b="1" i="0" u="sng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38200" algn="l"/>
                <a:tab pos="5394325" algn="r"/>
              </a:tabLst>
            </a:pPr>
            <a:endParaRPr kumimoji="0" lang="hr-HR" altLang="sr-Latn-R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  <a:tab pos="5394325" algn="r"/>
              </a:tabLst>
            </a:pPr>
            <a:r>
              <a:rPr kumimoji="0" lang="pl-PL" altLang="sr-Latn-RS" sz="12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2"/>
              </a:rPr>
              <a:t>9.1</a:t>
            </a:r>
            <a:r>
              <a:rPr kumimoji="0" lang="de-DE" altLang="sr-Latn-R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2"/>
              </a:rPr>
              <a:t>	</a:t>
            </a:r>
            <a:r>
              <a:rPr kumimoji="0" lang="pl-PL" altLang="sr-Latn-RS" sz="12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2"/>
              </a:rPr>
              <a:t> Uzimanje uzoraka</a:t>
            </a:r>
            <a:endParaRPr kumimoji="0" lang="hr-HR" altLang="sr-Latn-R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  <a:tab pos="5394325" algn="r"/>
              </a:tabLst>
            </a:pPr>
            <a:r>
              <a:rPr kumimoji="0" lang="pl-PL" altLang="sr-Latn-RS" sz="12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3"/>
              </a:rPr>
              <a:t>9.2 </a:t>
            </a:r>
            <a:r>
              <a:rPr kumimoji="0" lang="de-DE" altLang="sr-Latn-R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3"/>
              </a:rPr>
              <a:t>	</a:t>
            </a:r>
            <a:r>
              <a:rPr kumimoji="0" lang="pl-PL" altLang="sr-Latn-RS" sz="12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3"/>
              </a:rPr>
              <a:t>Mjerenje fizikalnih vrijednosti</a:t>
            </a:r>
            <a:endParaRPr kumimoji="0" lang="hr-HR" altLang="sr-Latn-R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  <a:tab pos="5394325" algn="r"/>
              </a:tabLst>
            </a:pPr>
            <a:r>
              <a:rPr kumimoji="0" lang="pl-PL" altLang="sr-Latn-RS" sz="12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4"/>
              </a:rPr>
              <a:t>9.2.1.           Mjerenje protoka (količine vode, mulja, plina)</a:t>
            </a:r>
            <a:endParaRPr kumimoji="0" lang="hr-HR" altLang="sr-Latn-R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  <a:tab pos="5394325" algn="r"/>
              </a:tabLst>
            </a:pPr>
            <a:r>
              <a:rPr kumimoji="0" lang="pl-PL" altLang="sr-Latn-RS" sz="12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5"/>
              </a:rPr>
              <a:t>9.2.2 </a:t>
            </a:r>
            <a:r>
              <a:rPr kumimoji="0" lang="de-DE" altLang="sr-Latn-R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5"/>
              </a:rPr>
              <a:t>	</a:t>
            </a:r>
            <a:r>
              <a:rPr kumimoji="0" lang="pl-PL" altLang="sr-Latn-RS" sz="12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5"/>
              </a:rPr>
              <a:t>Boja, miris</a:t>
            </a:r>
            <a:endParaRPr kumimoji="0" lang="hr-HR" altLang="sr-Latn-R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  <a:tab pos="5394325" algn="r"/>
              </a:tabLst>
            </a:pPr>
            <a:r>
              <a:rPr kumimoji="0" lang="pl-PL" altLang="sr-Latn-RS" sz="12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6"/>
              </a:rPr>
              <a:t>9.2.3</a:t>
            </a:r>
            <a:r>
              <a:rPr kumimoji="0" lang="de-DE" altLang="sr-Latn-R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6"/>
              </a:rPr>
              <a:t>	</a:t>
            </a:r>
            <a:r>
              <a:rPr kumimoji="0" lang="pl-PL" altLang="sr-Latn-RS" sz="12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6"/>
              </a:rPr>
              <a:t>Temperatura</a:t>
            </a:r>
            <a:endParaRPr kumimoji="0" lang="hr-HR" altLang="sr-Latn-R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  <a:tab pos="5394325" algn="r"/>
              </a:tabLst>
            </a:pPr>
            <a:r>
              <a:rPr kumimoji="0" lang="pl-PL" altLang="sr-Latn-RS" sz="12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7"/>
              </a:rPr>
              <a:t>9.2.4.</a:t>
            </a:r>
            <a:r>
              <a:rPr kumimoji="0" lang="de-DE" altLang="sr-Latn-R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7"/>
              </a:rPr>
              <a:t>	</a:t>
            </a:r>
            <a:r>
              <a:rPr kumimoji="0" lang="pl-PL" altLang="sr-Latn-RS" sz="12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7"/>
              </a:rPr>
              <a:t>Dubina vidljivosti, transparentnost, zamućenost</a:t>
            </a:r>
            <a:endParaRPr kumimoji="0" lang="hr-HR" altLang="sr-Latn-R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  <a:tab pos="5394325" algn="r"/>
              </a:tabLst>
            </a:pPr>
            <a:r>
              <a:rPr kumimoji="0" lang="nb-NO" altLang="sr-Latn-RS" sz="12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8"/>
              </a:rPr>
              <a:t>9.2.5</a:t>
            </a:r>
            <a:r>
              <a:rPr kumimoji="0" lang="de-DE" altLang="sr-Latn-R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8"/>
              </a:rPr>
              <a:t>	</a:t>
            </a:r>
            <a:r>
              <a:rPr kumimoji="0" lang="nb-NO" altLang="sr-Latn-RS" sz="12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8"/>
              </a:rPr>
              <a:t>Taložive tvari, tvari koje se mogu isfiltrirati, volumen mulja</a:t>
            </a:r>
            <a:endParaRPr kumimoji="0" lang="hr-HR" altLang="sr-Latn-R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  <a:tab pos="5394325" algn="r"/>
              </a:tabLst>
            </a:pPr>
            <a:r>
              <a:rPr kumimoji="0" lang="fi-FI" altLang="sr-Latn-RS" sz="12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9"/>
              </a:rPr>
              <a:t>9.2.6</a:t>
            </a:r>
            <a:r>
              <a:rPr kumimoji="0" lang="de-DE" altLang="sr-Latn-R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9"/>
              </a:rPr>
              <a:t>	</a:t>
            </a:r>
            <a:r>
              <a:rPr kumimoji="0" lang="fi-FI" altLang="sr-Latn-RS" sz="12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9"/>
              </a:rPr>
              <a:t>Suha tvar mulja i indeks mulja</a:t>
            </a:r>
            <a:endParaRPr kumimoji="0" lang="hr-HR" altLang="sr-Latn-R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  <a:tab pos="5394325" algn="r"/>
              </a:tabLst>
            </a:pPr>
            <a:r>
              <a:rPr kumimoji="0" lang="pl-PL" altLang="sr-Latn-RS" sz="12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0"/>
              </a:rPr>
              <a:t>9.2.7</a:t>
            </a:r>
            <a:r>
              <a:rPr kumimoji="0" lang="de-DE" altLang="sr-Latn-R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0"/>
              </a:rPr>
              <a:t>	</a:t>
            </a:r>
            <a:r>
              <a:rPr kumimoji="0" lang="pl-PL" altLang="sr-Latn-RS" sz="12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0"/>
              </a:rPr>
              <a:t>Gubitak žarenjem (GŽ) i ostatak od žarenja (ŽO)</a:t>
            </a:r>
            <a:endParaRPr kumimoji="0" lang="hr-HR" altLang="sr-Latn-R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  <a:tab pos="5394325" algn="r"/>
              </a:tabLst>
            </a:pPr>
            <a:r>
              <a:rPr kumimoji="0" lang="pl-PL" altLang="sr-Latn-RS" sz="12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1"/>
              </a:rPr>
              <a:t>9.3</a:t>
            </a:r>
            <a:r>
              <a:rPr kumimoji="0" lang="de-DE" altLang="sr-Latn-R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1"/>
              </a:rPr>
              <a:t>	</a:t>
            </a:r>
            <a:r>
              <a:rPr kumimoji="0" lang="pl-PL" altLang="sr-Latn-RS" sz="12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1"/>
              </a:rPr>
              <a:t>Mjerenje kemijskih vrijednosti</a:t>
            </a:r>
            <a:endParaRPr kumimoji="0" lang="hr-HR" altLang="sr-Latn-R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  <a:tab pos="5394325" algn="r"/>
              </a:tabLst>
            </a:pPr>
            <a:r>
              <a:rPr kumimoji="0" lang="pl-PL" altLang="sr-Latn-RS" sz="12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2"/>
              </a:rPr>
              <a:t>9.3.1</a:t>
            </a:r>
            <a:r>
              <a:rPr kumimoji="0" lang="de-DE" altLang="sr-Latn-R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2"/>
              </a:rPr>
              <a:t>	</a:t>
            </a:r>
            <a:r>
              <a:rPr kumimoji="0" lang="pl-PL" altLang="sr-Latn-RS" sz="12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2"/>
              </a:rPr>
              <a:t>Sadržaj kisika</a:t>
            </a:r>
            <a:endParaRPr kumimoji="0" lang="hr-HR" altLang="sr-Latn-R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  <a:tab pos="5394325" algn="r"/>
              </a:tabLst>
            </a:pPr>
            <a:r>
              <a:rPr kumimoji="0" lang="pt-BR" altLang="sr-Latn-RS" sz="12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3"/>
              </a:rPr>
              <a:t>9.3.2</a:t>
            </a:r>
            <a:r>
              <a:rPr kumimoji="0" lang="de-DE" altLang="sr-Latn-R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3"/>
              </a:rPr>
              <a:t>	</a:t>
            </a:r>
            <a:r>
              <a:rPr kumimoji="0" lang="pt-BR" altLang="sr-Latn-RS" sz="12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3"/>
              </a:rPr>
              <a:t>Kemijska potrošnja kisika (KPK)</a:t>
            </a:r>
            <a:endParaRPr kumimoji="0" lang="hr-HR" altLang="sr-Latn-R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  <a:tab pos="5394325" algn="r"/>
              </a:tabLst>
            </a:pPr>
            <a:r>
              <a:rPr kumimoji="0" lang="pl-PL" altLang="sr-Latn-RS" sz="12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4"/>
              </a:rPr>
              <a:t>9.3.3.</a:t>
            </a:r>
            <a:r>
              <a:rPr kumimoji="0" lang="de-DE" altLang="sr-Latn-R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4"/>
              </a:rPr>
              <a:t>	</a:t>
            </a:r>
            <a:r>
              <a:rPr kumimoji="0" lang="pl-PL" altLang="sr-Latn-RS" sz="12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4"/>
              </a:rPr>
              <a:t>pH-vrijednost</a:t>
            </a:r>
            <a:endParaRPr kumimoji="0" lang="hr-HR" altLang="sr-Latn-R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  <a:tab pos="5394325" algn="r"/>
              </a:tabLst>
            </a:pPr>
            <a:r>
              <a:rPr kumimoji="0" lang="pl-PL" altLang="sr-Latn-RS" sz="12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5"/>
              </a:rPr>
              <a:t>9.3.4</a:t>
            </a:r>
            <a:r>
              <a:rPr kumimoji="0" lang="de-DE" altLang="sr-Latn-R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5"/>
              </a:rPr>
              <a:t>	</a:t>
            </a:r>
            <a:r>
              <a:rPr kumimoji="0" lang="pl-PL" altLang="sr-Latn-RS" sz="12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5"/>
              </a:rPr>
              <a:t>Kapacitet kiseline, alkalnost u digestijskoj vodi</a:t>
            </a:r>
            <a:endParaRPr kumimoji="0" lang="hr-HR" altLang="sr-Latn-R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  <a:tab pos="5394325" algn="r"/>
              </a:tabLst>
            </a:pPr>
            <a:r>
              <a:rPr kumimoji="0" lang="pl-PL" altLang="sr-Latn-RS" sz="12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6"/>
              </a:rPr>
              <a:t>9.3.5</a:t>
            </a:r>
            <a:r>
              <a:rPr kumimoji="0" lang="de-DE" altLang="sr-Latn-R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6"/>
              </a:rPr>
              <a:t>	</a:t>
            </a:r>
            <a:r>
              <a:rPr kumimoji="0" lang="pl-PL" altLang="sr-Latn-RS" sz="12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6"/>
              </a:rPr>
              <a:t>Stupanj stabilizacije mulja</a:t>
            </a:r>
            <a:endParaRPr kumimoji="0" lang="hr-HR" altLang="sr-Latn-R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  <a:tab pos="5394325" algn="r"/>
              </a:tabLst>
            </a:pPr>
            <a:r>
              <a:rPr kumimoji="0" lang="pl-PL" altLang="sr-Latn-RS" sz="12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7"/>
              </a:rPr>
              <a:t>9.3.6</a:t>
            </a:r>
            <a:r>
              <a:rPr kumimoji="0" lang="de-DE" altLang="sr-Latn-R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7"/>
              </a:rPr>
              <a:t>	</a:t>
            </a:r>
            <a:r>
              <a:rPr kumimoji="0" lang="pl-PL" altLang="sr-Latn-RS" sz="12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7"/>
              </a:rPr>
              <a:t>Amonijski dušik (NH</a:t>
            </a:r>
            <a:r>
              <a:rPr kumimoji="0" lang="pl-PL" altLang="sr-Latn-RS" sz="1200" b="1" i="1" u="sng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7"/>
              </a:rPr>
              <a:t>4</a:t>
            </a:r>
            <a:r>
              <a:rPr kumimoji="0" lang="pl-PL" altLang="sr-Latn-RS" sz="12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7"/>
              </a:rPr>
              <a:t>-N)</a:t>
            </a:r>
            <a:endParaRPr kumimoji="0" lang="hr-HR" altLang="sr-Latn-R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  <a:tab pos="5394325" algn="r"/>
              </a:tabLst>
            </a:pPr>
            <a:r>
              <a:rPr kumimoji="0" lang="pl-PL" altLang="sr-Latn-RS" sz="12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8"/>
              </a:rPr>
              <a:t>9.3.7</a:t>
            </a:r>
            <a:r>
              <a:rPr kumimoji="0" lang="de-DE" altLang="sr-Latn-R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8"/>
              </a:rPr>
              <a:t>	</a:t>
            </a:r>
            <a:r>
              <a:rPr kumimoji="0" lang="pl-PL" altLang="sr-Latn-RS" sz="12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8"/>
              </a:rPr>
              <a:t>Nitratni dušik (NO</a:t>
            </a:r>
            <a:r>
              <a:rPr kumimoji="0" lang="pl-PL" altLang="sr-Latn-RS" sz="1200" b="1" i="1" u="sng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8"/>
              </a:rPr>
              <a:t>3</a:t>
            </a:r>
            <a:r>
              <a:rPr kumimoji="0" lang="pl-PL" altLang="sr-Latn-RS" sz="12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8"/>
              </a:rPr>
              <a:t>-N)</a:t>
            </a:r>
            <a:endParaRPr kumimoji="0" lang="hr-HR" altLang="sr-Latn-R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  <a:tab pos="5394325" algn="r"/>
              </a:tabLst>
            </a:pPr>
            <a:r>
              <a:rPr kumimoji="0" lang="pl-PL" altLang="sr-Latn-RS" sz="12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9"/>
              </a:rPr>
              <a:t>9.3.8</a:t>
            </a:r>
            <a:r>
              <a:rPr kumimoji="0" lang="de-DE" altLang="sr-Latn-R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9"/>
              </a:rPr>
              <a:t>	</a:t>
            </a:r>
            <a:r>
              <a:rPr kumimoji="0" lang="pl-PL" altLang="sr-Latn-RS" sz="12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9"/>
              </a:rPr>
              <a:t>Nitritni dušik (NO</a:t>
            </a:r>
            <a:r>
              <a:rPr kumimoji="0" lang="pl-PL" altLang="sr-Latn-RS" sz="1200" b="1" i="1" u="sng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9"/>
              </a:rPr>
              <a:t>2</a:t>
            </a:r>
            <a:r>
              <a:rPr kumimoji="0" lang="pl-PL" altLang="sr-Latn-RS" sz="12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9"/>
              </a:rPr>
              <a:t>-N)</a:t>
            </a:r>
            <a:endParaRPr kumimoji="0" lang="hr-HR" altLang="sr-Latn-R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  <a:tab pos="5394325" algn="r"/>
              </a:tabLst>
            </a:pPr>
            <a:r>
              <a:rPr kumimoji="0" lang="pl-PL" altLang="sr-Latn-RS" sz="12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0"/>
              </a:rPr>
              <a:t>9.3.9</a:t>
            </a:r>
            <a:r>
              <a:rPr kumimoji="0" lang="de-DE" altLang="sr-Latn-R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0"/>
              </a:rPr>
              <a:t>	</a:t>
            </a:r>
            <a:r>
              <a:rPr kumimoji="0" lang="pl-PL" altLang="sr-Latn-RS" sz="12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0"/>
              </a:rPr>
              <a:t>Ukupni dušik (N</a:t>
            </a:r>
            <a:r>
              <a:rPr kumimoji="0" lang="pl-PL" altLang="sr-Latn-RS" sz="1200" b="1" i="1" u="sng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0"/>
              </a:rPr>
              <a:t>uk</a:t>
            </a:r>
            <a:r>
              <a:rPr kumimoji="0" lang="pl-PL" altLang="sr-Latn-RS" sz="12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0"/>
              </a:rPr>
              <a:t>, UkN, TKN)</a:t>
            </a:r>
            <a:endParaRPr kumimoji="0" lang="hr-HR" altLang="sr-Latn-R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  <a:tab pos="5394325" algn="r"/>
              </a:tabLst>
            </a:pPr>
            <a:r>
              <a:rPr kumimoji="0" lang="nb-NO" altLang="sr-Latn-RS" sz="12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1"/>
              </a:rPr>
              <a:t>9.3.10.</a:t>
            </a:r>
            <a:r>
              <a:rPr kumimoji="0" lang="de-DE" altLang="sr-Latn-R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1"/>
              </a:rPr>
              <a:t>	</a:t>
            </a:r>
            <a:r>
              <a:rPr kumimoji="0" lang="nb-NO" altLang="sr-Latn-RS" sz="12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1"/>
              </a:rPr>
              <a:t>Fosfor (P), ortofosfat fosfor (PO</a:t>
            </a:r>
            <a:r>
              <a:rPr kumimoji="0" lang="nb-NO" altLang="sr-Latn-RS" sz="1200" b="1" i="1" u="sng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1"/>
              </a:rPr>
              <a:t>4</a:t>
            </a:r>
            <a:r>
              <a:rPr kumimoji="0" lang="nb-NO" altLang="sr-Latn-RS" sz="12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1"/>
              </a:rPr>
              <a:t>-P)</a:t>
            </a:r>
            <a:endParaRPr kumimoji="0" lang="hr-HR" altLang="sr-Latn-R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  <a:tab pos="5394325" algn="r"/>
              </a:tabLst>
            </a:pPr>
            <a:r>
              <a:rPr kumimoji="0" lang="pt-BR" altLang="sr-Latn-RS" sz="12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2"/>
              </a:rPr>
              <a:t>9.4</a:t>
            </a:r>
            <a:r>
              <a:rPr kumimoji="0" lang="de-DE" altLang="sr-Latn-R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2"/>
              </a:rPr>
              <a:t>	</a:t>
            </a:r>
            <a:r>
              <a:rPr kumimoji="0" lang="pt-BR" altLang="sr-Latn-RS" sz="12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2"/>
              </a:rPr>
              <a:t>Mjerenje biokemijskih vrijednosti</a:t>
            </a:r>
            <a:endParaRPr kumimoji="0" lang="hr-HR" altLang="sr-Latn-R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  <a:tab pos="5394325" algn="r"/>
              </a:tabLst>
            </a:pPr>
            <a:r>
              <a:rPr kumimoji="0" lang="pt-BR" altLang="sr-Latn-RS" sz="12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3"/>
              </a:rPr>
              <a:t>9.5</a:t>
            </a:r>
            <a:r>
              <a:rPr kumimoji="0" lang="de-DE" altLang="sr-Latn-R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3"/>
              </a:rPr>
              <a:t>	</a:t>
            </a:r>
            <a:r>
              <a:rPr kumimoji="0" lang="pt-BR" altLang="sr-Latn-RS" sz="12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3"/>
              </a:rPr>
              <a:t>Mikroskopska slika</a:t>
            </a:r>
            <a:endParaRPr kumimoji="0" lang="hr-HR" altLang="sr-Latn-R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  <a:tab pos="5394325" algn="r"/>
              </a:tabLst>
            </a:pPr>
            <a:r>
              <a:rPr kumimoji="0" lang="pt-BR" altLang="sr-Latn-RS" sz="12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4"/>
              </a:rPr>
              <a:t>9.5.1</a:t>
            </a:r>
            <a:r>
              <a:rPr kumimoji="0" lang="de-DE" altLang="sr-Latn-R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4"/>
              </a:rPr>
              <a:t>	</a:t>
            </a:r>
            <a:r>
              <a:rPr kumimoji="0" lang="pt-BR" altLang="sr-Latn-RS" sz="12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4"/>
              </a:rPr>
              <a:t>Zahtjevi prema mikroskopima</a:t>
            </a:r>
            <a:endParaRPr kumimoji="0" lang="hr-HR" altLang="sr-Latn-R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  <a:tab pos="5394325" algn="r"/>
              </a:tabLst>
            </a:pPr>
            <a:r>
              <a:rPr kumimoji="0" lang="pl-PL" altLang="sr-Latn-RS" sz="12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5"/>
              </a:rPr>
              <a:t>9.5.2</a:t>
            </a:r>
            <a:r>
              <a:rPr kumimoji="0" lang="de-DE" altLang="sr-Latn-R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5"/>
              </a:rPr>
              <a:t>	</a:t>
            </a:r>
            <a:r>
              <a:rPr kumimoji="0" lang="pl-PL" altLang="sr-Latn-RS" sz="12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5"/>
              </a:rPr>
              <a:t>Provedba mikroskopskih ispitivanja</a:t>
            </a:r>
            <a:endParaRPr kumimoji="0" lang="hr-HR" altLang="sr-Latn-R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38200" algn="l"/>
                <a:tab pos="5394325" algn="r"/>
              </a:tabLst>
            </a:pPr>
            <a:r>
              <a:rPr kumimoji="0" lang="en-US" altLang="sr-Latn-RS" sz="12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6"/>
              </a:rPr>
              <a:t>9.5.3</a:t>
            </a:r>
            <a:r>
              <a:rPr kumimoji="0" lang="de-DE" altLang="sr-Latn-R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6"/>
              </a:rPr>
              <a:t>	</a:t>
            </a:r>
            <a:r>
              <a:rPr kumimoji="0" lang="en-US" altLang="sr-Latn-RS" sz="12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6"/>
              </a:rPr>
              <a:t>Procjena</a:t>
            </a:r>
            <a:r>
              <a:rPr kumimoji="0" lang="en-US" altLang="sr-Latn-RS" sz="12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6"/>
              </a:rPr>
              <a:t> </a:t>
            </a:r>
            <a:r>
              <a:rPr kumimoji="0" lang="en-US" altLang="sr-Latn-RS" sz="12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6"/>
              </a:rPr>
              <a:t>kvalitete</a:t>
            </a:r>
            <a:r>
              <a:rPr kumimoji="0" lang="en-US" altLang="sr-Latn-RS" sz="12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6"/>
              </a:rPr>
              <a:t> </a:t>
            </a:r>
            <a:r>
              <a:rPr kumimoji="0" lang="en-US" altLang="sr-Latn-RS" sz="1200" b="1" i="0" u="sng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6"/>
              </a:rPr>
              <a:t>biocenoze</a:t>
            </a:r>
            <a:endParaRPr kumimoji="0" lang="en-US" altLang="sr-Latn-R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7" cstate="print"/>
          <a:srcRect l="10356" r="13917" b="2530"/>
          <a:stretch>
            <a:fillRect/>
          </a:stretch>
        </p:blipFill>
        <p:spPr>
          <a:xfrm>
            <a:off x="6444208" y="188640"/>
            <a:ext cx="246868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42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9</a:t>
            </a:fld>
            <a:endParaRPr lang="en-US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3528" y="-48171"/>
            <a:ext cx="8928992" cy="669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19100" algn="l"/>
                <a:tab pos="53943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19100" algn="l"/>
                <a:tab pos="53943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19100" algn="l"/>
                <a:tab pos="53943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19100" algn="l"/>
                <a:tab pos="53943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19100" algn="l"/>
                <a:tab pos="53943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19100" algn="l"/>
                <a:tab pos="53943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19100" algn="l"/>
                <a:tab pos="53943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19100" algn="l"/>
                <a:tab pos="53943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19100" algn="l"/>
                <a:tab pos="539432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28600" marR="0" lvl="0" indent="-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0"/>
              <a:tabLst>
                <a:tab pos="419100" algn="l"/>
                <a:tab pos="5394325" algn="r"/>
              </a:tabLst>
            </a:pPr>
            <a:r>
              <a:rPr kumimoji="0" lang="pl-PL" altLang="sr-Latn-RS" sz="11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Nadzor rada</a:t>
            </a:r>
            <a:endParaRPr kumimoji="0" lang="pl-PL" altLang="sr-Latn-RS" sz="1100" b="1" i="0" u="sng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28600" marR="0" lvl="0" indent="-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0"/>
              <a:tabLst>
                <a:tab pos="419100" algn="l"/>
                <a:tab pos="5394325" algn="r"/>
              </a:tabLst>
            </a:pPr>
            <a:endParaRPr kumimoji="0" lang="hr-HR" altLang="sr-Latn-R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9100" algn="l"/>
                <a:tab pos="5394325" algn="r"/>
              </a:tabLst>
            </a:pPr>
            <a:r>
              <a:rPr kumimoji="0" lang="pl-PL" altLang="sr-Latn-RS" sz="11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10.1</a:t>
            </a:r>
            <a:r>
              <a:rPr kumimoji="0" lang="de-DE" altLang="sr-Latn-R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	</a:t>
            </a:r>
            <a:r>
              <a:rPr kumimoji="0" lang="pl-PL" altLang="sr-Latn-RS" sz="11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Općenito o nadzoru rada</a:t>
            </a:r>
            <a:endParaRPr kumimoji="0" lang="hr-HR" altLang="sr-Latn-R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9100" algn="l"/>
                <a:tab pos="5394325" algn="r"/>
              </a:tabLst>
            </a:pPr>
            <a:r>
              <a:rPr kumimoji="0" lang="pl-PL" altLang="sr-Latn-RS" sz="11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10.2</a:t>
            </a:r>
            <a:r>
              <a:rPr kumimoji="0" lang="de-DE" altLang="sr-Latn-R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	</a:t>
            </a:r>
            <a:r>
              <a:rPr kumimoji="0" lang="pl-PL" altLang="sr-Latn-RS" sz="11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Opseg nadzora operativnog rada</a:t>
            </a:r>
            <a:endParaRPr kumimoji="0" lang="hr-HR" altLang="sr-Latn-R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9100" algn="l"/>
                <a:tab pos="5394325" algn="r"/>
              </a:tabLst>
            </a:pPr>
            <a:r>
              <a:rPr kumimoji="0" lang="pl-PL" altLang="sr-Latn-RS" sz="11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10.3</a:t>
            </a:r>
            <a:r>
              <a:rPr kumimoji="0" lang="de-DE" altLang="sr-Latn-R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	</a:t>
            </a:r>
            <a:r>
              <a:rPr kumimoji="0" lang="pl-PL" altLang="sr-Latn-RS" sz="11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Operativna dokumentacija</a:t>
            </a:r>
            <a:endParaRPr kumimoji="0" lang="hr-HR" altLang="sr-Latn-R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9100" algn="l"/>
                <a:tab pos="5394325" algn="r"/>
              </a:tabLst>
            </a:pPr>
            <a:r>
              <a:rPr kumimoji="0" lang="pl-PL" altLang="sr-Latn-RS" sz="11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10.4</a:t>
            </a:r>
            <a:r>
              <a:rPr kumimoji="0" lang="de-DE" altLang="sr-Latn-R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	</a:t>
            </a:r>
            <a:r>
              <a:rPr kumimoji="0" lang="pl-PL" altLang="sr-Latn-RS" sz="11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6"/>
              </a:rPr>
              <a:t>Mjerenja na terenu i u laboratoriju</a:t>
            </a:r>
            <a:endParaRPr kumimoji="0" lang="hr-HR" altLang="sr-Latn-R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9100" algn="l"/>
                <a:tab pos="5394325" algn="r"/>
              </a:tabLst>
            </a:pPr>
            <a:r>
              <a:rPr kumimoji="0" lang="pt-BR" altLang="sr-Latn-RS" sz="11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10.5</a:t>
            </a:r>
            <a:r>
              <a:rPr kumimoji="0" lang="de-DE" altLang="sr-Latn-R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	</a:t>
            </a:r>
            <a:r>
              <a:rPr kumimoji="0" lang="pt-BR" altLang="sr-Latn-RS" sz="11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7"/>
              </a:rPr>
              <a:t>Evaluiranje operativnih rezultata</a:t>
            </a:r>
            <a:endParaRPr kumimoji="0" lang="hr-HR" altLang="sr-Latn-R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9100" algn="l"/>
                <a:tab pos="5394325" algn="r"/>
              </a:tabLst>
            </a:pPr>
            <a:r>
              <a:rPr kumimoji="0" lang="pl-PL" altLang="sr-Latn-RS" sz="11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10.5.1</a:t>
            </a:r>
            <a:r>
              <a:rPr kumimoji="0" lang="de-DE" altLang="sr-Latn-R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	</a:t>
            </a:r>
            <a:r>
              <a:rPr kumimoji="0" lang="pl-PL" altLang="sr-Latn-RS" sz="11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8"/>
              </a:rPr>
              <a:t>Vođenje dnevnika rada</a:t>
            </a:r>
            <a:endParaRPr kumimoji="0" lang="hr-HR" altLang="sr-Latn-R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9100" algn="l"/>
                <a:tab pos="5394325" algn="r"/>
              </a:tabLst>
            </a:pPr>
            <a:r>
              <a:rPr kumimoji="0" lang="fi-FI" altLang="sr-Latn-RS" sz="11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9"/>
              </a:rPr>
              <a:t>10.5.2</a:t>
            </a:r>
            <a:r>
              <a:rPr kumimoji="0" lang="de-DE" altLang="sr-Latn-R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9"/>
              </a:rPr>
              <a:t>	</a:t>
            </a:r>
            <a:r>
              <a:rPr kumimoji="0" lang="fi-FI" altLang="sr-Latn-RS" sz="11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9"/>
              </a:rPr>
              <a:t>Ekonomičnost, mogućnosti uštede energije</a:t>
            </a:r>
            <a:endParaRPr kumimoji="0" lang="hr-HR" altLang="sr-Latn-R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9100" algn="l"/>
                <a:tab pos="5394325" algn="r"/>
              </a:tabLst>
            </a:pPr>
            <a:r>
              <a:rPr kumimoji="0" lang="pl-PL" altLang="sr-Latn-RS" sz="11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0"/>
              </a:rPr>
              <a:t>10.5.3</a:t>
            </a:r>
            <a:r>
              <a:rPr kumimoji="0" lang="de-DE" altLang="sr-Latn-R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0"/>
              </a:rPr>
              <a:t>	</a:t>
            </a:r>
            <a:r>
              <a:rPr kumimoji="0" lang="pl-PL" altLang="sr-Latn-RS" sz="11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0"/>
              </a:rPr>
              <a:t>Stupnjevi potrebe za kisikom, stupnjevi opterećenja hranjivim tvarima</a:t>
            </a:r>
            <a:endParaRPr kumimoji="0" lang="hr-HR" altLang="sr-Latn-R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9100" algn="l"/>
                <a:tab pos="5394325" algn="r"/>
              </a:tabLst>
            </a:pPr>
            <a:r>
              <a:rPr kumimoji="0" lang="nb-NO" altLang="sr-Latn-RS" sz="11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1"/>
              </a:rPr>
              <a:t>10.5.4</a:t>
            </a:r>
            <a:r>
              <a:rPr kumimoji="0" lang="de-DE" altLang="sr-Latn-R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1"/>
              </a:rPr>
              <a:t>	</a:t>
            </a:r>
            <a:r>
              <a:rPr kumimoji="0" lang="nb-NO" altLang="sr-Latn-RS" sz="11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1"/>
              </a:rPr>
              <a:t>Stupanj razgradnje uređaja za pročišćavanje</a:t>
            </a:r>
            <a:endParaRPr kumimoji="0" lang="hr-HR" altLang="sr-Latn-R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9100" algn="l"/>
                <a:tab pos="5394325" algn="r"/>
              </a:tabLst>
            </a:pPr>
            <a:r>
              <a:rPr kumimoji="0" lang="pl-PL" altLang="sr-Latn-RS" sz="11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2"/>
              </a:rPr>
              <a:t>10.5.5</a:t>
            </a:r>
            <a:r>
              <a:rPr kumimoji="0" lang="de-DE" altLang="sr-Latn-R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2"/>
              </a:rPr>
              <a:t>	</a:t>
            </a:r>
            <a:r>
              <a:rPr kumimoji="0" lang="pl-PL" altLang="sr-Latn-RS" sz="11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2"/>
              </a:rPr>
              <a:t>Utvrđivanje vanjske vode</a:t>
            </a:r>
            <a:endParaRPr kumimoji="0" lang="hr-HR" altLang="sr-Latn-R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9100" algn="l"/>
                <a:tab pos="5394325" algn="r"/>
              </a:tabLst>
            </a:pPr>
            <a:r>
              <a:rPr kumimoji="0" lang="nb-NO" altLang="sr-Latn-RS" sz="11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3"/>
              </a:rPr>
              <a:t>10.6.</a:t>
            </a:r>
            <a:r>
              <a:rPr kumimoji="0" lang="de-DE" altLang="sr-Latn-R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3"/>
              </a:rPr>
              <a:t>	</a:t>
            </a:r>
            <a:r>
              <a:rPr kumimoji="0" lang="nb-NO" altLang="sr-Latn-RS" sz="11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3"/>
              </a:rPr>
              <a:t>Posebna operativna stanja</a:t>
            </a:r>
            <a:endParaRPr kumimoji="0" lang="hr-HR" altLang="sr-Latn-R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9100" algn="l"/>
                <a:tab pos="5394325" algn="r"/>
              </a:tabLst>
            </a:pPr>
            <a:r>
              <a:rPr kumimoji="0" lang="pl-PL" altLang="sr-Latn-RS" sz="11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4"/>
              </a:rPr>
              <a:t>10.6.1</a:t>
            </a:r>
            <a:r>
              <a:rPr kumimoji="0" lang="de-DE" altLang="sr-Latn-R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4"/>
              </a:rPr>
              <a:t>	</a:t>
            </a:r>
            <a:r>
              <a:rPr kumimoji="0" lang="pl-PL" altLang="sr-Latn-RS" sz="11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4"/>
              </a:rPr>
              <a:t>Puštanje u rad</a:t>
            </a:r>
            <a:endParaRPr kumimoji="0" lang="hr-HR" altLang="sr-Latn-R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9100" algn="l"/>
                <a:tab pos="5394325" algn="r"/>
              </a:tabLst>
            </a:pPr>
            <a:r>
              <a:rPr kumimoji="0" lang="pl-PL" altLang="sr-Latn-RS" sz="11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5"/>
              </a:rPr>
              <a:t>10.6.2</a:t>
            </a:r>
            <a:r>
              <a:rPr kumimoji="0" lang="de-DE" altLang="sr-Latn-R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5"/>
              </a:rPr>
              <a:t>	</a:t>
            </a:r>
            <a:r>
              <a:rPr kumimoji="0" lang="pl-PL" altLang="sr-Latn-RS" sz="11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5"/>
              </a:rPr>
              <a:t>Ispad struje</a:t>
            </a:r>
            <a:endParaRPr kumimoji="0" lang="hr-HR" altLang="sr-Latn-R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9100" algn="l"/>
                <a:tab pos="5394325" algn="r"/>
              </a:tabLst>
            </a:pPr>
            <a:r>
              <a:rPr kumimoji="0" lang="pl-PL" altLang="sr-Latn-RS" sz="11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6"/>
              </a:rPr>
              <a:t>10.6.3</a:t>
            </a:r>
            <a:r>
              <a:rPr kumimoji="0" lang="de-DE" altLang="sr-Latn-R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6"/>
              </a:rPr>
              <a:t>	</a:t>
            </a:r>
            <a:r>
              <a:rPr kumimoji="0" lang="pl-PL" altLang="sr-Latn-RS" sz="11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6"/>
              </a:rPr>
              <a:t>Zimski režim rada</a:t>
            </a:r>
            <a:endParaRPr kumimoji="0" lang="hr-HR" altLang="sr-Latn-R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9100" algn="l"/>
                <a:tab pos="5394325" algn="r"/>
              </a:tabLst>
            </a:pPr>
            <a:r>
              <a:rPr kumimoji="0" lang="pl-PL" altLang="sr-Latn-RS" sz="11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7"/>
              </a:rPr>
              <a:t>10.6.4</a:t>
            </a:r>
            <a:r>
              <a:rPr kumimoji="0" lang="de-DE" altLang="sr-Latn-R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7"/>
              </a:rPr>
              <a:t>	</a:t>
            </a:r>
            <a:r>
              <a:rPr kumimoji="0" lang="pl-PL" altLang="sr-Latn-RS" sz="11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7"/>
              </a:rPr>
              <a:t>Ulje u dovodu u uređaj za pročišćavanje</a:t>
            </a:r>
            <a:endParaRPr kumimoji="0" lang="hr-HR" altLang="sr-Latn-R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9100" algn="l"/>
                <a:tab pos="5394325" algn="r"/>
              </a:tabLst>
            </a:pPr>
            <a:r>
              <a:rPr kumimoji="0" lang="fi-FI" altLang="sr-Latn-RS" sz="11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8"/>
              </a:rPr>
              <a:t>10.6.5</a:t>
            </a:r>
            <a:r>
              <a:rPr kumimoji="0" lang="de-DE" altLang="sr-Latn-R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8"/>
              </a:rPr>
              <a:t>	</a:t>
            </a:r>
            <a:r>
              <a:rPr kumimoji="0" lang="fi-FI" altLang="sr-Latn-RS" sz="11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8"/>
              </a:rPr>
              <a:t>Naleti (valovi) otrova i pH-vrijednosti</a:t>
            </a:r>
            <a:endParaRPr kumimoji="0" lang="hr-HR" altLang="sr-Latn-R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9100" algn="l"/>
                <a:tab pos="5394325" algn="r"/>
              </a:tabLst>
            </a:pPr>
            <a:r>
              <a:rPr kumimoji="0" lang="pl-PL" altLang="sr-Latn-RS" sz="11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9"/>
              </a:rPr>
              <a:t>10.6.6</a:t>
            </a:r>
            <a:r>
              <a:rPr kumimoji="0" lang="de-DE" altLang="sr-Latn-R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9"/>
              </a:rPr>
              <a:t>	</a:t>
            </a:r>
            <a:r>
              <a:rPr kumimoji="0" lang="pl-PL" altLang="sr-Latn-RS" sz="11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19"/>
              </a:rPr>
              <a:t>Napuhani mulj</a:t>
            </a:r>
            <a:endParaRPr kumimoji="0" lang="hr-HR" altLang="sr-Latn-R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9100" algn="l"/>
                <a:tab pos="5394325" algn="r"/>
              </a:tabLst>
            </a:pPr>
            <a:r>
              <a:rPr kumimoji="0" lang="pl-PL" altLang="sr-Latn-RS" sz="11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0"/>
              </a:rPr>
              <a:t>10.6.7</a:t>
            </a:r>
            <a:r>
              <a:rPr kumimoji="0" lang="de-DE" altLang="sr-Latn-R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0"/>
              </a:rPr>
              <a:t>	</a:t>
            </a:r>
            <a:r>
              <a:rPr kumimoji="0" lang="pl-PL" altLang="sr-Latn-RS" sz="11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0"/>
              </a:rPr>
              <a:t>Stvaranje pjene</a:t>
            </a:r>
            <a:endParaRPr kumimoji="0" lang="hr-HR" altLang="sr-Latn-R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9100" algn="l"/>
                <a:tab pos="5394325" algn="r"/>
              </a:tabLst>
            </a:pPr>
            <a:r>
              <a:rPr kumimoji="0" lang="pl-PL" altLang="sr-Latn-RS" sz="11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1"/>
              </a:rPr>
              <a:t>10.7</a:t>
            </a:r>
            <a:r>
              <a:rPr kumimoji="0" lang="de-DE" altLang="sr-Latn-R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1"/>
              </a:rPr>
              <a:t>	</a:t>
            </a:r>
            <a:r>
              <a:rPr kumimoji="0" lang="pl-PL" altLang="sr-Latn-RS" sz="1100" b="1" i="1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1"/>
              </a:rPr>
              <a:t>Održavanje vanjskog dijela (uređenja)</a:t>
            </a:r>
            <a:endParaRPr kumimoji="0" lang="hr-HR" altLang="sr-Latn-R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9100" algn="l"/>
                <a:tab pos="5394325" algn="r"/>
              </a:tabLst>
            </a:pPr>
            <a:r>
              <a:rPr kumimoji="0" lang="pl-PL" altLang="sr-Latn-RS" sz="11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2"/>
              </a:rPr>
              <a:t>10.8</a:t>
            </a:r>
            <a:r>
              <a:rPr kumimoji="0" lang="de-DE" altLang="sr-Latn-R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2"/>
              </a:rPr>
              <a:t>	</a:t>
            </a:r>
            <a:r>
              <a:rPr kumimoji="0" lang="pl-PL" altLang="sr-Latn-RS" sz="11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2"/>
              </a:rPr>
              <a:t>Štetočine</a:t>
            </a:r>
            <a:endParaRPr kumimoji="0" lang="pl-PL" altLang="sr-Latn-RS" sz="1100" b="1" i="0" u="sng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9100" algn="l"/>
                <a:tab pos="5394325" algn="r"/>
              </a:tabLst>
            </a:pPr>
            <a:endParaRPr kumimoji="0" lang="hr-HR" altLang="sr-Latn-R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1"/>
              <a:tabLst>
                <a:tab pos="419100" algn="l"/>
                <a:tab pos="5394325" algn="r"/>
              </a:tabLst>
            </a:pPr>
            <a:r>
              <a:rPr kumimoji="0" lang="pl-PL" altLang="sr-Latn-RS" sz="11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3"/>
              </a:rPr>
              <a:t>Zaštita na radu</a:t>
            </a:r>
            <a:endParaRPr kumimoji="0" lang="pl-PL" altLang="sr-Latn-RS" sz="1100" b="1" i="0" u="sng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28600" marR="0" lvl="0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1"/>
              <a:tabLst>
                <a:tab pos="419100" algn="l"/>
                <a:tab pos="5394325" algn="r"/>
              </a:tabLst>
            </a:pPr>
            <a:endParaRPr kumimoji="0" lang="hr-HR" altLang="sr-Latn-R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9100" algn="l"/>
                <a:tab pos="5394325" algn="r"/>
              </a:tabLst>
            </a:pPr>
            <a:r>
              <a:rPr kumimoji="0" lang="pl-PL" altLang="sr-Latn-RS" sz="11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4"/>
              </a:rPr>
              <a:t>11.1</a:t>
            </a:r>
            <a:r>
              <a:rPr kumimoji="0" lang="de-DE" altLang="sr-Latn-R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4"/>
              </a:rPr>
              <a:t>	</a:t>
            </a:r>
            <a:r>
              <a:rPr kumimoji="0" lang="pl-PL" altLang="sr-Latn-RS" sz="11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4"/>
              </a:rPr>
              <a:t>Zakoni, propisi o sigurnosti na radu</a:t>
            </a:r>
            <a:endParaRPr kumimoji="0" lang="hr-HR" altLang="sr-Latn-R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9100" algn="l"/>
                <a:tab pos="5394325" algn="r"/>
              </a:tabLst>
            </a:pPr>
            <a:r>
              <a:rPr kumimoji="0" lang="pl-PL" altLang="sr-Latn-RS" sz="11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5"/>
              </a:rPr>
              <a:t>11.2</a:t>
            </a:r>
            <a:r>
              <a:rPr kumimoji="0" lang="de-DE" altLang="sr-Latn-R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5"/>
              </a:rPr>
              <a:t>	</a:t>
            </a:r>
            <a:r>
              <a:rPr kumimoji="0" lang="pl-PL" altLang="sr-Latn-RS" sz="11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5"/>
              </a:rPr>
              <a:t>Napomene vezane za izvršenje</a:t>
            </a:r>
            <a:endParaRPr kumimoji="0" lang="hr-HR" altLang="sr-Latn-R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9100" algn="l"/>
                <a:tab pos="5394325" algn="r"/>
              </a:tabLst>
            </a:pPr>
            <a:r>
              <a:rPr kumimoji="0" lang="pl-PL" altLang="sr-Latn-RS" sz="11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6"/>
              </a:rPr>
              <a:t>11.3</a:t>
            </a:r>
            <a:r>
              <a:rPr kumimoji="0" lang="de-DE" altLang="sr-Latn-R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6"/>
              </a:rPr>
              <a:t>	</a:t>
            </a:r>
            <a:r>
              <a:rPr kumimoji="0" lang="pl-PL" altLang="sr-Latn-RS" sz="11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6"/>
              </a:rPr>
              <a:t>Higijena rada</a:t>
            </a:r>
            <a:endParaRPr kumimoji="0" lang="hr-HR" altLang="sr-Latn-R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9100" algn="l"/>
                <a:tab pos="5394325" algn="r"/>
              </a:tabLst>
            </a:pPr>
            <a:r>
              <a:rPr kumimoji="0" lang="pl-PL" altLang="sr-Latn-RS" sz="11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7"/>
              </a:rPr>
              <a:t>11.3.1</a:t>
            </a:r>
            <a:r>
              <a:rPr kumimoji="0" lang="de-DE" altLang="sr-Latn-R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7"/>
              </a:rPr>
              <a:t>	</a:t>
            </a:r>
            <a:r>
              <a:rPr kumimoji="0" lang="pl-PL" altLang="sr-Latn-RS" sz="11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7"/>
              </a:rPr>
              <a:t>Uzročnici bolesti</a:t>
            </a:r>
            <a:endParaRPr kumimoji="0" lang="hr-HR" altLang="sr-Latn-R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9100" algn="l"/>
                <a:tab pos="5394325" algn="r"/>
              </a:tabLst>
            </a:pPr>
            <a:r>
              <a:rPr kumimoji="0" lang="pl-PL" altLang="sr-Latn-RS" sz="11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8"/>
              </a:rPr>
              <a:t>11.3.2</a:t>
            </a:r>
            <a:r>
              <a:rPr kumimoji="0" lang="de-DE" altLang="sr-Latn-R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8"/>
              </a:rPr>
              <a:t>	</a:t>
            </a:r>
            <a:r>
              <a:rPr kumimoji="0" lang="pl-PL" altLang="sr-Latn-RS" sz="11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8"/>
              </a:rPr>
              <a:t>Higijenska načela</a:t>
            </a:r>
            <a:endParaRPr kumimoji="0" lang="hr-HR" altLang="sr-Latn-R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9100" algn="l"/>
                <a:tab pos="5394325" algn="r"/>
              </a:tabLst>
            </a:pPr>
            <a:r>
              <a:rPr kumimoji="0" lang="pl-PL" altLang="sr-Latn-RS" sz="11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9"/>
              </a:rPr>
              <a:t>11.4</a:t>
            </a:r>
            <a:r>
              <a:rPr kumimoji="0" lang="de-DE" altLang="sr-Latn-R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9"/>
              </a:rPr>
              <a:t>	</a:t>
            </a:r>
            <a:r>
              <a:rPr kumimoji="0" lang="pl-PL" altLang="sr-Latn-RS" sz="11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9"/>
              </a:rPr>
              <a:t>Zaštita od nezgoda</a:t>
            </a:r>
            <a:endParaRPr kumimoji="0" lang="hr-HR" altLang="sr-Latn-R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9100" algn="l"/>
                <a:tab pos="5394325" algn="r"/>
              </a:tabLst>
            </a:pPr>
            <a:r>
              <a:rPr kumimoji="0" lang="pl-PL" altLang="sr-Latn-RS" sz="11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0"/>
              </a:rPr>
              <a:t>11.4.1</a:t>
            </a:r>
            <a:r>
              <a:rPr kumimoji="0" lang="de-DE" altLang="sr-Latn-R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0"/>
              </a:rPr>
              <a:t>	</a:t>
            </a:r>
            <a:r>
              <a:rPr kumimoji="0" lang="pl-PL" altLang="sr-Latn-RS" sz="11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0"/>
              </a:rPr>
              <a:t>Zakonski propisi o zaštiti od nezgoda</a:t>
            </a:r>
            <a:endParaRPr kumimoji="0" lang="hr-HR" altLang="sr-Latn-R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9100" algn="l"/>
                <a:tab pos="5394325" algn="r"/>
              </a:tabLst>
            </a:pPr>
            <a:r>
              <a:rPr kumimoji="0" lang="pl-PL" altLang="sr-Latn-RS" sz="11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1"/>
              </a:rPr>
              <a:t>11.4.2</a:t>
            </a:r>
            <a:r>
              <a:rPr kumimoji="0" lang="de-DE" altLang="sr-Latn-R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1"/>
              </a:rPr>
              <a:t>	</a:t>
            </a:r>
            <a:r>
              <a:rPr kumimoji="0" lang="pl-PL" altLang="sr-Latn-RS" sz="11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1"/>
              </a:rPr>
              <a:t>Mjere za zaštitu od nezgoda</a:t>
            </a:r>
            <a:endParaRPr kumimoji="0" lang="hr-HR" altLang="sr-Latn-R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9100" algn="l"/>
                <a:tab pos="5394325" algn="r"/>
              </a:tabLst>
            </a:pPr>
            <a:r>
              <a:rPr kumimoji="0" lang="pl-PL" altLang="sr-Latn-RS" sz="11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2"/>
              </a:rPr>
              <a:t>11.4.3</a:t>
            </a:r>
            <a:r>
              <a:rPr kumimoji="0" lang="de-DE" altLang="sr-Latn-R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2"/>
              </a:rPr>
              <a:t>	</a:t>
            </a:r>
            <a:r>
              <a:rPr kumimoji="0" lang="pl-PL" altLang="sr-Latn-RS" sz="11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2"/>
              </a:rPr>
              <a:t>Prva pomoć</a:t>
            </a:r>
            <a:endParaRPr kumimoji="0" lang="hr-HR" altLang="sr-Latn-R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9100" algn="l"/>
                <a:tab pos="5394325" algn="r"/>
              </a:tabLst>
            </a:pPr>
            <a:r>
              <a:rPr kumimoji="0" lang="pl-PL" altLang="sr-Latn-RS" sz="11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3"/>
              </a:rPr>
              <a:t>11.4.4</a:t>
            </a:r>
            <a:r>
              <a:rPr kumimoji="0" lang="de-DE" altLang="sr-Latn-R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3"/>
              </a:rPr>
              <a:t>	</a:t>
            </a:r>
            <a:r>
              <a:rPr kumimoji="0" lang="pl-PL" altLang="sr-Latn-RS" sz="11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3"/>
              </a:rPr>
              <a:t>Prijava nezgoda</a:t>
            </a:r>
            <a:endParaRPr kumimoji="0" lang="pl-PL" altLang="sr-Latn-RS" sz="1100" b="1" i="0" u="sng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9100" algn="l"/>
                <a:tab pos="5394325" algn="r"/>
              </a:tabLst>
            </a:pPr>
            <a:endParaRPr kumimoji="0" lang="hr-HR" altLang="sr-Latn-R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2"/>
              <a:tabLst>
                <a:tab pos="419100" algn="l"/>
                <a:tab pos="5394325" algn="r"/>
              </a:tabLst>
            </a:pPr>
            <a:r>
              <a:rPr kumimoji="0" lang="pl-PL" altLang="sr-Latn-RS" sz="11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4"/>
              </a:rPr>
              <a:t>Oprema uređaja za pročišćavanje</a:t>
            </a:r>
            <a:endParaRPr kumimoji="0" lang="pl-PL" altLang="sr-Latn-RS" sz="1100" b="1" i="0" u="sng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19100" algn="l"/>
                <a:tab pos="5394325" algn="r"/>
              </a:tabLst>
            </a:pPr>
            <a:endParaRPr kumimoji="0" lang="hr-HR" altLang="sr-Latn-R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9100" algn="l"/>
                <a:tab pos="5394325" algn="r"/>
              </a:tabLst>
            </a:pPr>
            <a:r>
              <a:rPr kumimoji="0" lang="pl-PL" altLang="sr-Latn-RS" sz="11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5"/>
              </a:rPr>
              <a:t>13.</a:t>
            </a:r>
            <a:r>
              <a:rPr lang="hr-HR" altLang="sr-Latn-RS" sz="1100" b="1" dirty="0">
                <a:ea typeface="Times New Roman" pitchFamily="18" charset="0"/>
                <a:hlinkClick r:id="rId35"/>
              </a:rPr>
              <a:t> </a:t>
            </a:r>
            <a:r>
              <a:rPr kumimoji="0" lang="pl-PL" altLang="sr-Latn-RS" sz="11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5"/>
              </a:rPr>
              <a:t>Potrebno osoblje, izobrazba i stručno usavršavanje</a:t>
            </a:r>
            <a:endParaRPr kumimoji="0" lang="pl-PL" altLang="sr-Latn-R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6" cstate="print"/>
          <a:srcRect l="15841" r="14345" b="10454"/>
          <a:stretch>
            <a:fillRect/>
          </a:stretch>
        </p:blipFill>
        <p:spPr>
          <a:xfrm>
            <a:off x="5868144" y="739640"/>
            <a:ext cx="2376264" cy="303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91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1620</TotalTime>
  <Words>466</Words>
  <Application>Microsoft Office PowerPoint</Application>
  <PresentationFormat>On-screen Show (4:3)</PresentationFormat>
  <Paragraphs>324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   Priručnik za tehničke voditelje uređaja za pročišćavanje  doc. dr. sc. Siniša Širac Sveučilište u Zagrebu, Geotehnički fakultet Hrvatske vode zamjenik direktora razvoja  </vt:lpstr>
      <vt:lpstr>Teme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Priručnik za tehničke voditelje uređaja za pročišćavanje  doc. dr. sc. Siniša Širac Sveučilište u Zagrebu, Geotehnički fakultet Hrvatske vode zamjenik direktora razvoja</dc:title>
  <dc:creator>jambrenac;Siniša Širac</dc:creator>
  <cp:lastModifiedBy>Siniša Širac</cp:lastModifiedBy>
  <cp:revision>134</cp:revision>
  <dcterms:created xsi:type="dcterms:W3CDTF">2012-07-03T08:11:51Z</dcterms:created>
  <dcterms:modified xsi:type="dcterms:W3CDTF">2016-04-12T10:17:37Z</dcterms:modified>
</cp:coreProperties>
</file>