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61" r:id="rId4"/>
    <p:sldId id="265" r:id="rId5"/>
    <p:sldId id="259" r:id="rId6"/>
    <p:sldId id="270" r:id="rId7"/>
    <p:sldId id="260" r:id="rId8"/>
    <p:sldId id="266" r:id="rId9"/>
    <p:sldId id="268" r:id="rId10"/>
    <p:sldId id="269" r:id="rId11"/>
    <p:sldId id="263" r:id="rId12"/>
    <p:sldId id="264" r:id="rId13"/>
    <p:sldId id="267" r:id="rId14"/>
    <p:sldId id="262" r:id="rId15"/>
    <p:sldId id="271" r:id="rId16"/>
    <p:sldId id="272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B28390-D82A-4889-B39E-1385C7148B80}" type="doc">
      <dgm:prSet loTypeId="urn:microsoft.com/office/officeart/2005/8/layout/cycle1" loCatId="cycle" qsTypeId="urn:microsoft.com/office/officeart/2005/8/quickstyle/simple2" qsCatId="simple" csTypeId="urn:microsoft.com/office/officeart/2005/8/colors/accent1_2" csCatId="accent1" phldr="1"/>
      <dgm:spPr/>
    </dgm:pt>
    <dgm:pt modelId="{62C259DC-EB68-4910-B87D-455FC323AAB0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>
              <a:ln/>
              <a:effectLst/>
              <a:latin typeface="Arial" charset="0"/>
              <a:cs typeface="Arial" charset="0"/>
            </a:rPr>
            <a:t>System choice</a:t>
          </a:r>
        </a:p>
      </dgm:t>
    </dgm:pt>
    <dgm:pt modelId="{F4E1C1BC-504E-4943-9EBF-21CD3D13EC74}" type="parTrans" cxnId="{FAE69EAE-01F9-46D2-8699-9C39DBD4C0A3}">
      <dgm:prSet/>
      <dgm:spPr/>
      <dgm:t>
        <a:bodyPr/>
        <a:lstStyle/>
        <a:p>
          <a:endParaRPr lang="en-GB"/>
        </a:p>
      </dgm:t>
    </dgm:pt>
    <dgm:pt modelId="{5E58099C-0895-42D9-BE4E-D8394A741299}" type="sibTrans" cxnId="{FAE69EAE-01F9-46D2-8699-9C39DBD4C0A3}">
      <dgm:prSet/>
      <dgm:spPr/>
      <dgm:t>
        <a:bodyPr/>
        <a:lstStyle/>
        <a:p>
          <a:endParaRPr lang="en-GB"/>
        </a:p>
      </dgm:t>
    </dgm:pt>
    <dgm:pt modelId="{2A316A49-796B-4F55-8C32-E95566FF0505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>
              <a:ln/>
              <a:effectLst/>
              <a:latin typeface="Arial" charset="0"/>
              <a:cs typeface="Arial" charset="0"/>
            </a:rPr>
            <a:t>Preliminary Design </a:t>
          </a:r>
        </a:p>
      </dgm:t>
    </dgm:pt>
    <dgm:pt modelId="{69A1630C-AD8D-449D-814A-BE24EC7E6002}" type="parTrans" cxnId="{080A58F9-028C-4BF1-A265-6FFE0692B8A7}">
      <dgm:prSet/>
      <dgm:spPr/>
      <dgm:t>
        <a:bodyPr/>
        <a:lstStyle/>
        <a:p>
          <a:endParaRPr lang="en-GB"/>
        </a:p>
      </dgm:t>
    </dgm:pt>
    <dgm:pt modelId="{F08F5E61-E856-4AEC-A93F-3DF8EE828042}" type="sibTrans" cxnId="{080A58F9-028C-4BF1-A265-6FFE0692B8A7}">
      <dgm:prSet/>
      <dgm:spPr/>
      <dgm:t>
        <a:bodyPr/>
        <a:lstStyle/>
        <a:p>
          <a:endParaRPr lang="en-GB"/>
        </a:p>
      </dgm:t>
    </dgm:pt>
    <dgm:pt modelId="{D1AC10A2-0401-4D87-95A9-8EFFB865C292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>
              <a:ln/>
              <a:effectLst/>
              <a:latin typeface="Arial" charset="0"/>
              <a:cs typeface="Arial" charset="0"/>
            </a:rPr>
            <a:t>Final Design</a:t>
          </a:r>
        </a:p>
      </dgm:t>
    </dgm:pt>
    <dgm:pt modelId="{9C151375-B2A8-48CE-8D3F-4EA02ECF5977}" type="parTrans" cxnId="{A8308616-B01B-4D84-AFDA-997A825EE21B}">
      <dgm:prSet/>
      <dgm:spPr/>
      <dgm:t>
        <a:bodyPr/>
        <a:lstStyle/>
        <a:p>
          <a:endParaRPr lang="en-GB"/>
        </a:p>
      </dgm:t>
    </dgm:pt>
    <dgm:pt modelId="{E602B83C-DAF7-41C1-9FF9-B6945B71A464}" type="sibTrans" cxnId="{A8308616-B01B-4D84-AFDA-997A825EE21B}">
      <dgm:prSet/>
      <dgm:spPr/>
      <dgm:t>
        <a:bodyPr/>
        <a:lstStyle/>
        <a:p>
          <a:endParaRPr lang="en-GB"/>
        </a:p>
      </dgm:t>
    </dgm:pt>
    <dgm:pt modelId="{2922C424-B511-4DE1-BB89-FB66ADF03474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>
              <a:ln/>
              <a:effectLst/>
              <a:latin typeface="Arial" charset="0"/>
              <a:cs typeface="Arial" charset="0"/>
            </a:rPr>
            <a:t>Functional Design</a:t>
          </a:r>
        </a:p>
      </dgm:t>
    </dgm:pt>
    <dgm:pt modelId="{FFB7C0B7-6E09-4E20-A4ED-AF438A953A36}" type="parTrans" cxnId="{A1C34A8B-D05C-4FDE-A0B7-E923B2513AD8}">
      <dgm:prSet/>
      <dgm:spPr/>
      <dgm:t>
        <a:bodyPr/>
        <a:lstStyle/>
        <a:p>
          <a:endParaRPr lang="en-GB"/>
        </a:p>
      </dgm:t>
    </dgm:pt>
    <dgm:pt modelId="{BBC945C0-C67F-46DC-AEBF-989C00759295}" type="sibTrans" cxnId="{A1C34A8B-D05C-4FDE-A0B7-E923B2513AD8}">
      <dgm:prSet/>
      <dgm:spPr/>
      <dgm:t>
        <a:bodyPr/>
        <a:lstStyle/>
        <a:p>
          <a:endParaRPr lang="en-GB"/>
        </a:p>
      </dgm:t>
    </dgm:pt>
    <dgm:pt modelId="{F1766A70-BAB4-4E87-9AEF-575E5FC58312}">
      <dgm:prSet custT="1"/>
      <dgm:spPr>
        <a:noFill/>
        <a:ln>
          <a:noFill/>
        </a:ln>
        <a:effectLst/>
      </dgm:spPr>
      <dgm:t>
        <a:bodyPr spcFirstLastPara="0" vert="horz" wrap="square" lIns="13970" tIns="13970" rIns="13970" bIns="13970" numCol="1" spcCol="1270" anchor="ctr" anchorCtr="0"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050" b="1" i="0" u="none" strike="noStrike" kern="1200" cap="none" normalizeH="0" baseline="0" dirty="0">
              <a:ln/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Arial" charset="0"/>
              <a:ea typeface="+mn-ea"/>
              <a:cs typeface="Arial" charset="0"/>
            </a:rPr>
            <a:t>Education</a:t>
          </a:r>
        </a:p>
      </dgm:t>
    </dgm:pt>
    <dgm:pt modelId="{01C904BE-2991-496D-9865-04133F9AE15B}" type="parTrans" cxnId="{27402CEE-0CEA-4C84-9F85-F981747F4E57}">
      <dgm:prSet/>
      <dgm:spPr/>
      <dgm:t>
        <a:bodyPr/>
        <a:lstStyle/>
        <a:p>
          <a:endParaRPr lang="en-GB"/>
        </a:p>
      </dgm:t>
    </dgm:pt>
    <dgm:pt modelId="{9A451F73-FA78-49E0-B3EA-4694BD3A829F}" type="sibTrans" cxnId="{27402CEE-0CEA-4C84-9F85-F981747F4E57}">
      <dgm:prSet/>
      <dgm:spPr/>
      <dgm:t>
        <a:bodyPr/>
        <a:lstStyle/>
        <a:p>
          <a:endParaRPr lang="en-GB"/>
        </a:p>
      </dgm:t>
    </dgm:pt>
    <dgm:pt modelId="{2F58A570-4222-4203-A22F-729225812836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050" b="1" i="0" u="none" strike="noStrike" cap="none" normalizeH="0" baseline="0" dirty="0">
              <a:ln/>
              <a:effectLst/>
              <a:latin typeface="Arial" charset="0"/>
              <a:cs typeface="Arial" charset="0"/>
            </a:rPr>
            <a:t>Start-up</a:t>
          </a:r>
        </a:p>
      </dgm:t>
    </dgm:pt>
    <dgm:pt modelId="{0C86428D-0121-46D0-A738-A1D54556D510}" type="parTrans" cxnId="{807CE4DB-A5C5-48FF-ADB7-DB36E3D1FEA7}">
      <dgm:prSet/>
      <dgm:spPr/>
      <dgm:t>
        <a:bodyPr/>
        <a:lstStyle/>
        <a:p>
          <a:endParaRPr lang="en-GB"/>
        </a:p>
      </dgm:t>
    </dgm:pt>
    <dgm:pt modelId="{BE0452EA-C344-4F9A-8085-522F4A09F895}" type="sibTrans" cxnId="{807CE4DB-A5C5-48FF-ADB7-DB36E3D1FEA7}">
      <dgm:prSet/>
      <dgm:spPr/>
      <dgm:t>
        <a:bodyPr/>
        <a:lstStyle/>
        <a:p>
          <a:endParaRPr lang="en-GB"/>
        </a:p>
      </dgm:t>
    </dgm:pt>
    <dgm:pt modelId="{CCE25E84-F66F-46E9-8A70-798B05F801C7}">
      <dgm:prSet custT="1"/>
      <dgm:spPr>
        <a:noFill/>
        <a:ln>
          <a:noFill/>
        </a:ln>
        <a:effectLst/>
      </dgm:spPr>
      <dgm:t>
        <a:bodyPr spcFirstLastPara="0" vert="horz" wrap="square" lIns="13970" tIns="13970" rIns="13970" bIns="13970" numCol="1" spcCol="1270" anchor="ctr" anchorCtr="0"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050" b="1" i="0" u="none" strike="noStrike" kern="1200" cap="none" normalizeH="0" baseline="0" dirty="0">
              <a:ln/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effectLst/>
              <a:latin typeface="Arial" charset="0"/>
              <a:ea typeface="+mn-ea"/>
              <a:cs typeface="Arial" charset="0"/>
            </a:rPr>
            <a:t>Optimization</a:t>
          </a:r>
        </a:p>
      </dgm:t>
    </dgm:pt>
    <dgm:pt modelId="{428A55D0-2F7D-4F98-8B3E-7E2E63DC55F8}" type="parTrans" cxnId="{85347349-652F-4B8F-BB10-FFF8E52F0E94}">
      <dgm:prSet/>
      <dgm:spPr/>
      <dgm:t>
        <a:bodyPr/>
        <a:lstStyle/>
        <a:p>
          <a:endParaRPr lang="en-GB"/>
        </a:p>
      </dgm:t>
    </dgm:pt>
    <dgm:pt modelId="{83FD0B36-9BCA-48DA-BDBA-042451207339}" type="sibTrans" cxnId="{85347349-652F-4B8F-BB10-FFF8E52F0E94}">
      <dgm:prSet/>
      <dgm:spPr/>
      <dgm:t>
        <a:bodyPr/>
        <a:lstStyle/>
        <a:p>
          <a:endParaRPr lang="en-GB"/>
        </a:p>
      </dgm:t>
    </dgm:pt>
    <dgm:pt modelId="{7555CD8A-468B-4D97-A237-E9656EED7D9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>
              <a:ln/>
              <a:effectLst/>
              <a:latin typeface="Arial" charset="0"/>
              <a:cs typeface="Arial" charset="0"/>
            </a:rPr>
            <a:t>Problem Solving</a:t>
          </a:r>
        </a:p>
      </dgm:t>
    </dgm:pt>
    <dgm:pt modelId="{F27D31F8-1BB9-4361-BFD0-DAC43A762EA3}" type="parTrans" cxnId="{8E5DE6FE-F45C-453E-974B-6B03D225351A}">
      <dgm:prSet/>
      <dgm:spPr/>
      <dgm:t>
        <a:bodyPr/>
        <a:lstStyle/>
        <a:p>
          <a:endParaRPr lang="en-GB"/>
        </a:p>
      </dgm:t>
    </dgm:pt>
    <dgm:pt modelId="{A59E7D2F-11E2-4603-83BF-6D7B0509C822}" type="sibTrans" cxnId="{8E5DE6FE-F45C-453E-974B-6B03D225351A}">
      <dgm:prSet/>
      <dgm:spPr/>
      <dgm:t>
        <a:bodyPr/>
        <a:lstStyle/>
        <a:p>
          <a:endParaRPr lang="en-GB" sz="2400"/>
        </a:p>
      </dgm:t>
    </dgm:pt>
    <dgm:pt modelId="{419F8661-0787-4FEE-8AF3-EEAE5A773090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>
              <a:ln/>
              <a:effectLst/>
              <a:latin typeface="Arial" charset="0"/>
              <a:cs typeface="Arial" charset="0"/>
            </a:rPr>
            <a:t>Prognosis</a:t>
          </a:r>
        </a:p>
      </dgm:t>
    </dgm:pt>
    <dgm:pt modelId="{09FE2E7C-AEB9-4205-86AF-BE1C1E3AE06C}" type="parTrans" cxnId="{2B163C95-BE53-49B9-A3C1-4D38B76A4564}">
      <dgm:prSet/>
      <dgm:spPr/>
      <dgm:t>
        <a:bodyPr/>
        <a:lstStyle/>
        <a:p>
          <a:endParaRPr lang="en-GB"/>
        </a:p>
      </dgm:t>
    </dgm:pt>
    <dgm:pt modelId="{DD88CBC0-D20F-4595-8793-A2CEEDB56FC3}" type="sibTrans" cxnId="{2B163C95-BE53-49B9-A3C1-4D38B76A4564}">
      <dgm:prSet/>
      <dgm:spPr/>
      <dgm:t>
        <a:bodyPr/>
        <a:lstStyle/>
        <a:p>
          <a:endParaRPr lang="en-GB"/>
        </a:p>
      </dgm:t>
    </dgm:pt>
    <dgm:pt modelId="{45D268E7-A31E-4B6F-A642-3675717FD511}" type="pres">
      <dgm:prSet presAssocID="{16B28390-D82A-4889-B39E-1385C7148B80}" presName="cycle" presStyleCnt="0">
        <dgm:presLayoutVars>
          <dgm:dir/>
          <dgm:resizeHandles val="exact"/>
        </dgm:presLayoutVars>
      </dgm:prSet>
      <dgm:spPr/>
    </dgm:pt>
    <dgm:pt modelId="{5CD49439-B8F6-445E-9F78-604D9C346690}" type="pres">
      <dgm:prSet presAssocID="{62C259DC-EB68-4910-B87D-455FC323AAB0}" presName="dummy" presStyleCnt="0"/>
      <dgm:spPr/>
    </dgm:pt>
    <dgm:pt modelId="{1BDBBDE2-10DC-4803-A675-F1C0694E9BF4}" type="pres">
      <dgm:prSet presAssocID="{62C259DC-EB68-4910-B87D-455FC323AAB0}" presName="node" presStyleLbl="revTx" presStyleIdx="0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DFC7759-FC3E-4ECC-B1AE-BC5F40B9719B}" type="pres">
      <dgm:prSet presAssocID="{5E58099C-0895-42D9-BE4E-D8394A741299}" presName="sibTrans" presStyleLbl="node1" presStyleIdx="0" presStyleCnt="9"/>
      <dgm:spPr/>
      <dgm:t>
        <a:bodyPr/>
        <a:lstStyle/>
        <a:p>
          <a:endParaRPr lang="en-GB"/>
        </a:p>
      </dgm:t>
    </dgm:pt>
    <dgm:pt modelId="{A1A493E1-79CA-47C6-A54B-CD15B3177414}" type="pres">
      <dgm:prSet presAssocID="{2A316A49-796B-4F55-8C32-E95566FF0505}" presName="dummy" presStyleCnt="0"/>
      <dgm:spPr/>
    </dgm:pt>
    <dgm:pt modelId="{85E5F13C-3E17-45E1-B137-C37963834EEF}" type="pres">
      <dgm:prSet presAssocID="{2A316A49-796B-4F55-8C32-E95566FF0505}" presName="node" presStyleLbl="revTx" presStyleIdx="1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56DAD1C-9FA1-493A-8DFB-7C3A0E6CC0E3}" type="pres">
      <dgm:prSet presAssocID="{F08F5E61-E856-4AEC-A93F-3DF8EE828042}" presName="sibTrans" presStyleLbl="node1" presStyleIdx="1" presStyleCnt="9"/>
      <dgm:spPr/>
      <dgm:t>
        <a:bodyPr/>
        <a:lstStyle/>
        <a:p>
          <a:endParaRPr lang="en-GB"/>
        </a:p>
      </dgm:t>
    </dgm:pt>
    <dgm:pt modelId="{EA3439A9-F8CA-4D6C-81AE-9B593380213A}" type="pres">
      <dgm:prSet presAssocID="{D1AC10A2-0401-4D87-95A9-8EFFB865C292}" presName="dummy" presStyleCnt="0"/>
      <dgm:spPr/>
    </dgm:pt>
    <dgm:pt modelId="{CCBB3407-DCBF-49CD-B9DB-26ACD8344135}" type="pres">
      <dgm:prSet presAssocID="{D1AC10A2-0401-4D87-95A9-8EFFB865C292}" presName="node" presStyleLbl="revTx" presStyleIdx="2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7640E1-F92B-4642-A3D3-65A33AF9CB89}" type="pres">
      <dgm:prSet presAssocID="{E602B83C-DAF7-41C1-9FF9-B6945B71A464}" presName="sibTrans" presStyleLbl="node1" presStyleIdx="2" presStyleCnt="9"/>
      <dgm:spPr/>
      <dgm:t>
        <a:bodyPr/>
        <a:lstStyle/>
        <a:p>
          <a:endParaRPr lang="en-GB"/>
        </a:p>
      </dgm:t>
    </dgm:pt>
    <dgm:pt modelId="{7ADBEA0F-CAA7-4F45-9588-FC9ACAAF88AA}" type="pres">
      <dgm:prSet presAssocID="{2922C424-B511-4DE1-BB89-FB66ADF03474}" presName="dummy" presStyleCnt="0"/>
      <dgm:spPr/>
    </dgm:pt>
    <dgm:pt modelId="{F1DCB1F6-4287-4E28-9F85-D57D48CC705F}" type="pres">
      <dgm:prSet presAssocID="{2922C424-B511-4DE1-BB89-FB66ADF03474}" presName="node" presStyleLbl="revTx" presStyleIdx="3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5AE6275-BF3D-4958-91B1-7A7D7AA5C43B}" type="pres">
      <dgm:prSet presAssocID="{BBC945C0-C67F-46DC-AEBF-989C00759295}" presName="sibTrans" presStyleLbl="node1" presStyleIdx="3" presStyleCnt="9"/>
      <dgm:spPr/>
      <dgm:t>
        <a:bodyPr/>
        <a:lstStyle/>
        <a:p>
          <a:endParaRPr lang="en-GB"/>
        </a:p>
      </dgm:t>
    </dgm:pt>
    <dgm:pt modelId="{C394BF9A-771F-44FF-9FD3-6728A0251A07}" type="pres">
      <dgm:prSet presAssocID="{F1766A70-BAB4-4E87-9AEF-575E5FC58312}" presName="dummy" presStyleCnt="0"/>
      <dgm:spPr/>
    </dgm:pt>
    <dgm:pt modelId="{E9964C4E-055C-4EBF-904D-9E556F80E049}" type="pres">
      <dgm:prSet presAssocID="{F1766A70-BAB4-4E87-9AEF-575E5FC58312}" presName="node" presStyleLbl="revTx" presStyleIdx="4" presStyleCnt="9">
        <dgm:presLayoutVars>
          <dgm:bulletEnabled val="1"/>
        </dgm:presLayoutVars>
      </dgm:prSet>
      <dgm:spPr>
        <a:xfrm>
          <a:off x="3930081" y="4121793"/>
          <a:ext cx="684218" cy="684218"/>
        </a:xfrm>
        <a:prstGeom prst="rect">
          <a:avLst/>
        </a:prstGeom>
      </dgm:spPr>
      <dgm:t>
        <a:bodyPr/>
        <a:lstStyle/>
        <a:p>
          <a:endParaRPr lang="en-GB"/>
        </a:p>
      </dgm:t>
    </dgm:pt>
    <dgm:pt modelId="{8EF07C9C-1375-42B8-98B8-6A8189D1B8C8}" type="pres">
      <dgm:prSet presAssocID="{9A451F73-FA78-49E0-B3EA-4694BD3A829F}" presName="sibTrans" presStyleLbl="node1" presStyleIdx="4" presStyleCnt="9"/>
      <dgm:spPr/>
      <dgm:t>
        <a:bodyPr/>
        <a:lstStyle/>
        <a:p>
          <a:endParaRPr lang="en-GB"/>
        </a:p>
      </dgm:t>
    </dgm:pt>
    <dgm:pt modelId="{74B06694-17B8-4668-AC8A-542F224AB4AC}" type="pres">
      <dgm:prSet presAssocID="{2F58A570-4222-4203-A22F-729225812836}" presName="dummy" presStyleCnt="0"/>
      <dgm:spPr/>
    </dgm:pt>
    <dgm:pt modelId="{03103308-9380-439F-9C83-876FA8B24275}" type="pres">
      <dgm:prSet presAssocID="{2F58A570-4222-4203-A22F-729225812836}" presName="node" presStyleLbl="revTx" presStyleIdx="5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FAED01B-7636-4896-8D32-5EF1127DE4F5}" type="pres">
      <dgm:prSet presAssocID="{BE0452EA-C344-4F9A-8085-522F4A09F895}" presName="sibTrans" presStyleLbl="node1" presStyleIdx="5" presStyleCnt="9"/>
      <dgm:spPr/>
      <dgm:t>
        <a:bodyPr/>
        <a:lstStyle/>
        <a:p>
          <a:endParaRPr lang="en-GB"/>
        </a:p>
      </dgm:t>
    </dgm:pt>
    <dgm:pt modelId="{314C188C-9F9F-4691-9462-C52382255525}" type="pres">
      <dgm:prSet presAssocID="{CCE25E84-F66F-46E9-8A70-798B05F801C7}" presName="dummy" presStyleCnt="0"/>
      <dgm:spPr/>
    </dgm:pt>
    <dgm:pt modelId="{119672A4-4006-46AB-9C05-D391E6941E27}" type="pres">
      <dgm:prSet presAssocID="{CCE25E84-F66F-46E9-8A70-798B05F801C7}" presName="node" presStyleLbl="revTx" presStyleIdx="6" presStyleCnt="9" custScaleX="166024">
        <dgm:presLayoutVars>
          <dgm:bulletEnabled val="1"/>
        </dgm:presLayoutVars>
      </dgm:prSet>
      <dgm:spPr>
        <a:xfrm>
          <a:off x="1837868" y="2366218"/>
          <a:ext cx="684218" cy="684218"/>
        </a:xfrm>
        <a:prstGeom prst="rect">
          <a:avLst/>
        </a:prstGeom>
      </dgm:spPr>
      <dgm:t>
        <a:bodyPr/>
        <a:lstStyle/>
        <a:p>
          <a:endParaRPr lang="en-GB"/>
        </a:p>
      </dgm:t>
    </dgm:pt>
    <dgm:pt modelId="{143F4832-EF87-4253-8284-867476B6099A}" type="pres">
      <dgm:prSet presAssocID="{83FD0B36-9BCA-48DA-BDBA-042451207339}" presName="sibTrans" presStyleLbl="node1" presStyleIdx="6" presStyleCnt="9"/>
      <dgm:spPr/>
      <dgm:t>
        <a:bodyPr/>
        <a:lstStyle/>
        <a:p>
          <a:endParaRPr lang="en-GB"/>
        </a:p>
      </dgm:t>
    </dgm:pt>
    <dgm:pt modelId="{17713545-C3E9-4187-97C4-51D6C8ACC31D}" type="pres">
      <dgm:prSet presAssocID="{7555CD8A-468B-4D97-A237-E9656EED7D93}" presName="dummy" presStyleCnt="0"/>
      <dgm:spPr/>
    </dgm:pt>
    <dgm:pt modelId="{8D32CE24-31BD-4C9D-A341-1E64CA4FF25A}" type="pres">
      <dgm:prSet presAssocID="{7555CD8A-468B-4D97-A237-E9656EED7D93}" presName="node" presStyleLbl="revTx" presStyleIdx="7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C5BEA6-30C8-4525-9E8A-2685D27AA9C9}" type="pres">
      <dgm:prSet presAssocID="{A59E7D2F-11E2-4603-83BF-6D7B0509C822}" presName="sibTrans" presStyleLbl="node1" presStyleIdx="7" presStyleCnt="9"/>
      <dgm:spPr/>
      <dgm:t>
        <a:bodyPr/>
        <a:lstStyle/>
        <a:p>
          <a:endParaRPr lang="en-GB"/>
        </a:p>
      </dgm:t>
    </dgm:pt>
    <dgm:pt modelId="{51E39B60-8506-47EF-9749-A5B8F7FFEED4}" type="pres">
      <dgm:prSet presAssocID="{419F8661-0787-4FEE-8AF3-EEAE5A773090}" presName="dummy" presStyleCnt="0"/>
      <dgm:spPr/>
    </dgm:pt>
    <dgm:pt modelId="{6FC8BA90-A10D-4ECC-AFE8-CC0F5BE84CB0}" type="pres">
      <dgm:prSet presAssocID="{419F8661-0787-4FEE-8AF3-EEAE5A773090}" presName="node" presStyleLbl="revTx" presStyleIdx="8" presStyleCnt="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92B405-ABCD-45D1-8814-7340B2BCD5C0}" type="pres">
      <dgm:prSet presAssocID="{DD88CBC0-D20F-4595-8793-A2CEEDB56FC3}" presName="sibTrans" presStyleLbl="node1" presStyleIdx="8" presStyleCnt="9"/>
      <dgm:spPr/>
      <dgm:t>
        <a:bodyPr/>
        <a:lstStyle/>
        <a:p>
          <a:endParaRPr lang="en-GB"/>
        </a:p>
      </dgm:t>
    </dgm:pt>
  </dgm:ptLst>
  <dgm:cxnLst>
    <dgm:cxn modelId="{4716BA68-E8B8-4717-9565-73D68540C5E4}" type="presOf" srcId="{F08F5E61-E856-4AEC-A93F-3DF8EE828042}" destId="{456DAD1C-9FA1-493A-8DFB-7C3A0E6CC0E3}" srcOrd="0" destOrd="0" presId="urn:microsoft.com/office/officeart/2005/8/layout/cycle1"/>
    <dgm:cxn modelId="{A8308616-B01B-4D84-AFDA-997A825EE21B}" srcId="{16B28390-D82A-4889-B39E-1385C7148B80}" destId="{D1AC10A2-0401-4D87-95A9-8EFFB865C292}" srcOrd="2" destOrd="0" parTransId="{9C151375-B2A8-48CE-8D3F-4EA02ECF5977}" sibTransId="{E602B83C-DAF7-41C1-9FF9-B6945B71A464}"/>
    <dgm:cxn modelId="{42824822-7D18-482C-973A-7E1E9603EE38}" type="presOf" srcId="{2922C424-B511-4DE1-BB89-FB66ADF03474}" destId="{F1DCB1F6-4287-4E28-9F85-D57D48CC705F}" srcOrd="0" destOrd="0" presId="urn:microsoft.com/office/officeart/2005/8/layout/cycle1"/>
    <dgm:cxn modelId="{A1C34A8B-D05C-4FDE-A0B7-E923B2513AD8}" srcId="{16B28390-D82A-4889-B39E-1385C7148B80}" destId="{2922C424-B511-4DE1-BB89-FB66ADF03474}" srcOrd="3" destOrd="0" parTransId="{FFB7C0B7-6E09-4E20-A4ED-AF438A953A36}" sibTransId="{BBC945C0-C67F-46DC-AEBF-989C00759295}"/>
    <dgm:cxn modelId="{2848E2E0-AA95-4E62-94FD-E76C38A527DB}" type="presOf" srcId="{E602B83C-DAF7-41C1-9FF9-B6945B71A464}" destId="{227640E1-F92B-4642-A3D3-65A33AF9CB89}" srcOrd="0" destOrd="0" presId="urn:microsoft.com/office/officeart/2005/8/layout/cycle1"/>
    <dgm:cxn modelId="{AE16B4A8-A1FA-44A6-864B-3BA2B9F4F154}" type="presOf" srcId="{2F58A570-4222-4203-A22F-729225812836}" destId="{03103308-9380-439F-9C83-876FA8B24275}" srcOrd="0" destOrd="0" presId="urn:microsoft.com/office/officeart/2005/8/layout/cycle1"/>
    <dgm:cxn modelId="{3597D565-0CFB-479B-B33A-483396AEFCD5}" type="presOf" srcId="{419F8661-0787-4FEE-8AF3-EEAE5A773090}" destId="{6FC8BA90-A10D-4ECC-AFE8-CC0F5BE84CB0}" srcOrd="0" destOrd="0" presId="urn:microsoft.com/office/officeart/2005/8/layout/cycle1"/>
    <dgm:cxn modelId="{27402CEE-0CEA-4C84-9F85-F981747F4E57}" srcId="{16B28390-D82A-4889-B39E-1385C7148B80}" destId="{F1766A70-BAB4-4E87-9AEF-575E5FC58312}" srcOrd="4" destOrd="0" parTransId="{01C904BE-2991-496D-9865-04133F9AE15B}" sibTransId="{9A451F73-FA78-49E0-B3EA-4694BD3A829F}"/>
    <dgm:cxn modelId="{E517D0CE-3A62-4FF0-9FFE-A3665754B71B}" type="presOf" srcId="{DD88CBC0-D20F-4595-8793-A2CEEDB56FC3}" destId="{B092B405-ABCD-45D1-8814-7340B2BCD5C0}" srcOrd="0" destOrd="0" presId="urn:microsoft.com/office/officeart/2005/8/layout/cycle1"/>
    <dgm:cxn modelId="{2B163C95-BE53-49B9-A3C1-4D38B76A4564}" srcId="{16B28390-D82A-4889-B39E-1385C7148B80}" destId="{419F8661-0787-4FEE-8AF3-EEAE5A773090}" srcOrd="8" destOrd="0" parTransId="{09FE2E7C-AEB9-4205-86AF-BE1C1E3AE06C}" sibTransId="{DD88CBC0-D20F-4595-8793-A2CEEDB56FC3}"/>
    <dgm:cxn modelId="{179FA28F-C609-4DFA-83B1-AFD9022B5189}" type="presOf" srcId="{BBC945C0-C67F-46DC-AEBF-989C00759295}" destId="{D5AE6275-BF3D-4958-91B1-7A7D7AA5C43B}" srcOrd="0" destOrd="0" presId="urn:microsoft.com/office/officeart/2005/8/layout/cycle1"/>
    <dgm:cxn modelId="{42A256EE-D069-4596-868D-D941C8D7E2E0}" type="presOf" srcId="{9A451F73-FA78-49E0-B3EA-4694BD3A829F}" destId="{8EF07C9C-1375-42B8-98B8-6A8189D1B8C8}" srcOrd="0" destOrd="0" presId="urn:microsoft.com/office/officeart/2005/8/layout/cycle1"/>
    <dgm:cxn modelId="{363DED59-B1FD-4DBC-8244-974FC8844CC7}" type="presOf" srcId="{5E58099C-0895-42D9-BE4E-D8394A741299}" destId="{7DFC7759-FC3E-4ECC-B1AE-BC5F40B9719B}" srcOrd="0" destOrd="0" presId="urn:microsoft.com/office/officeart/2005/8/layout/cycle1"/>
    <dgm:cxn modelId="{8E5DE6FE-F45C-453E-974B-6B03D225351A}" srcId="{16B28390-D82A-4889-B39E-1385C7148B80}" destId="{7555CD8A-468B-4D97-A237-E9656EED7D93}" srcOrd="7" destOrd="0" parTransId="{F27D31F8-1BB9-4361-BFD0-DAC43A762EA3}" sibTransId="{A59E7D2F-11E2-4603-83BF-6D7B0509C822}"/>
    <dgm:cxn modelId="{37DE19D1-EDC3-4893-BF6E-6635A7259D74}" type="presOf" srcId="{16B28390-D82A-4889-B39E-1385C7148B80}" destId="{45D268E7-A31E-4B6F-A642-3675717FD511}" srcOrd="0" destOrd="0" presId="urn:microsoft.com/office/officeart/2005/8/layout/cycle1"/>
    <dgm:cxn modelId="{5B9E2307-52D4-467B-B984-90CA7B4D5DE1}" type="presOf" srcId="{A59E7D2F-11E2-4603-83BF-6D7B0509C822}" destId="{07C5BEA6-30C8-4525-9E8A-2685D27AA9C9}" srcOrd="0" destOrd="0" presId="urn:microsoft.com/office/officeart/2005/8/layout/cycle1"/>
    <dgm:cxn modelId="{F561A9E6-BF67-480F-8551-4B28DCA951C6}" type="presOf" srcId="{D1AC10A2-0401-4D87-95A9-8EFFB865C292}" destId="{CCBB3407-DCBF-49CD-B9DB-26ACD8344135}" srcOrd="0" destOrd="0" presId="urn:microsoft.com/office/officeart/2005/8/layout/cycle1"/>
    <dgm:cxn modelId="{FC991636-3382-46AE-AA51-70C53CC0C098}" type="presOf" srcId="{F1766A70-BAB4-4E87-9AEF-575E5FC58312}" destId="{E9964C4E-055C-4EBF-904D-9E556F80E049}" srcOrd="0" destOrd="0" presId="urn:microsoft.com/office/officeart/2005/8/layout/cycle1"/>
    <dgm:cxn modelId="{2A41D2BF-F102-442E-8089-35CFC08B1EAE}" type="presOf" srcId="{2A316A49-796B-4F55-8C32-E95566FF0505}" destId="{85E5F13C-3E17-45E1-B137-C37963834EEF}" srcOrd="0" destOrd="0" presId="urn:microsoft.com/office/officeart/2005/8/layout/cycle1"/>
    <dgm:cxn modelId="{807CE4DB-A5C5-48FF-ADB7-DB36E3D1FEA7}" srcId="{16B28390-D82A-4889-B39E-1385C7148B80}" destId="{2F58A570-4222-4203-A22F-729225812836}" srcOrd="5" destOrd="0" parTransId="{0C86428D-0121-46D0-A738-A1D54556D510}" sibTransId="{BE0452EA-C344-4F9A-8085-522F4A09F895}"/>
    <dgm:cxn modelId="{080A58F9-028C-4BF1-A265-6FFE0692B8A7}" srcId="{16B28390-D82A-4889-B39E-1385C7148B80}" destId="{2A316A49-796B-4F55-8C32-E95566FF0505}" srcOrd="1" destOrd="0" parTransId="{69A1630C-AD8D-449D-814A-BE24EC7E6002}" sibTransId="{F08F5E61-E856-4AEC-A93F-3DF8EE828042}"/>
    <dgm:cxn modelId="{FFB65B64-470C-4C27-929B-3E5344E62B82}" type="presOf" srcId="{7555CD8A-468B-4D97-A237-E9656EED7D93}" destId="{8D32CE24-31BD-4C9D-A341-1E64CA4FF25A}" srcOrd="0" destOrd="0" presId="urn:microsoft.com/office/officeart/2005/8/layout/cycle1"/>
    <dgm:cxn modelId="{85347349-652F-4B8F-BB10-FFF8E52F0E94}" srcId="{16B28390-D82A-4889-B39E-1385C7148B80}" destId="{CCE25E84-F66F-46E9-8A70-798B05F801C7}" srcOrd="6" destOrd="0" parTransId="{428A55D0-2F7D-4F98-8B3E-7E2E63DC55F8}" sibTransId="{83FD0B36-9BCA-48DA-BDBA-042451207339}"/>
    <dgm:cxn modelId="{5CE36FEC-46EE-4A97-AE2D-0B31B9092746}" type="presOf" srcId="{62C259DC-EB68-4910-B87D-455FC323AAB0}" destId="{1BDBBDE2-10DC-4803-A675-F1C0694E9BF4}" srcOrd="0" destOrd="0" presId="urn:microsoft.com/office/officeart/2005/8/layout/cycle1"/>
    <dgm:cxn modelId="{035FA25B-4764-4347-930B-5AD6F4A357F2}" type="presOf" srcId="{83FD0B36-9BCA-48DA-BDBA-042451207339}" destId="{143F4832-EF87-4253-8284-867476B6099A}" srcOrd="0" destOrd="0" presId="urn:microsoft.com/office/officeart/2005/8/layout/cycle1"/>
    <dgm:cxn modelId="{C2D3018F-4BA3-486D-871F-3276066BF9FE}" type="presOf" srcId="{BE0452EA-C344-4F9A-8085-522F4A09F895}" destId="{BFAED01B-7636-4896-8D32-5EF1127DE4F5}" srcOrd="0" destOrd="0" presId="urn:microsoft.com/office/officeart/2005/8/layout/cycle1"/>
    <dgm:cxn modelId="{FAE69EAE-01F9-46D2-8699-9C39DBD4C0A3}" srcId="{16B28390-D82A-4889-B39E-1385C7148B80}" destId="{62C259DC-EB68-4910-B87D-455FC323AAB0}" srcOrd="0" destOrd="0" parTransId="{F4E1C1BC-504E-4943-9EBF-21CD3D13EC74}" sibTransId="{5E58099C-0895-42D9-BE4E-D8394A741299}"/>
    <dgm:cxn modelId="{B4DB8783-2A5D-4B8B-95CD-7FC81EB73539}" type="presOf" srcId="{CCE25E84-F66F-46E9-8A70-798B05F801C7}" destId="{119672A4-4006-46AB-9C05-D391E6941E27}" srcOrd="0" destOrd="0" presId="urn:microsoft.com/office/officeart/2005/8/layout/cycle1"/>
    <dgm:cxn modelId="{0576376B-2203-4A69-89FE-3CF0A93F6064}" type="presParOf" srcId="{45D268E7-A31E-4B6F-A642-3675717FD511}" destId="{5CD49439-B8F6-445E-9F78-604D9C346690}" srcOrd="0" destOrd="0" presId="urn:microsoft.com/office/officeart/2005/8/layout/cycle1"/>
    <dgm:cxn modelId="{14DEBC46-1632-4F63-B58F-0AEA26D367C7}" type="presParOf" srcId="{45D268E7-A31E-4B6F-A642-3675717FD511}" destId="{1BDBBDE2-10DC-4803-A675-F1C0694E9BF4}" srcOrd="1" destOrd="0" presId="urn:microsoft.com/office/officeart/2005/8/layout/cycle1"/>
    <dgm:cxn modelId="{E67DD401-9F75-4EC0-B12A-A0C4DA736F2E}" type="presParOf" srcId="{45D268E7-A31E-4B6F-A642-3675717FD511}" destId="{7DFC7759-FC3E-4ECC-B1AE-BC5F40B9719B}" srcOrd="2" destOrd="0" presId="urn:microsoft.com/office/officeart/2005/8/layout/cycle1"/>
    <dgm:cxn modelId="{CB502C5F-2B40-471F-9CBE-E4907DA42AF8}" type="presParOf" srcId="{45D268E7-A31E-4B6F-A642-3675717FD511}" destId="{A1A493E1-79CA-47C6-A54B-CD15B3177414}" srcOrd="3" destOrd="0" presId="urn:microsoft.com/office/officeart/2005/8/layout/cycle1"/>
    <dgm:cxn modelId="{3D9897DF-9EFF-4FA9-A166-96FB38DAC139}" type="presParOf" srcId="{45D268E7-A31E-4B6F-A642-3675717FD511}" destId="{85E5F13C-3E17-45E1-B137-C37963834EEF}" srcOrd="4" destOrd="0" presId="urn:microsoft.com/office/officeart/2005/8/layout/cycle1"/>
    <dgm:cxn modelId="{BA075CC8-7138-4736-96F9-6F0FDA07B56A}" type="presParOf" srcId="{45D268E7-A31E-4B6F-A642-3675717FD511}" destId="{456DAD1C-9FA1-493A-8DFB-7C3A0E6CC0E3}" srcOrd="5" destOrd="0" presId="urn:microsoft.com/office/officeart/2005/8/layout/cycle1"/>
    <dgm:cxn modelId="{21F1228F-BA2E-4A3F-AB6F-7E28D3AD869C}" type="presParOf" srcId="{45D268E7-A31E-4B6F-A642-3675717FD511}" destId="{EA3439A9-F8CA-4D6C-81AE-9B593380213A}" srcOrd="6" destOrd="0" presId="urn:microsoft.com/office/officeart/2005/8/layout/cycle1"/>
    <dgm:cxn modelId="{DD6F3DB1-CB7A-459F-A65B-5BF661190DD4}" type="presParOf" srcId="{45D268E7-A31E-4B6F-A642-3675717FD511}" destId="{CCBB3407-DCBF-49CD-B9DB-26ACD8344135}" srcOrd="7" destOrd="0" presId="urn:microsoft.com/office/officeart/2005/8/layout/cycle1"/>
    <dgm:cxn modelId="{13D655F7-4535-4647-8D49-50B8C6763016}" type="presParOf" srcId="{45D268E7-A31E-4B6F-A642-3675717FD511}" destId="{227640E1-F92B-4642-A3D3-65A33AF9CB89}" srcOrd="8" destOrd="0" presId="urn:microsoft.com/office/officeart/2005/8/layout/cycle1"/>
    <dgm:cxn modelId="{364606F4-0017-4EC2-BEC7-77A57C9B336E}" type="presParOf" srcId="{45D268E7-A31E-4B6F-A642-3675717FD511}" destId="{7ADBEA0F-CAA7-4F45-9588-FC9ACAAF88AA}" srcOrd="9" destOrd="0" presId="urn:microsoft.com/office/officeart/2005/8/layout/cycle1"/>
    <dgm:cxn modelId="{346B3E0F-8DF1-4529-8E17-F25598007F03}" type="presParOf" srcId="{45D268E7-A31E-4B6F-A642-3675717FD511}" destId="{F1DCB1F6-4287-4E28-9F85-D57D48CC705F}" srcOrd="10" destOrd="0" presId="urn:microsoft.com/office/officeart/2005/8/layout/cycle1"/>
    <dgm:cxn modelId="{FF1E64E4-503B-489B-A90E-A62B013B302D}" type="presParOf" srcId="{45D268E7-A31E-4B6F-A642-3675717FD511}" destId="{D5AE6275-BF3D-4958-91B1-7A7D7AA5C43B}" srcOrd="11" destOrd="0" presId="urn:microsoft.com/office/officeart/2005/8/layout/cycle1"/>
    <dgm:cxn modelId="{2478BD43-578D-469D-B664-9536E82AFFAE}" type="presParOf" srcId="{45D268E7-A31E-4B6F-A642-3675717FD511}" destId="{C394BF9A-771F-44FF-9FD3-6728A0251A07}" srcOrd="12" destOrd="0" presId="urn:microsoft.com/office/officeart/2005/8/layout/cycle1"/>
    <dgm:cxn modelId="{ECF7C222-736B-4187-B447-B0664D61E15D}" type="presParOf" srcId="{45D268E7-A31E-4B6F-A642-3675717FD511}" destId="{E9964C4E-055C-4EBF-904D-9E556F80E049}" srcOrd="13" destOrd="0" presId="urn:microsoft.com/office/officeart/2005/8/layout/cycle1"/>
    <dgm:cxn modelId="{F5650576-9E02-4505-A104-502B8EBCB0B5}" type="presParOf" srcId="{45D268E7-A31E-4B6F-A642-3675717FD511}" destId="{8EF07C9C-1375-42B8-98B8-6A8189D1B8C8}" srcOrd="14" destOrd="0" presId="urn:microsoft.com/office/officeart/2005/8/layout/cycle1"/>
    <dgm:cxn modelId="{238FA32D-33C0-46D3-9FAF-D51AE3BF734A}" type="presParOf" srcId="{45D268E7-A31E-4B6F-A642-3675717FD511}" destId="{74B06694-17B8-4668-AC8A-542F224AB4AC}" srcOrd="15" destOrd="0" presId="urn:microsoft.com/office/officeart/2005/8/layout/cycle1"/>
    <dgm:cxn modelId="{35073F48-CD0D-4EAE-AD85-0E25FF183ED6}" type="presParOf" srcId="{45D268E7-A31E-4B6F-A642-3675717FD511}" destId="{03103308-9380-439F-9C83-876FA8B24275}" srcOrd="16" destOrd="0" presId="urn:microsoft.com/office/officeart/2005/8/layout/cycle1"/>
    <dgm:cxn modelId="{3E8B05BB-D756-4E26-9055-860E8CAB66D2}" type="presParOf" srcId="{45D268E7-A31E-4B6F-A642-3675717FD511}" destId="{BFAED01B-7636-4896-8D32-5EF1127DE4F5}" srcOrd="17" destOrd="0" presId="urn:microsoft.com/office/officeart/2005/8/layout/cycle1"/>
    <dgm:cxn modelId="{DBCA3D02-E3D6-49E1-A060-4C9C1891E4C1}" type="presParOf" srcId="{45D268E7-A31E-4B6F-A642-3675717FD511}" destId="{314C188C-9F9F-4691-9462-C52382255525}" srcOrd="18" destOrd="0" presId="urn:microsoft.com/office/officeart/2005/8/layout/cycle1"/>
    <dgm:cxn modelId="{EA0E64EE-C2D9-4DE8-ACFD-88BC3B87A115}" type="presParOf" srcId="{45D268E7-A31E-4B6F-A642-3675717FD511}" destId="{119672A4-4006-46AB-9C05-D391E6941E27}" srcOrd="19" destOrd="0" presId="urn:microsoft.com/office/officeart/2005/8/layout/cycle1"/>
    <dgm:cxn modelId="{8CCC15F3-EB72-46EA-B357-E455399DC7B8}" type="presParOf" srcId="{45D268E7-A31E-4B6F-A642-3675717FD511}" destId="{143F4832-EF87-4253-8284-867476B6099A}" srcOrd="20" destOrd="0" presId="urn:microsoft.com/office/officeart/2005/8/layout/cycle1"/>
    <dgm:cxn modelId="{0FF5029F-41BA-4119-9CB6-61B8F196C0CD}" type="presParOf" srcId="{45D268E7-A31E-4B6F-A642-3675717FD511}" destId="{17713545-C3E9-4187-97C4-51D6C8ACC31D}" srcOrd="21" destOrd="0" presId="urn:microsoft.com/office/officeart/2005/8/layout/cycle1"/>
    <dgm:cxn modelId="{E1982EB6-2EFB-4AAD-925B-B4EDAFF652B1}" type="presParOf" srcId="{45D268E7-A31E-4B6F-A642-3675717FD511}" destId="{8D32CE24-31BD-4C9D-A341-1E64CA4FF25A}" srcOrd="22" destOrd="0" presId="urn:microsoft.com/office/officeart/2005/8/layout/cycle1"/>
    <dgm:cxn modelId="{33C5CC2B-D952-42C1-B2DE-13ED60DFFE7C}" type="presParOf" srcId="{45D268E7-A31E-4B6F-A642-3675717FD511}" destId="{07C5BEA6-30C8-4525-9E8A-2685D27AA9C9}" srcOrd="23" destOrd="0" presId="urn:microsoft.com/office/officeart/2005/8/layout/cycle1"/>
    <dgm:cxn modelId="{51F17F07-77DD-4444-BA6C-925034ACA656}" type="presParOf" srcId="{45D268E7-A31E-4B6F-A642-3675717FD511}" destId="{51E39B60-8506-47EF-9749-A5B8F7FFEED4}" srcOrd="24" destOrd="0" presId="urn:microsoft.com/office/officeart/2005/8/layout/cycle1"/>
    <dgm:cxn modelId="{D1FFBEDE-5057-4917-BFB3-F29199C1EF66}" type="presParOf" srcId="{45D268E7-A31E-4B6F-A642-3675717FD511}" destId="{6FC8BA90-A10D-4ECC-AFE8-CC0F5BE84CB0}" srcOrd="25" destOrd="0" presId="urn:microsoft.com/office/officeart/2005/8/layout/cycle1"/>
    <dgm:cxn modelId="{26A1F5C6-7F8A-4FAF-96D8-3CFFD5636ED2}" type="presParOf" srcId="{45D268E7-A31E-4B6F-A642-3675717FD511}" destId="{B092B405-ABCD-45D1-8814-7340B2BCD5C0}" srcOrd="26" destOrd="0" presId="urn:microsoft.com/office/officeart/2005/8/layout/cycle1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D6C97-4515-4B76-BE22-EE6618016AF8}" type="datetimeFigureOut">
              <a:rPr lang="nl-NL" smtClean="0"/>
              <a:t>23-3-2022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BEBAB1-CFB8-400D-93C6-3436DFCD38A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9843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D50B9F-9C4C-4257-935E-874C810F74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6A75E07-B80D-4231-9F0F-BFEB319BAB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8968B4-77A9-4977-8DA7-E69852AD3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24-3-2022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E562289-4EBC-463B-A65A-662EBB86D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ASM Design B.V.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352EEE2-010C-4E92-A99A-FABF47A69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A265-78E0-470E-9B4F-338C7DF200E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0974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6DAFE1-27F2-4482-9DC8-6F190160D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9083C97-02C3-4763-8634-6DA0D1F4AC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D1EDD7-8308-4F19-A7D2-110A8C77A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24-3-2022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30DE07-B308-49DE-865F-3F9306F59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ASM Design B.V.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3B731B-D97C-4094-B398-E784AD625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A265-78E0-470E-9B4F-338C7DF200E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561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E31222C-D69A-4BF5-AFC7-A074D023AC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9C9D27D-CA75-4672-9193-F5861497CF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3DB709-4624-4C81-AB82-98D1B2BE1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24-3-2022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DB6635-1F55-437B-A48C-25EFFEE4A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ASM Design B.V.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61E46A-CBB3-4CEB-86A9-85B282373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A265-78E0-470E-9B4F-338C7DF200E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684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807C94-57EE-4637-BFE2-FEBB079A5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38C5CF-8031-401D-9ADF-69EBD7C30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C98A49-D726-478B-BA57-E2DEE726E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24-3-2022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D930F64-132F-45AD-828E-537B447D9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ASM Design B.V.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934DEF-F64C-4565-8CB5-8284AAC54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A265-78E0-470E-9B4F-338C7DF200E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6432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9BCC15-0D45-450E-B12F-FEDCD0091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1604FFB-65A1-426F-B993-965716839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A716ED-F8B9-4C0F-BC94-617F6EEDD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24-3-2022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BDB494-320A-47B4-948E-7B5D9575E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ASM Design B.V.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759E52-48C7-493C-B6CA-1690137D6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A265-78E0-470E-9B4F-338C7DF200E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85051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2D0837-86BD-4FD4-82FF-F8F5C24AE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31E5A5B-E511-48EB-8FFD-B58F7265EF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ADF8C79-BC71-4D33-88D2-D53E06952D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9D5EA6E-2303-49E0-9E29-7071054CE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24-3-2022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7A855B6-570B-4754-A3C3-BEFBBD966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ASM Design B.V.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822415-A069-4CAC-9451-5D5F6CA9C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A265-78E0-470E-9B4F-338C7DF200E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2632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0629BE-D8DA-4959-92D5-D1B72DC51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3407E25-CF98-48AE-94BA-D2CC7401C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22B0427-5545-408C-A8FD-CF7E1CE18E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5F2F0A5-FE62-4E8C-AA2B-5F77A7336F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CBC4BEE-18B3-40AC-B37B-8727DEB7B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2D1C2F0-3B04-40D7-8380-E48129E37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24-3-2022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AD607EA-9F63-4522-9C94-7CEF06762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ASM Design B.V.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DB0C629-6EC4-4361-A20D-B6D2E9964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A265-78E0-470E-9B4F-338C7DF200E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7805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E7CB46-8C2E-432C-9734-C214F8137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4DB0276-E6AC-4355-A870-664A99EE7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24-3-2022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D9C8389-36AD-4550-B763-52FCD8FD2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ASM Design B.V.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DA93CA3-0110-4832-B4E2-4646F6087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A265-78E0-470E-9B4F-338C7DF200E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7119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5111544-152B-4F0C-8E3A-29A44E040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24-3-2022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2BDA690-00EB-490D-9552-5508C42BF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ASM Design B.V.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BEF6504-C39E-454C-B089-37F38FED3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A265-78E0-470E-9B4F-338C7DF200E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6677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6A037D-01ED-405D-8D50-D8B62984E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FDFB23-C1A9-4982-8E41-E0A979945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F4EA6A2-D133-42E4-AA6E-EBBBB0B49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D34A64-5534-4331-8B7E-EB8FA29D5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24-3-2022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9EE69B-8FDF-4D6D-B681-8FBD46D66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ASM Design B.V.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4341EE-016A-4AA5-9C2B-3FC1ECDEB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A265-78E0-470E-9B4F-338C7DF200E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5549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78F81B-2D68-4D78-B3E8-9EE2D42EC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2343E34-0A1A-4C02-87A3-7199F1C8B2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01DA094-1F11-48A6-BA4B-1B1FEFA2E3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1BACB71-CF47-4C5E-BCB9-8DAD3038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24-3-2022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2433F1-E05F-498D-993E-46F9C882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ASM Design B.V.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E837D05-7113-4667-B355-A3B76BEC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A265-78E0-470E-9B4F-338C7DF200E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6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B34DFED-6F6D-4537-A864-B215EBCC9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745FD1-6FCA-49B9-8623-C867B09D23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E824965-378D-41C7-95BF-CAF7D459DB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24-3-2022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F109A8-E659-4FE0-B291-13183BF158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/>
              <a:t>ASM Design B.V.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67DD05-FDF1-49D0-AC8C-4AF49915A0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EA265-78E0-470E-9B4F-338C7DF200E9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42965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tiff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tif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348ABD-D14E-4A58-9D64-626317E0A2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Evaluation and efficiency monitoring of the </a:t>
            </a:r>
            <a:br>
              <a:rPr lang="en-US" sz="4000" dirty="0"/>
            </a:br>
            <a:r>
              <a:rPr lang="en-US" sz="4000" dirty="0"/>
              <a:t>new implemented sewage network and </a:t>
            </a:r>
            <a:br>
              <a:rPr lang="en-US" sz="4000" dirty="0"/>
            </a:br>
            <a:r>
              <a:rPr lang="en-US" sz="4000" dirty="0"/>
              <a:t>wastewater treatment construction in the </a:t>
            </a:r>
            <a:br>
              <a:rPr lang="en-US" sz="4000" dirty="0"/>
            </a:br>
            <a:r>
              <a:rPr lang="en-US" sz="4000" dirty="0"/>
              <a:t>larger city of Poreč. </a:t>
            </a:r>
            <a:endParaRPr lang="nl-NL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3926F87-FAC8-47A0-94E7-305360B89B4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u="sng" dirty="0">
                <a:latin typeface="+mj-lt"/>
              </a:rPr>
              <a:t>Wastewater treatment modelling and operational assessment</a:t>
            </a:r>
          </a:p>
          <a:p>
            <a:r>
              <a:rPr lang="en-US" dirty="0">
                <a:latin typeface="+mj-lt"/>
              </a:rPr>
              <a:t>Project final presentation</a:t>
            </a:r>
          </a:p>
          <a:p>
            <a:r>
              <a:rPr lang="en-US" dirty="0">
                <a:latin typeface="+mj-lt"/>
              </a:rPr>
              <a:t>ASM Design B.V.</a:t>
            </a:r>
          </a:p>
          <a:p>
            <a:r>
              <a:rPr lang="en-US" dirty="0">
                <a:latin typeface="+mj-lt"/>
              </a:rPr>
              <a:t>Sebastian Meijer PhD MSc</a:t>
            </a:r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B7136874-75D1-4722-835B-EDD63F8488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226" y="36944"/>
            <a:ext cx="3586302" cy="70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23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FE63A9-6984-4D39-ACAB-2BFFF0518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9" y="136525"/>
            <a:ext cx="11799757" cy="617673"/>
          </a:xfrm>
        </p:spPr>
        <p:txBody>
          <a:bodyPr>
            <a:normAutofit fontScale="90000"/>
          </a:bodyPr>
          <a:lstStyle/>
          <a:p>
            <a:r>
              <a:rPr lang="en-US" dirty="0"/>
              <a:t>Influent specification modelling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62E4F4-5CEB-49D3-8726-3A4CB293F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24-3-2022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1170C4-E32A-48D5-929D-85C686583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ASM Design B.V.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067B5B-30C3-473C-8683-0DDD1D994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A265-78E0-470E-9B4F-338C7DF200E9}" type="slidenum">
              <a:rPr lang="nl-NL" smtClean="0"/>
              <a:t>10</a:t>
            </a:fld>
            <a:r>
              <a:rPr lang="nl-NL" dirty="0"/>
              <a:t> of 16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41B899B3-AAF6-4175-837C-C2F108B192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529" y="881793"/>
            <a:ext cx="5013498" cy="43513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EC35654-A7CC-4FF7-8DF1-7392D22C27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9" t="12767" r="2355" b="12161"/>
          <a:stretch/>
        </p:blipFill>
        <p:spPr>
          <a:xfrm>
            <a:off x="2073897" y="2143559"/>
            <a:ext cx="9795886" cy="39602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FB750EF-EAA4-4049-A91D-5105F86ECC9E}"/>
              </a:ext>
            </a:extLst>
          </p:cNvPr>
          <p:cNvSpPr txBox="1"/>
          <p:nvPr/>
        </p:nvSpPr>
        <p:spPr>
          <a:xfrm>
            <a:off x="5585639" y="1521679"/>
            <a:ext cx="6049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Influent fractions are calculated for model input and checked</a:t>
            </a:r>
          </a:p>
        </p:txBody>
      </p:sp>
      <p:sp>
        <p:nvSpPr>
          <p:cNvPr id="10" name="Arrow: Curved Down 9">
            <a:extLst>
              <a:ext uri="{FF2B5EF4-FFF2-40B4-BE49-F238E27FC236}">
                <a16:creationId xmlns:a16="http://schemas.microsoft.com/office/drawing/2014/main" xmlns="" id="{58BEDA72-EB02-499D-BAA5-FE4794795F8C}"/>
              </a:ext>
            </a:extLst>
          </p:cNvPr>
          <p:cNvSpPr/>
          <p:nvPr/>
        </p:nvSpPr>
        <p:spPr>
          <a:xfrm>
            <a:off x="1536568" y="1877417"/>
            <a:ext cx="1255771" cy="698403"/>
          </a:xfrm>
          <a:prstGeom prst="curvedDownArrow">
            <a:avLst>
              <a:gd name="adj1" fmla="val 25000"/>
              <a:gd name="adj2" fmla="val 62580"/>
              <a:gd name="adj3" fmla="val 62030"/>
            </a:avLst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8820B700-8297-41C9-8654-55ABD3A238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226" y="36944"/>
            <a:ext cx="3586302" cy="70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32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F5A922-712E-4FB1-9230-42C610A15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66" y="81537"/>
            <a:ext cx="8558643" cy="858607"/>
          </a:xfrm>
        </p:spPr>
        <p:txBody>
          <a:bodyPr>
            <a:noAutofit/>
          </a:bodyPr>
          <a:lstStyle/>
          <a:p>
            <a:r>
              <a:rPr lang="en-US" sz="3600" dirty="0"/>
              <a:t>Variables in the scenario study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23EB5C38-3721-4AC3-9D8A-F824BDBADC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5400000">
            <a:off x="7832549" y="1070899"/>
            <a:ext cx="6853154" cy="4747491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08CC08-BA98-4758-B323-68D7F2E41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24-3-2022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45E7CB-97DE-4C93-BC52-C94E3C37C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ASM Design B.V.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C99652-E06F-4A8C-88C7-D4049AB1E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051472" y="6356350"/>
            <a:ext cx="2743200" cy="365125"/>
          </a:xfrm>
        </p:spPr>
        <p:txBody>
          <a:bodyPr/>
          <a:lstStyle/>
          <a:p>
            <a:fld id="{234EA265-78E0-470E-9B4F-338C7DF200E9}" type="slidenum">
              <a:rPr lang="nl-NL" smtClean="0"/>
              <a:t>11</a:t>
            </a:fld>
            <a:endParaRPr lang="nl-NL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xmlns="" id="{58A3CB5F-8622-48BB-813E-C776AFCCC44D}"/>
              </a:ext>
            </a:extLst>
          </p:cNvPr>
          <p:cNvSpPr/>
          <p:nvPr/>
        </p:nvSpPr>
        <p:spPr>
          <a:xfrm>
            <a:off x="9296003" y="1911442"/>
            <a:ext cx="394063" cy="25260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xmlns="" id="{0B83A267-5AD1-4CC5-9703-03C5CD8B90A4}"/>
              </a:ext>
            </a:extLst>
          </p:cNvPr>
          <p:cNvSpPr/>
          <p:nvPr/>
        </p:nvSpPr>
        <p:spPr>
          <a:xfrm>
            <a:off x="8986849" y="609511"/>
            <a:ext cx="394063" cy="25260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xmlns="" id="{B073BA1D-28B2-4651-BD9F-508FE54AF5B6}"/>
              </a:ext>
            </a:extLst>
          </p:cNvPr>
          <p:cNvSpPr/>
          <p:nvPr/>
        </p:nvSpPr>
        <p:spPr>
          <a:xfrm>
            <a:off x="9503920" y="4413074"/>
            <a:ext cx="394063" cy="25260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5F96CD9E-6049-43B4-83B4-08B413D67747}"/>
              </a:ext>
            </a:extLst>
          </p:cNvPr>
          <p:cNvSpPr/>
          <p:nvPr/>
        </p:nvSpPr>
        <p:spPr>
          <a:xfrm>
            <a:off x="9167552" y="6366571"/>
            <a:ext cx="394063" cy="25260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023B060-DB0B-42FB-9FC8-0D64F86E0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9833" y="3952381"/>
            <a:ext cx="4284817" cy="2208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395D1AA8-7EA6-4CCA-94A7-6AE1264D3F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952381"/>
            <a:ext cx="4294450" cy="22080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6B56E7B3-C918-4BFE-B35F-876DA4131237}"/>
              </a:ext>
            </a:extLst>
          </p:cNvPr>
          <p:cNvSpPr txBox="1"/>
          <p:nvPr/>
        </p:nvSpPr>
        <p:spPr>
          <a:xfrm>
            <a:off x="304800" y="1136073"/>
            <a:ext cx="83589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4 WWTP’s; Vrsar, Lanterna, Poreč-North and Poreč-South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load summer conditions and low load winter conditions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 loading and prognosis to 2045 (growth of domestic, tourists and industry)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Days of the week (e.g., Monday hotel cleaning peak)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Hours of the day (morning peak and nightly minimal)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Dry weather and rain weather days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Peak loading events (e.g., incidental industrial discharge)</a:t>
            </a:r>
          </a:p>
        </p:txBody>
      </p:sp>
    </p:spTree>
    <p:extLst>
      <p:ext uri="{BB962C8B-B14F-4D97-AF65-F5344CB8AC3E}">
        <p14:creationId xmlns:p14="http://schemas.microsoft.com/office/powerpoint/2010/main" val="4071701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DC1C42-A180-403D-AFAC-B24529E35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528"/>
            <a:ext cx="10515600" cy="792839"/>
          </a:xfrm>
        </p:spPr>
        <p:txBody>
          <a:bodyPr/>
          <a:lstStyle/>
          <a:p>
            <a:r>
              <a:rPr lang="en-US" dirty="0"/>
              <a:t>General conclusions of the scenario study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B59D17B-5A58-43DB-B2D0-3074A88A1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24-3-2022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A34EFE-6A7F-4615-A664-C2813F374E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ASM Design B.V.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D23C8B8-A887-4A8E-8CB8-5962D4251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A265-78E0-470E-9B4F-338C7DF200E9}" type="slidenum">
              <a:rPr lang="nl-NL" smtClean="0"/>
              <a:t>12</a:t>
            </a:fld>
            <a:r>
              <a:rPr lang="nl-NL" dirty="0"/>
              <a:t> of 16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4B4DD80-9BF3-45B1-AA21-2FE898D770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8576" y="1340383"/>
            <a:ext cx="3206047" cy="1776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94F1AF91-5325-47EA-A496-2953E7DF1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340352" y="2425917"/>
            <a:ext cx="4321490" cy="12555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D39E052F-215C-4D61-959D-57E422BB8EB5}"/>
              </a:ext>
            </a:extLst>
          </p:cNvPr>
          <p:cNvSpPr txBox="1">
            <a:spLocks/>
          </p:cNvSpPr>
          <p:nvPr/>
        </p:nvSpPr>
        <p:spPr>
          <a:xfrm>
            <a:off x="264266" y="1468582"/>
            <a:ext cx="6334688" cy="467235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dirty="0"/>
              <a:t>Design retrofitted without significant adjustment of typical model settings.</a:t>
            </a:r>
          </a:p>
          <a:p>
            <a:pPr>
              <a:lnSpc>
                <a:spcPct val="120000"/>
              </a:lnSpc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dirty="0"/>
              <a:t>Design tested under static and dynamic conditions, meets effluent requirements under all scenarios.</a:t>
            </a:r>
          </a:p>
          <a:p>
            <a:pPr>
              <a:lnSpc>
                <a:spcPct val="120000"/>
              </a:lnSpc>
              <a:buClr>
                <a:srgbClr val="00B050"/>
              </a:buClr>
              <a:buSzPct val="150000"/>
              <a:buFont typeface="Wingdings" panose="05000000000000000000" pitchFamily="2" charset="2"/>
              <a:buChar char="ü"/>
            </a:pPr>
            <a:r>
              <a:rPr lang="en-US" dirty="0"/>
              <a:t>Models validated using 2022 operational data.</a:t>
            </a:r>
          </a:p>
          <a:p>
            <a:pPr marL="0" indent="0">
              <a:lnSpc>
                <a:spcPct val="120000"/>
              </a:lnSpc>
              <a:buClr>
                <a:srgbClr val="00B050"/>
              </a:buClr>
              <a:buSzPct val="200000"/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buClr>
                <a:srgbClr val="00B050"/>
              </a:buClr>
              <a:buSzPct val="200000"/>
              <a:buNone/>
            </a:pPr>
            <a:endParaRPr lang="en-US" dirty="0"/>
          </a:p>
          <a:p>
            <a:pPr>
              <a:lnSpc>
                <a:spcPct val="120000"/>
              </a:lnSpc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dirty="0"/>
              <a:t>Operation is not typical for domestic WWTP’s.</a:t>
            </a:r>
          </a:p>
          <a:p>
            <a:pPr>
              <a:lnSpc>
                <a:spcPct val="120000"/>
              </a:lnSpc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dirty="0"/>
              <a:t>Operational challenges expected due to the large load variation (summer winter).</a:t>
            </a:r>
          </a:p>
          <a:p>
            <a:pPr>
              <a:lnSpc>
                <a:spcPct val="120000"/>
              </a:lnSpc>
              <a:buClr>
                <a:srgbClr val="FF0000"/>
              </a:buClr>
              <a:buSzPct val="120000"/>
              <a:buFont typeface="Wingdings" panose="05000000000000000000" pitchFamily="2" charset="2"/>
              <a:buChar char="Ø"/>
            </a:pPr>
            <a:r>
              <a:rPr lang="en-US" dirty="0"/>
              <a:t>Modeling can improve operational insight.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A02D19E-55DA-405E-82F3-6B3A8AE3AFE1}"/>
              </a:ext>
            </a:extLst>
          </p:cNvPr>
          <p:cNvSpPr txBox="1"/>
          <p:nvPr/>
        </p:nvSpPr>
        <p:spPr>
          <a:xfrm>
            <a:off x="7489372" y="2133331"/>
            <a:ext cx="4362092" cy="369332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Operational scenarios studied in this project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BBD35BC-F35D-460C-B96F-5C17687E5B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5503" y="4269248"/>
            <a:ext cx="4919143" cy="1816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0598390-16E0-4559-A47A-5560B1224C39}"/>
              </a:ext>
            </a:extLst>
          </p:cNvPr>
          <p:cNvSpPr txBox="1"/>
          <p:nvPr/>
        </p:nvSpPr>
        <p:spPr>
          <a:xfrm>
            <a:off x="6908800" y="4216178"/>
            <a:ext cx="4805846" cy="646331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Occurrence of high effluent NH4 peak loading Poreč-North predicted by BioWin modeling </a:t>
            </a:r>
          </a:p>
        </p:txBody>
      </p:sp>
    </p:spTree>
    <p:extLst>
      <p:ext uri="{BB962C8B-B14F-4D97-AF65-F5344CB8AC3E}">
        <p14:creationId xmlns:p14="http://schemas.microsoft.com/office/powerpoint/2010/main" val="3858918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980D19-C9C4-492A-BD4A-8DF9B6EF1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091" y="365126"/>
            <a:ext cx="11619345" cy="647738"/>
          </a:xfrm>
        </p:spPr>
        <p:txBody>
          <a:bodyPr>
            <a:normAutofit fontScale="90000"/>
          </a:bodyPr>
          <a:lstStyle/>
          <a:p>
            <a:r>
              <a:rPr lang="en-US" dirty="0"/>
              <a:t>Operational challenges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07D7CAE5-0D53-4105-BEA1-05B618F36D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305" y="2500730"/>
            <a:ext cx="5635458" cy="33406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C2E04F-FFEC-4655-A0DB-BB31FE765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24-3-2022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D6466AD-DAAB-4B5F-8638-71352A214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ASM Design B.V.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858373-FC57-412C-95FD-847907186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A265-78E0-470E-9B4F-338C7DF200E9}" type="slidenum">
              <a:rPr lang="nl-NL" smtClean="0"/>
              <a:t>13</a:t>
            </a:fld>
            <a:r>
              <a:rPr lang="nl-NL" dirty="0"/>
              <a:t> of 16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46EDCAC-1650-47CA-A971-66906D7C6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1348322"/>
            <a:ext cx="3534735" cy="20819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8A894A1-7C79-4D05-8BEA-5AFE7AD341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4082473"/>
            <a:ext cx="3534735" cy="21083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6D99D1EB-42E4-4105-8530-1F4F73AE270A}"/>
              </a:ext>
            </a:extLst>
          </p:cNvPr>
          <p:cNvSpPr/>
          <p:nvPr/>
        </p:nvSpPr>
        <p:spPr>
          <a:xfrm rot="20801995">
            <a:off x="5785837" y="2922277"/>
            <a:ext cx="1644073" cy="36512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xmlns="" id="{07B08C87-3905-4483-9A71-72606D0A40F4}"/>
              </a:ext>
            </a:extLst>
          </p:cNvPr>
          <p:cNvSpPr/>
          <p:nvPr/>
        </p:nvSpPr>
        <p:spPr>
          <a:xfrm rot="1444929">
            <a:off x="5828457" y="5280485"/>
            <a:ext cx="1644073" cy="365125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8C252D79-8DF7-4F90-BC18-423C47B32D22}"/>
              </a:ext>
            </a:extLst>
          </p:cNvPr>
          <p:cNvSpPr txBox="1"/>
          <p:nvPr/>
        </p:nvSpPr>
        <p:spPr>
          <a:xfrm>
            <a:off x="7760156" y="1348322"/>
            <a:ext cx="2553712" cy="369332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none" rtlCol="0">
            <a:spAutoFit/>
          </a:bodyPr>
          <a:lstStyle>
            <a:defPPr>
              <a:defRPr lang="nl-NL"/>
            </a:defPPr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Dynamic aeration control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FB96120-C8AC-4BCA-9C94-A11A2BF8A7FB}"/>
              </a:ext>
            </a:extLst>
          </p:cNvPr>
          <p:cNvSpPr txBox="1"/>
          <p:nvPr/>
        </p:nvSpPr>
        <p:spPr>
          <a:xfrm>
            <a:off x="7590430" y="4101985"/>
            <a:ext cx="2893164" cy="369332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none" rtlCol="0">
            <a:spAutoFit/>
          </a:bodyPr>
          <a:lstStyle>
            <a:defPPr>
              <a:defRPr lang="nl-NL"/>
            </a:defPPr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Dewatering 10 hours per day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B1B30278-B2EF-4426-8EDE-292522A4D8AC}"/>
              </a:ext>
            </a:extLst>
          </p:cNvPr>
          <p:cNvSpPr txBox="1">
            <a:spLocks/>
          </p:cNvSpPr>
          <p:nvPr/>
        </p:nvSpPr>
        <p:spPr>
          <a:xfrm>
            <a:off x="391870" y="1168825"/>
            <a:ext cx="5493077" cy="112375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Putting in practice effective process control</a:t>
            </a:r>
          </a:p>
          <a:p>
            <a:r>
              <a:rPr lang="en-US" dirty="0"/>
              <a:t>Sludge dewatering operation and logistics</a:t>
            </a:r>
          </a:p>
          <a:p>
            <a:r>
              <a:rPr lang="en-US" dirty="0"/>
              <a:t>Influent (pump) flow dynamics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1F91111-0F6C-49F6-9BA5-FAC8C865DD39}"/>
              </a:ext>
            </a:extLst>
          </p:cNvPr>
          <p:cNvSpPr txBox="1"/>
          <p:nvPr/>
        </p:nvSpPr>
        <p:spPr>
          <a:xfrm>
            <a:off x="1264920" y="5719599"/>
            <a:ext cx="3440301" cy="369332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none" rtlCol="0">
            <a:spAutoFit/>
          </a:bodyPr>
          <a:lstStyle>
            <a:defPPr>
              <a:defRPr lang="nl-NL"/>
            </a:defPPr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BioWin dynamic controller toolbox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C8C51EC-89C9-4B74-BAB8-227AEA550BBF}"/>
              </a:ext>
            </a:extLst>
          </p:cNvPr>
          <p:cNvSpPr txBox="1"/>
          <p:nvPr/>
        </p:nvSpPr>
        <p:spPr>
          <a:xfrm>
            <a:off x="7118794" y="737465"/>
            <a:ext cx="4235006" cy="369332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none" rtlCol="0">
            <a:spAutoFit/>
          </a:bodyPr>
          <a:lstStyle>
            <a:defPPr>
              <a:defRPr lang="nl-NL"/>
            </a:defPPr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Simulating realistic operational conditions</a:t>
            </a:r>
          </a:p>
        </p:txBody>
      </p:sp>
      <p:pic>
        <p:nvPicPr>
          <p:cNvPr id="18" name="Picture 17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4BB5AFC1-E975-47A9-AB4D-ADA02A8A80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226" y="36944"/>
            <a:ext cx="3586302" cy="70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6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12C13D-ABF7-4986-A7BA-DEB341120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BioWin software training at Odvodnja Poreč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7367EA5E-C43E-4FB5-8026-32D3F8D7CF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0" y="1638841"/>
            <a:ext cx="5435408" cy="4351338"/>
          </a:xfrm>
        </p:spPr>
      </p:pic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E1C92667-CE46-4224-A3B8-13EABA1B1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226" y="36944"/>
            <a:ext cx="3586302" cy="701965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762D0A-9CBF-41C4-BF04-C0C4234E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24-3-2022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B3BF40-28DD-47A9-B815-64AC27E2E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ASM Design B.V.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221B53-8EBF-4F5F-A000-82C3C86C3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A265-78E0-470E-9B4F-338C7DF200E9}" type="slidenum">
              <a:rPr lang="nl-NL" smtClean="0"/>
              <a:t>14</a:t>
            </a:fld>
            <a:r>
              <a:rPr lang="nl-NL" dirty="0"/>
              <a:t> of 16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EBACD333-89F0-45C1-8FC1-1BE7C7CD484B}"/>
              </a:ext>
            </a:extLst>
          </p:cNvPr>
          <p:cNvSpPr txBox="1">
            <a:spLocks/>
          </p:cNvSpPr>
          <p:nvPr/>
        </p:nvSpPr>
        <p:spPr>
          <a:xfrm>
            <a:off x="602923" y="1690687"/>
            <a:ext cx="5493077" cy="46656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Learning goals: </a:t>
            </a:r>
          </a:p>
          <a:p>
            <a:pPr lvl="1"/>
            <a:r>
              <a:rPr lang="en-US" dirty="0"/>
              <a:t>general introduction in the use of BioWin software and WWTP modelling</a:t>
            </a:r>
          </a:p>
          <a:p>
            <a:pPr lvl="1"/>
            <a:r>
              <a:rPr lang="en-US" dirty="0"/>
              <a:t>Introduction on the developed models in this project</a:t>
            </a:r>
          </a:p>
          <a:p>
            <a:pPr lvl="1"/>
            <a:r>
              <a:rPr lang="en-US" dirty="0"/>
              <a:t>emphasis on practical application</a:t>
            </a:r>
          </a:p>
          <a:p>
            <a:r>
              <a:rPr lang="en-US" dirty="0"/>
              <a:t>Deliverables: </a:t>
            </a:r>
          </a:p>
          <a:p>
            <a:pPr lvl="1"/>
            <a:r>
              <a:rPr lang="en-US" dirty="0"/>
              <a:t>BioWin/Controller license </a:t>
            </a:r>
          </a:p>
          <a:p>
            <a:pPr lvl="1"/>
            <a:r>
              <a:rPr lang="en-US" dirty="0"/>
              <a:t>All relevant files including WWTP models, scenario’s, influent and other data models</a:t>
            </a:r>
          </a:p>
          <a:p>
            <a:pPr lvl="1"/>
            <a:r>
              <a:rPr lang="en-US" dirty="0"/>
              <a:t>Training materials and reference documentation</a:t>
            </a:r>
          </a:p>
          <a:p>
            <a:r>
              <a:rPr lang="en-US" dirty="0"/>
              <a:t>During the training participants (re)built the model of Poreč-North including controllers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93D9B9A-8804-449D-BDA9-5A978FD27B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51" t="7948"/>
          <a:stretch/>
        </p:blipFill>
        <p:spPr>
          <a:xfrm>
            <a:off x="6714309" y="3429000"/>
            <a:ext cx="4316344" cy="7739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54377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3197B3-32B5-4C7F-AA67-D1F4FF039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62" y="108506"/>
            <a:ext cx="10515600" cy="584201"/>
          </a:xfrm>
        </p:spPr>
        <p:txBody>
          <a:bodyPr>
            <a:normAutofit fontScale="90000"/>
          </a:bodyPr>
          <a:lstStyle/>
          <a:p>
            <a:r>
              <a:rPr lang="en-US"/>
              <a:t>Practical use of WWTP modeling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795B9-DA57-481C-AC42-B986B2B79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24-3-2022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B7BF117-FD97-4044-9F7E-7712778BB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A265-78E0-470E-9B4F-338C7DF200E9}" type="slidenum">
              <a:rPr lang="nl-NL" smtClean="0"/>
              <a:t>15</a:t>
            </a:fld>
            <a:r>
              <a:rPr lang="nl-NL" dirty="0"/>
              <a:t> of 16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2464EC79-080C-4991-8B45-CB03C83700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2901938"/>
              </p:ext>
            </p:extLst>
          </p:nvPr>
        </p:nvGraphicFramePr>
        <p:xfrm>
          <a:off x="1616651" y="1118157"/>
          <a:ext cx="8544381" cy="4806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AutoShape 76">
            <a:extLst>
              <a:ext uri="{FF2B5EF4-FFF2-40B4-BE49-F238E27FC236}">
                <a16:creationId xmlns:a16="http://schemas.microsoft.com/office/drawing/2014/main" xmlns="" id="{7CD971AF-C0EB-44B3-B6D1-38A0D50B73DC}"/>
              </a:ext>
            </a:extLst>
          </p:cNvPr>
          <p:cNvSpPr>
            <a:spLocks/>
          </p:cNvSpPr>
          <p:nvPr/>
        </p:nvSpPr>
        <p:spPr bwMode="auto">
          <a:xfrm>
            <a:off x="1437719" y="1862695"/>
            <a:ext cx="1679575" cy="584200"/>
          </a:xfrm>
          <a:prstGeom prst="borderCallout2">
            <a:avLst>
              <a:gd name="adj1" fmla="val 19565"/>
              <a:gd name="adj2" fmla="val 104444"/>
              <a:gd name="adj3" fmla="val 19565"/>
              <a:gd name="adj4" fmla="val 116944"/>
              <a:gd name="adj5" fmla="val 56178"/>
              <a:gd name="adj6" fmla="val 138619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sz="1400" i="0" dirty="0">
                <a:solidFill>
                  <a:schemeClr val="tx2"/>
                </a:solidFill>
                <a:latin typeface="Arial" charset="0"/>
                <a:cs typeface="Arial" charset="0"/>
              </a:rPr>
              <a:t>Detecting failures</a:t>
            </a:r>
          </a:p>
          <a:p>
            <a:pPr>
              <a:buClr>
                <a:schemeClr val="tx1"/>
              </a:buClr>
              <a:defRPr/>
            </a:pPr>
            <a:r>
              <a:rPr lang="en-US" sz="1400" i="0" dirty="0">
                <a:solidFill>
                  <a:schemeClr val="tx2"/>
                </a:solidFill>
                <a:latin typeface="Arial" charset="0"/>
                <a:cs typeface="Arial" charset="0"/>
              </a:rPr>
              <a:t>Testing Solutions</a:t>
            </a:r>
          </a:p>
        </p:txBody>
      </p:sp>
      <p:sp>
        <p:nvSpPr>
          <p:cNvPr id="10" name="AutoShape 77">
            <a:extLst>
              <a:ext uri="{FF2B5EF4-FFF2-40B4-BE49-F238E27FC236}">
                <a16:creationId xmlns:a16="http://schemas.microsoft.com/office/drawing/2014/main" xmlns="" id="{A3726552-79B5-4E59-A900-8E32EEE1B945}"/>
              </a:ext>
            </a:extLst>
          </p:cNvPr>
          <p:cNvSpPr>
            <a:spLocks/>
          </p:cNvSpPr>
          <p:nvPr/>
        </p:nvSpPr>
        <p:spPr bwMode="auto">
          <a:xfrm>
            <a:off x="785067" y="4064557"/>
            <a:ext cx="2387028" cy="749300"/>
          </a:xfrm>
          <a:prstGeom prst="borderCallout2">
            <a:avLst>
              <a:gd name="adj1" fmla="val 15255"/>
              <a:gd name="adj2" fmla="val 103704"/>
              <a:gd name="adj3" fmla="val 15255"/>
              <a:gd name="adj4" fmla="val 107207"/>
              <a:gd name="adj5" fmla="val -16103"/>
              <a:gd name="adj6" fmla="val 121266"/>
            </a:avLst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sz="1400" i="0" dirty="0">
                <a:solidFill>
                  <a:schemeClr val="tx2"/>
                </a:solidFill>
                <a:latin typeface="Arial" charset="0"/>
                <a:cs typeface="Arial" charset="0"/>
              </a:rPr>
              <a:t>Effluent quality</a:t>
            </a:r>
          </a:p>
          <a:p>
            <a:pPr>
              <a:buClr>
                <a:schemeClr val="tx1"/>
              </a:buClr>
              <a:defRPr/>
            </a:pPr>
            <a:r>
              <a:rPr lang="en-US" sz="1400" i="0" dirty="0">
                <a:solidFill>
                  <a:schemeClr val="tx2"/>
                </a:solidFill>
                <a:latin typeface="Arial" charset="0"/>
                <a:cs typeface="Arial" charset="0"/>
              </a:rPr>
              <a:t>Optimizing controllers</a:t>
            </a:r>
          </a:p>
          <a:p>
            <a:pPr>
              <a:buClr>
                <a:schemeClr val="tx1"/>
              </a:buClr>
              <a:defRPr/>
            </a:pPr>
            <a:r>
              <a:rPr lang="en-US" sz="1400" i="0" dirty="0">
                <a:solidFill>
                  <a:schemeClr val="tx2"/>
                </a:solidFill>
                <a:latin typeface="Arial" charset="0"/>
                <a:cs typeface="Arial" charset="0"/>
              </a:rPr>
              <a:t>Operational cost reduction</a:t>
            </a:r>
          </a:p>
        </p:txBody>
      </p:sp>
      <p:sp>
        <p:nvSpPr>
          <p:cNvPr id="11" name="AutoShape 78">
            <a:extLst>
              <a:ext uri="{FF2B5EF4-FFF2-40B4-BE49-F238E27FC236}">
                <a16:creationId xmlns:a16="http://schemas.microsoft.com/office/drawing/2014/main" xmlns="" id="{00616A1A-62EE-4E92-86F1-0987B3DA4914}"/>
              </a:ext>
            </a:extLst>
          </p:cNvPr>
          <p:cNvSpPr>
            <a:spLocks/>
          </p:cNvSpPr>
          <p:nvPr/>
        </p:nvSpPr>
        <p:spPr bwMode="auto">
          <a:xfrm>
            <a:off x="1448832" y="5175807"/>
            <a:ext cx="2014537" cy="749300"/>
          </a:xfrm>
          <a:prstGeom prst="borderCallout2">
            <a:avLst>
              <a:gd name="adj1" fmla="val 15255"/>
              <a:gd name="adj2" fmla="val 103704"/>
              <a:gd name="adj3" fmla="val 15255"/>
              <a:gd name="adj4" fmla="val 119523"/>
              <a:gd name="adj5" fmla="val -3658"/>
              <a:gd name="adj6" fmla="val 133512"/>
            </a:avLst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sz="1400" i="0" dirty="0">
                <a:solidFill>
                  <a:schemeClr val="tx2"/>
                </a:solidFill>
                <a:latin typeface="Arial" charset="0"/>
                <a:cs typeface="Arial" charset="0"/>
              </a:rPr>
              <a:t>Start-up procedure</a:t>
            </a:r>
          </a:p>
          <a:p>
            <a:pPr>
              <a:buClr>
                <a:schemeClr val="tx1"/>
              </a:buClr>
              <a:defRPr/>
            </a:pPr>
            <a:r>
              <a:rPr lang="en-US" sz="1400" i="0" dirty="0">
                <a:solidFill>
                  <a:schemeClr val="tx2"/>
                </a:solidFill>
                <a:latin typeface="Arial" charset="0"/>
                <a:cs typeface="Arial" charset="0"/>
              </a:rPr>
              <a:t>Forecasting results</a:t>
            </a:r>
          </a:p>
          <a:p>
            <a:pPr>
              <a:buClr>
                <a:schemeClr val="tx1"/>
              </a:buClr>
              <a:defRPr/>
            </a:pPr>
            <a:r>
              <a:rPr lang="en-US" sz="1400" i="0" dirty="0">
                <a:solidFill>
                  <a:schemeClr val="tx2"/>
                </a:solidFill>
                <a:latin typeface="Arial" charset="0"/>
                <a:cs typeface="Arial" charset="0"/>
              </a:rPr>
              <a:t>Bio adaptation time</a:t>
            </a:r>
          </a:p>
        </p:txBody>
      </p:sp>
      <p:sp>
        <p:nvSpPr>
          <p:cNvPr id="12" name="AutoShape 72">
            <a:extLst>
              <a:ext uri="{FF2B5EF4-FFF2-40B4-BE49-F238E27FC236}">
                <a16:creationId xmlns:a16="http://schemas.microsoft.com/office/drawing/2014/main" xmlns="" id="{6CD5E75B-CC41-4F68-8A95-190FBE729EB8}"/>
              </a:ext>
            </a:extLst>
          </p:cNvPr>
          <p:cNvSpPr>
            <a:spLocks/>
          </p:cNvSpPr>
          <p:nvPr/>
        </p:nvSpPr>
        <p:spPr bwMode="auto">
          <a:xfrm>
            <a:off x="7988300" y="932893"/>
            <a:ext cx="1993900" cy="546100"/>
          </a:xfrm>
          <a:prstGeom prst="borderCallout2">
            <a:avLst>
              <a:gd name="adj1" fmla="val 20931"/>
              <a:gd name="adj2" fmla="val -3819"/>
              <a:gd name="adj3" fmla="val 20931"/>
              <a:gd name="adj4" fmla="val -18792"/>
              <a:gd name="adj5" fmla="val 77224"/>
              <a:gd name="adj6" fmla="val -50110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sz="1400" i="0" dirty="0">
                <a:solidFill>
                  <a:schemeClr val="tx2"/>
                </a:solidFill>
                <a:latin typeface="Arial" charset="0"/>
                <a:cs typeface="Arial" charset="0"/>
              </a:rPr>
              <a:t>Scenario evaluation</a:t>
            </a:r>
          </a:p>
          <a:p>
            <a:pPr>
              <a:buClr>
                <a:schemeClr val="tx1"/>
              </a:buClr>
              <a:defRPr/>
            </a:pPr>
            <a:r>
              <a:rPr lang="en-US" sz="1400" i="0" dirty="0">
                <a:solidFill>
                  <a:schemeClr val="tx2"/>
                </a:solidFill>
                <a:latin typeface="Arial" charset="0"/>
                <a:cs typeface="Arial" charset="0"/>
              </a:rPr>
              <a:t>Choice of process</a:t>
            </a:r>
            <a:endParaRPr lang="nl-NL" sz="1400" i="0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AutoShape 74">
            <a:extLst>
              <a:ext uri="{FF2B5EF4-FFF2-40B4-BE49-F238E27FC236}">
                <a16:creationId xmlns:a16="http://schemas.microsoft.com/office/drawing/2014/main" xmlns="" id="{77DCADE7-926F-457B-B13B-E7434A80F788}"/>
              </a:ext>
            </a:extLst>
          </p:cNvPr>
          <p:cNvSpPr>
            <a:spLocks/>
          </p:cNvSpPr>
          <p:nvPr/>
        </p:nvSpPr>
        <p:spPr bwMode="auto">
          <a:xfrm>
            <a:off x="8751312" y="3436137"/>
            <a:ext cx="1824037" cy="1181100"/>
          </a:xfrm>
          <a:prstGeom prst="borderCallout2">
            <a:avLst>
              <a:gd name="adj1" fmla="val 9676"/>
              <a:gd name="adj2" fmla="val -3898"/>
              <a:gd name="adj3" fmla="val 9676"/>
              <a:gd name="adj4" fmla="val -6574"/>
              <a:gd name="adj5" fmla="val 31569"/>
              <a:gd name="adj6" fmla="val -22710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sz="1400" i="0" dirty="0">
                <a:solidFill>
                  <a:schemeClr val="tx2"/>
                </a:solidFill>
                <a:latin typeface="Arial" charset="0"/>
                <a:cs typeface="Arial" charset="0"/>
              </a:rPr>
              <a:t>Influent Dynamics</a:t>
            </a:r>
          </a:p>
          <a:p>
            <a:pPr>
              <a:buClr>
                <a:schemeClr val="tx1"/>
              </a:buClr>
              <a:defRPr/>
            </a:pPr>
            <a:r>
              <a:rPr lang="en-US" sz="1400" i="0" dirty="0">
                <a:solidFill>
                  <a:schemeClr val="tx2"/>
                </a:solidFill>
                <a:latin typeface="Arial" charset="0"/>
                <a:cs typeface="Arial" charset="0"/>
              </a:rPr>
              <a:t>Temp. variations</a:t>
            </a:r>
          </a:p>
          <a:p>
            <a:pPr>
              <a:buClr>
                <a:schemeClr val="tx1"/>
              </a:buClr>
              <a:defRPr/>
            </a:pPr>
            <a:r>
              <a:rPr lang="en-US" sz="1400" i="0" dirty="0">
                <a:solidFill>
                  <a:schemeClr val="tx2"/>
                </a:solidFill>
                <a:latin typeface="Arial" charset="0"/>
                <a:cs typeface="Arial" charset="0"/>
              </a:rPr>
              <a:t>Pump Flow design </a:t>
            </a:r>
          </a:p>
          <a:p>
            <a:pPr>
              <a:buClr>
                <a:schemeClr val="tx1"/>
              </a:buClr>
              <a:defRPr/>
            </a:pPr>
            <a:r>
              <a:rPr lang="en-US" sz="1400" i="0" dirty="0">
                <a:solidFill>
                  <a:schemeClr val="tx2"/>
                </a:solidFill>
                <a:latin typeface="Arial" charset="0"/>
                <a:cs typeface="Arial" charset="0"/>
              </a:rPr>
              <a:t>Aeration capacity</a:t>
            </a:r>
          </a:p>
          <a:p>
            <a:pPr>
              <a:buClr>
                <a:schemeClr val="tx1"/>
              </a:buClr>
              <a:defRPr/>
            </a:pPr>
            <a:r>
              <a:rPr lang="en-US" sz="1400" i="0" dirty="0">
                <a:solidFill>
                  <a:schemeClr val="tx2"/>
                </a:solidFill>
                <a:latin typeface="Arial" charset="0"/>
                <a:cs typeface="Arial" charset="0"/>
              </a:rPr>
              <a:t>Use of Chemicals</a:t>
            </a:r>
          </a:p>
        </p:txBody>
      </p:sp>
      <p:sp>
        <p:nvSpPr>
          <p:cNvPr id="14" name="AutoShape 75">
            <a:extLst>
              <a:ext uri="{FF2B5EF4-FFF2-40B4-BE49-F238E27FC236}">
                <a16:creationId xmlns:a16="http://schemas.microsoft.com/office/drawing/2014/main" xmlns="" id="{48531DDC-9501-437F-8D40-471B851847B6}"/>
              </a:ext>
            </a:extLst>
          </p:cNvPr>
          <p:cNvSpPr>
            <a:spLocks/>
          </p:cNvSpPr>
          <p:nvPr/>
        </p:nvSpPr>
        <p:spPr bwMode="auto">
          <a:xfrm>
            <a:off x="1437719" y="895907"/>
            <a:ext cx="2616200" cy="533400"/>
          </a:xfrm>
          <a:prstGeom prst="borderCallout2">
            <a:avLst>
              <a:gd name="adj1" fmla="val 21431"/>
              <a:gd name="adj2" fmla="val 102912"/>
              <a:gd name="adj3" fmla="val 21431"/>
              <a:gd name="adj4" fmla="val 115171"/>
              <a:gd name="adj5" fmla="val 84133"/>
              <a:gd name="adj6" fmla="val 132078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sz="1400" i="0" dirty="0">
                <a:solidFill>
                  <a:schemeClr val="tx2"/>
                </a:solidFill>
                <a:latin typeface="Arial" charset="0"/>
                <a:cs typeface="Arial" charset="0"/>
              </a:rPr>
              <a:t>Future Effluent Requirements Max Process Loading</a:t>
            </a:r>
          </a:p>
          <a:p>
            <a:pPr>
              <a:buClr>
                <a:schemeClr val="tx1"/>
              </a:buClr>
              <a:defRPr/>
            </a:pPr>
            <a:endParaRPr lang="en-US" sz="1400" i="0" dirty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AutoShape 80">
            <a:extLst>
              <a:ext uri="{FF2B5EF4-FFF2-40B4-BE49-F238E27FC236}">
                <a16:creationId xmlns:a16="http://schemas.microsoft.com/office/drawing/2014/main" xmlns="" id="{BCE6B32B-DD87-42A7-857C-7A12F9897A4A}"/>
              </a:ext>
            </a:extLst>
          </p:cNvPr>
          <p:cNvSpPr>
            <a:spLocks/>
          </p:cNvSpPr>
          <p:nvPr/>
        </p:nvSpPr>
        <p:spPr bwMode="auto">
          <a:xfrm>
            <a:off x="8102045" y="5347257"/>
            <a:ext cx="2298700" cy="1003300"/>
          </a:xfrm>
          <a:prstGeom prst="borderCallout2">
            <a:avLst>
              <a:gd name="adj1" fmla="val 11394"/>
              <a:gd name="adj2" fmla="val -3315"/>
              <a:gd name="adj3" fmla="val 11394"/>
              <a:gd name="adj4" fmla="val -4625"/>
              <a:gd name="adj5" fmla="val -18740"/>
              <a:gd name="adj6" fmla="val -18388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sz="1400" i="0" dirty="0">
                <a:solidFill>
                  <a:schemeClr val="tx2"/>
                </a:solidFill>
                <a:latin typeface="Arial" charset="0"/>
                <a:cs typeface="Arial" charset="0"/>
              </a:rPr>
              <a:t>Process control design</a:t>
            </a:r>
          </a:p>
          <a:p>
            <a:pPr>
              <a:buClr>
                <a:schemeClr val="tx1"/>
              </a:buClr>
              <a:defRPr/>
            </a:pPr>
            <a:r>
              <a:rPr lang="en-US" sz="1400" i="0" dirty="0">
                <a:solidFill>
                  <a:schemeClr val="tx2"/>
                </a:solidFill>
                <a:latin typeface="Arial" charset="0"/>
                <a:cs typeface="Arial" charset="0"/>
              </a:rPr>
              <a:t>Process monitoring</a:t>
            </a:r>
          </a:p>
          <a:p>
            <a:pPr>
              <a:buClr>
                <a:schemeClr val="tx1"/>
              </a:buClr>
              <a:defRPr/>
            </a:pPr>
            <a:r>
              <a:rPr lang="en-US" sz="1400" i="0" dirty="0">
                <a:solidFill>
                  <a:schemeClr val="tx2"/>
                </a:solidFill>
                <a:latin typeface="Arial" charset="0"/>
                <a:cs typeface="Arial" charset="0"/>
              </a:rPr>
              <a:t>Aeration type</a:t>
            </a:r>
          </a:p>
          <a:p>
            <a:pPr>
              <a:buClr>
                <a:schemeClr val="tx1"/>
              </a:buClr>
              <a:defRPr/>
            </a:pPr>
            <a:r>
              <a:rPr lang="en-US" sz="1400" i="0" dirty="0">
                <a:solidFill>
                  <a:schemeClr val="tx2"/>
                </a:solidFill>
                <a:latin typeface="Arial" charset="0"/>
                <a:cs typeface="Arial" charset="0"/>
              </a:rPr>
              <a:t>Operational management</a:t>
            </a:r>
          </a:p>
        </p:txBody>
      </p:sp>
      <p:sp>
        <p:nvSpPr>
          <p:cNvPr id="16" name="AutoShape 79">
            <a:extLst>
              <a:ext uri="{FF2B5EF4-FFF2-40B4-BE49-F238E27FC236}">
                <a16:creationId xmlns:a16="http://schemas.microsoft.com/office/drawing/2014/main" xmlns="" id="{CDB96AA6-9415-411E-A9D8-4D910E6887D4}"/>
              </a:ext>
            </a:extLst>
          </p:cNvPr>
          <p:cNvSpPr>
            <a:spLocks/>
          </p:cNvSpPr>
          <p:nvPr/>
        </p:nvSpPr>
        <p:spPr bwMode="auto">
          <a:xfrm>
            <a:off x="3723719" y="5887007"/>
            <a:ext cx="1816100" cy="723900"/>
          </a:xfrm>
          <a:prstGeom prst="borderCallout2">
            <a:avLst>
              <a:gd name="adj1" fmla="val 15792"/>
              <a:gd name="adj2" fmla="val 104194"/>
              <a:gd name="adj3" fmla="val 15792"/>
              <a:gd name="adj4" fmla="val 107694"/>
              <a:gd name="adj5" fmla="val -25027"/>
              <a:gd name="adj6" fmla="val 117550"/>
            </a:avLst>
          </a:prstGeom>
          <a:solidFill>
            <a:srgbClr val="FFC0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sz="1400" i="0" dirty="0">
                <a:solidFill>
                  <a:schemeClr val="tx2"/>
                </a:solidFill>
                <a:latin typeface="Arial" charset="0"/>
                <a:cs typeface="Arial" charset="0"/>
              </a:rPr>
              <a:t>Training operators</a:t>
            </a:r>
          </a:p>
          <a:p>
            <a:pPr>
              <a:buClr>
                <a:schemeClr val="tx1"/>
              </a:buClr>
              <a:defRPr/>
            </a:pPr>
            <a:r>
              <a:rPr lang="en-US" sz="1400" i="0" dirty="0">
                <a:solidFill>
                  <a:schemeClr val="tx2"/>
                </a:solidFill>
                <a:latin typeface="Arial" charset="0"/>
                <a:cs typeface="Arial" charset="0"/>
              </a:rPr>
              <a:t>Risk evaluation</a:t>
            </a:r>
          </a:p>
          <a:p>
            <a:pPr>
              <a:buClr>
                <a:schemeClr val="tx1"/>
              </a:buClr>
              <a:defRPr/>
            </a:pPr>
            <a:r>
              <a:rPr lang="en-US" sz="1400" i="0" dirty="0">
                <a:solidFill>
                  <a:schemeClr val="tx2"/>
                </a:solidFill>
                <a:latin typeface="Arial" charset="0"/>
                <a:cs typeface="Arial" charset="0"/>
              </a:rPr>
              <a:t>What if scenario’s</a:t>
            </a:r>
          </a:p>
        </p:txBody>
      </p:sp>
      <p:sp>
        <p:nvSpPr>
          <p:cNvPr id="17" name="AutoShape 73">
            <a:extLst>
              <a:ext uri="{FF2B5EF4-FFF2-40B4-BE49-F238E27FC236}">
                <a16:creationId xmlns:a16="http://schemas.microsoft.com/office/drawing/2014/main" xmlns="" id="{7E2EE008-FE9C-4D0F-A982-B98FD29D67CE}"/>
              </a:ext>
            </a:extLst>
          </p:cNvPr>
          <p:cNvSpPr>
            <a:spLocks/>
          </p:cNvSpPr>
          <p:nvPr/>
        </p:nvSpPr>
        <p:spPr bwMode="auto">
          <a:xfrm>
            <a:off x="8389382" y="1936979"/>
            <a:ext cx="2011363" cy="723441"/>
          </a:xfrm>
          <a:prstGeom prst="borderCallout2">
            <a:avLst>
              <a:gd name="adj1" fmla="val 21301"/>
              <a:gd name="adj2" fmla="val -3787"/>
              <a:gd name="adj3" fmla="val 21301"/>
              <a:gd name="adj4" fmla="val -6630"/>
              <a:gd name="adj5" fmla="val 43587"/>
              <a:gd name="adj6" fmla="val -16653"/>
            </a:avLst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buClr>
                <a:schemeClr val="tx1"/>
              </a:buClr>
              <a:defRPr/>
            </a:pPr>
            <a:r>
              <a:rPr lang="en-US" sz="1200" i="0" dirty="0">
                <a:solidFill>
                  <a:schemeClr val="tx2"/>
                </a:solidFill>
                <a:latin typeface="Arial" charset="0"/>
                <a:cs typeface="Arial" charset="0"/>
              </a:rPr>
              <a:t>Determining volumes</a:t>
            </a:r>
          </a:p>
          <a:p>
            <a:pPr>
              <a:buClr>
                <a:schemeClr val="tx1"/>
              </a:buClr>
              <a:defRPr/>
            </a:pPr>
            <a:r>
              <a:rPr lang="en-US" sz="1200" i="0" dirty="0">
                <a:solidFill>
                  <a:schemeClr val="tx2"/>
                </a:solidFill>
                <a:latin typeface="Arial" charset="0"/>
                <a:cs typeface="Arial" charset="0"/>
              </a:rPr>
              <a:t>Design loads</a:t>
            </a:r>
          </a:p>
          <a:p>
            <a:pPr>
              <a:buClr>
                <a:schemeClr val="tx1"/>
              </a:buClr>
              <a:defRPr/>
            </a:pPr>
            <a:r>
              <a:rPr lang="en-US" sz="1200" i="0" dirty="0">
                <a:solidFill>
                  <a:schemeClr val="tx2"/>
                </a:solidFill>
                <a:latin typeface="Arial" charset="0"/>
                <a:cs typeface="Arial" charset="0"/>
              </a:rPr>
              <a:t>Sludge production </a:t>
            </a:r>
            <a:r>
              <a:rPr lang="en-US" sz="1400" i="0" dirty="0">
                <a:solidFill>
                  <a:schemeClr val="tx2"/>
                </a:solidFill>
                <a:latin typeface="Arial" charset="0"/>
                <a:cs typeface="Arial" charset="0"/>
              </a:rPr>
              <a:t>SRT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3F7A073-C454-477E-987E-F162DD623F61}"/>
              </a:ext>
            </a:extLst>
          </p:cNvPr>
          <p:cNvSpPr txBox="1"/>
          <p:nvPr/>
        </p:nvSpPr>
        <p:spPr>
          <a:xfrm>
            <a:off x="4928113" y="4263294"/>
            <a:ext cx="12234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2022</a:t>
            </a:r>
          </a:p>
        </p:txBody>
      </p:sp>
      <p:pic>
        <p:nvPicPr>
          <p:cNvPr id="20" name="Picture 19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1FF2E832-E679-4945-96C9-0DCC59A5699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226" y="36944"/>
            <a:ext cx="3586302" cy="70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3316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C37425B-B8EE-4B53-8396-6D1AB09B7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20271"/>
            <a:ext cx="10515600" cy="60331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/>
              <a:t>Thank you for your attention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3F4B6D-9E5E-4446-80C2-F7228933D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24-3-2022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B29A357-977F-4569-976A-FEF14A73E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ASM Design B.V.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9551DFF-22E1-41C1-9767-08B544433C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A265-78E0-470E-9B4F-338C7DF200E9}" type="slidenum">
              <a:rPr lang="nl-NL" smtClean="0"/>
              <a:t>16</a:t>
            </a:fld>
            <a:r>
              <a:rPr lang="nl-NL" dirty="0"/>
              <a:t> of 16</a:t>
            </a:r>
          </a:p>
        </p:txBody>
      </p:sp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BC669CEB-BEAB-44F5-879B-9CBD30B938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226" y="36944"/>
            <a:ext cx="3586302" cy="70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77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12C13D-ABF7-4986-A7BA-DEB341120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of this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1819AC-4211-4187-BCE6-EBDC14B51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Contexts</a:t>
            </a:r>
          </a:p>
          <a:p>
            <a:r>
              <a:rPr lang="en-US" dirty="0"/>
              <a:t>General project approach </a:t>
            </a:r>
          </a:p>
          <a:p>
            <a:r>
              <a:rPr lang="en-US" dirty="0"/>
              <a:t>Quick introduction on WWTP modelling</a:t>
            </a:r>
          </a:p>
          <a:p>
            <a:r>
              <a:rPr lang="en-US" dirty="0"/>
              <a:t>Some applied methods</a:t>
            </a:r>
          </a:p>
          <a:p>
            <a:r>
              <a:rPr lang="en-US" dirty="0"/>
              <a:t>Conclusions challenges and recommendations</a:t>
            </a:r>
          </a:p>
          <a:p>
            <a:r>
              <a:rPr lang="en-US" dirty="0"/>
              <a:t>Finalizing training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E1C92667-CE46-4224-A3B8-13EABA1B19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226" y="36944"/>
            <a:ext cx="3586302" cy="701965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079842E-4B81-44E7-81D2-CE4EB9B7E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24-3-2022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149093-544B-4675-AF2B-CB7741763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ASM Design B.V.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BB494C6-3C56-43A7-8F04-82305D528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A265-78E0-470E-9B4F-338C7DF200E9}" type="slidenum">
              <a:rPr lang="nl-NL" smtClean="0"/>
              <a:t>2</a:t>
            </a:fld>
            <a:r>
              <a:rPr lang="nl-NL" dirty="0"/>
              <a:t> of 16</a:t>
            </a:r>
          </a:p>
        </p:txBody>
      </p:sp>
    </p:spTree>
    <p:extLst>
      <p:ext uri="{BB962C8B-B14F-4D97-AF65-F5344CB8AC3E}">
        <p14:creationId xmlns:p14="http://schemas.microsoft.com/office/powerpoint/2010/main" val="1787711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12C13D-ABF7-4986-A7BA-DEB341120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1819AC-4211-4187-BCE6-EBDC14B51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Main contexts: Infrastructural investment Sewerage and Wastewater Treatment Plants of City of Poreč – Project Poreč.</a:t>
            </a:r>
          </a:p>
          <a:p>
            <a:r>
              <a:rPr lang="en-US" dirty="0"/>
              <a:t>Related project: Integrated Modelling of Wastewater Infrastructure System of City of Poreč – Modelling Project.</a:t>
            </a:r>
          </a:p>
          <a:p>
            <a:r>
              <a:rPr lang="en-US" dirty="0"/>
              <a:t>The modeling project has 4 components: </a:t>
            </a:r>
          </a:p>
          <a:p>
            <a:pPr lvl="1"/>
            <a:r>
              <a:rPr lang="en-US" dirty="0"/>
              <a:t>Modelling the sewage transport system, </a:t>
            </a:r>
          </a:p>
          <a:p>
            <a:pPr lvl="1"/>
            <a:r>
              <a:rPr lang="en-US" dirty="0"/>
              <a:t>Modelling performance of 4 treatment systems (WWTPs), </a:t>
            </a:r>
          </a:p>
          <a:p>
            <a:pPr lvl="1"/>
            <a:r>
              <a:rPr lang="en-US" dirty="0"/>
              <a:t>Modelling impact on aquatic water quality, </a:t>
            </a:r>
          </a:p>
          <a:p>
            <a:pPr lvl="1"/>
            <a:r>
              <a:rPr lang="en-US" dirty="0"/>
              <a:t>Establishment laboratory setup for monitoring and optimization. </a:t>
            </a:r>
          </a:p>
          <a:p>
            <a:r>
              <a:rPr lang="en-US" dirty="0"/>
              <a:t>This presentation discusses the part wastewater treatment modeling</a:t>
            </a:r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E1C92667-CE46-4224-A3B8-13EABA1B19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226" y="36944"/>
            <a:ext cx="3586302" cy="701965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762D0A-9CBF-41C4-BF04-C0C4234E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24-3-2022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B3BF40-28DD-47A9-B815-64AC27E2E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ASM Design B.V.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221B53-8EBF-4F5F-A000-82C3C86C3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A265-78E0-470E-9B4F-338C7DF200E9}" type="slidenum">
              <a:rPr lang="nl-NL" smtClean="0"/>
              <a:t>3</a:t>
            </a:fld>
            <a:r>
              <a:rPr lang="nl-NL" dirty="0"/>
              <a:t> of 16</a:t>
            </a:r>
          </a:p>
        </p:txBody>
      </p:sp>
    </p:spTree>
    <p:extLst>
      <p:ext uri="{BB962C8B-B14F-4D97-AF65-F5344CB8AC3E}">
        <p14:creationId xmlns:p14="http://schemas.microsoft.com/office/powerpoint/2010/main" val="2099719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2C05F9-8FAA-42CE-8ECB-924A6143E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dirty="0"/>
              <a:t>24-3-2022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CE18E8-DB1B-47C7-BD3B-7AFF7B75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ASM Design B.V.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3C9F4E-2763-420C-8D2A-EA91C614D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A265-78E0-470E-9B4F-338C7DF200E9}" type="slidenum">
              <a:rPr lang="nl-NL" smtClean="0"/>
              <a:t>4</a:t>
            </a:fld>
            <a:r>
              <a:rPr lang="nl-NL" dirty="0"/>
              <a:t> of 16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FA0CD873-E2B9-45D8-A5E5-6D887B175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432795" y="-1225235"/>
            <a:ext cx="1942169" cy="60376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EF40E1C-687A-40AE-AE8A-2B899115E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519860" y="2266401"/>
            <a:ext cx="2020497" cy="5568300"/>
          </a:xfrm>
          <a:prstGeom prst="round2DiagRect">
            <a:avLst>
              <a:gd name="adj1" fmla="val 16667"/>
              <a:gd name="adj2" fmla="val 594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9357D57D-75D5-4E54-BAEF-337C186BD0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897" y="4424142"/>
            <a:ext cx="2236023" cy="10811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840D44C4-9DE9-4986-88A8-6A1AB0A332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626" y="382871"/>
            <a:ext cx="2743199" cy="30461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Arrow: Right 33">
            <a:extLst>
              <a:ext uri="{FF2B5EF4-FFF2-40B4-BE49-F238E27FC236}">
                <a16:creationId xmlns:a16="http://schemas.microsoft.com/office/drawing/2014/main" xmlns="" id="{470CA9C2-E044-4D8C-9917-70062F4F9731}"/>
              </a:ext>
            </a:extLst>
          </p:cNvPr>
          <p:cNvSpPr/>
          <p:nvPr/>
        </p:nvSpPr>
        <p:spPr>
          <a:xfrm rot="5400000">
            <a:off x="5338430" y="2943240"/>
            <a:ext cx="1858670" cy="49131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83099F50-F179-4C73-AA77-A8DA96703182}"/>
              </a:ext>
            </a:extLst>
          </p:cNvPr>
          <p:cNvSpPr txBox="1"/>
          <p:nvPr/>
        </p:nvSpPr>
        <p:spPr>
          <a:xfrm>
            <a:off x="9422686" y="3823314"/>
            <a:ext cx="268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Seawater quality modeling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6BC86F6-3C16-4F60-939F-B1DE73FD20FB}"/>
              </a:ext>
            </a:extLst>
          </p:cNvPr>
          <p:cNvSpPr txBox="1"/>
          <p:nvPr/>
        </p:nvSpPr>
        <p:spPr>
          <a:xfrm>
            <a:off x="6439233" y="2448366"/>
            <a:ext cx="2856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Static design documentation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963F76CD-E7CD-480D-99CD-30DE39989BA9}"/>
              </a:ext>
            </a:extLst>
          </p:cNvPr>
          <p:cNvSpPr txBox="1"/>
          <p:nvPr/>
        </p:nvSpPr>
        <p:spPr>
          <a:xfrm>
            <a:off x="9295336" y="5867683"/>
            <a:ext cx="2407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Dynamic scenario study</a:t>
            </a: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xmlns="" id="{FD9C10D2-6815-4533-9A32-869CED485437}"/>
              </a:ext>
            </a:extLst>
          </p:cNvPr>
          <p:cNvSpPr/>
          <p:nvPr/>
        </p:nvSpPr>
        <p:spPr>
          <a:xfrm>
            <a:off x="3173603" y="5209744"/>
            <a:ext cx="822746" cy="38933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0E91641D-0FF3-4AA8-9E19-5BA87FCE79D3}"/>
              </a:ext>
            </a:extLst>
          </p:cNvPr>
          <p:cNvSpPr txBox="1"/>
          <p:nvPr/>
        </p:nvSpPr>
        <p:spPr>
          <a:xfrm>
            <a:off x="1300711" y="3956539"/>
            <a:ext cx="2373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NL"/>
            </a:defPPr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Influent measurements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1712CA83-FA72-4B8B-9423-177DF6170B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507145" y="4937186"/>
            <a:ext cx="1524408" cy="11735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B80ACDE8-7543-4DD2-9084-AB23E712BF5D}"/>
              </a:ext>
            </a:extLst>
          </p:cNvPr>
          <p:cNvSpPr txBox="1"/>
          <p:nvPr/>
        </p:nvSpPr>
        <p:spPr>
          <a:xfrm>
            <a:off x="4329049" y="5765049"/>
            <a:ext cx="3634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Static and dynamic WWTP modelling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40DA8AB-EA9F-42A9-8F50-16D2DBD5FEE3}"/>
              </a:ext>
            </a:extLst>
          </p:cNvPr>
          <p:cNvSpPr txBox="1"/>
          <p:nvPr/>
        </p:nvSpPr>
        <p:spPr>
          <a:xfrm>
            <a:off x="303475" y="5449218"/>
            <a:ext cx="2013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nl-NL"/>
            </a:defPPr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Transport modeling</a:t>
            </a:r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xmlns="" id="{1AAA6EB6-B978-40CB-BF54-946EC5184703}"/>
              </a:ext>
            </a:extLst>
          </p:cNvPr>
          <p:cNvSpPr/>
          <p:nvPr/>
        </p:nvSpPr>
        <p:spPr>
          <a:xfrm>
            <a:off x="1221060" y="5233330"/>
            <a:ext cx="822745" cy="33035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CFCF6C1D-A576-47C9-A8BD-9C34DF8AA5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95336" y="4716780"/>
            <a:ext cx="2578073" cy="15055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5" name="Arrow: Bent 34">
            <a:extLst>
              <a:ext uri="{FF2B5EF4-FFF2-40B4-BE49-F238E27FC236}">
                <a16:creationId xmlns:a16="http://schemas.microsoft.com/office/drawing/2014/main" xmlns="" id="{CA6CBD34-D314-47AF-9055-883C8602D158}"/>
              </a:ext>
            </a:extLst>
          </p:cNvPr>
          <p:cNvSpPr/>
          <p:nvPr/>
        </p:nvSpPr>
        <p:spPr>
          <a:xfrm>
            <a:off x="10493539" y="4127315"/>
            <a:ext cx="999836" cy="850262"/>
          </a:xfrm>
          <a:prstGeom prst="ben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xmlns="" id="{DB1D3B71-BB38-435F-B17A-0C8476D8BE29}"/>
              </a:ext>
            </a:extLst>
          </p:cNvPr>
          <p:cNvSpPr/>
          <p:nvPr/>
        </p:nvSpPr>
        <p:spPr>
          <a:xfrm>
            <a:off x="8671653" y="5209235"/>
            <a:ext cx="675225" cy="39638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xmlns="" id="{BB348F4C-13E1-4472-9FC0-A718C9A01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6349" y="81537"/>
            <a:ext cx="8109316" cy="685081"/>
          </a:xfrm>
        </p:spPr>
        <p:txBody>
          <a:bodyPr>
            <a:noAutofit/>
          </a:bodyPr>
          <a:lstStyle/>
          <a:p>
            <a:r>
              <a:rPr lang="en-US" sz="3600" dirty="0"/>
              <a:t>General steps in the modelling project</a:t>
            </a:r>
          </a:p>
        </p:txBody>
      </p:sp>
    </p:spTree>
    <p:extLst>
      <p:ext uri="{BB962C8B-B14F-4D97-AF65-F5344CB8AC3E}">
        <p14:creationId xmlns:p14="http://schemas.microsoft.com/office/powerpoint/2010/main" val="260660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12C13D-ABF7-4986-A7BA-DEB341120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project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E1819AC-4211-4187-BCE6-EBDC14B510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Modeling 4 wastewater treatment plants based on the detailed design (report 5.1 to 5.4)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Dynamic wastewater treatment modeling based on winter and summer influent measurements (2019) (report 6.1 to 6.4)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Analysis of operational scenarios up to the year 2045 including rain events (report 7.1 to 7.4)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Model validation based on 2022 operational data (report 8.1 to 8.4)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Training the technological team of Odvodnja Poreč in the use of BioWin software and model-based plant assessment (report 9)</a:t>
            </a:r>
          </a:p>
          <a:p>
            <a:endParaRPr lang="en-US" dirty="0"/>
          </a:p>
        </p:txBody>
      </p:sp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E1C92667-CE46-4224-A3B8-13EABA1B19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226" y="36944"/>
            <a:ext cx="3586302" cy="701965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762D0A-9CBF-41C4-BF04-C0C4234E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24-3-2022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B3BF40-28DD-47A9-B815-64AC27E2E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ASM Design B.V.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221B53-8EBF-4F5F-A000-82C3C86C3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A265-78E0-470E-9B4F-338C7DF200E9}" type="slidenum">
              <a:rPr lang="nl-NL" smtClean="0"/>
              <a:t>5</a:t>
            </a:fld>
            <a:r>
              <a:rPr lang="nl-NL" dirty="0"/>
              <a:t> of 16</a:t>
            </a:r>
          </a:p>
        </p:txBody>
      </p:sp>
    </p:spTree>
    <p:extLst>
      <p:ext uri="{BB962C8B-B14F-4D97-AF65-F5344CB8AC3E}">
        <p14:creationId xmlns:p14="http://schemas.microsoft.com/office/powerpoint/2010/main" val="2640280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0BE846-1D80-4163-B154-E6B6C653A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749" y="136525"/>
            <a:ext cx="8399477" cy="843863"/>
          </a:xfrm>
        </p:spPr>
        <p:txBody>
          <a:bodyPr>
            <a:normAutofit fontScale="90000"/>
          </a:bodyPr>
          <a:lstStyle/>
          <a:p>
            <a:r>
              <a:rPr lang="en-US" dirty="0"/>
              <a:t>Quick introduction on WWTP modelling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xmlns="" id="{08ADDE2B-5445-4EBF-82C8-BD14EEF9D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9425" y="1492700"/>
            <a:ext cx="6611772" cy="4351338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7688F9-C623-4A42-A621-0FA0A18D3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24-3-2022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FCEEF6-7B76-4597-ADA0-5C6A0F196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ASM Design B.V.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8F4265-7C22-4505-934C-9D56D8C4C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A265-78E0-470E-9B4F-338C7DF200E9}" type="slidenum">
              <a:rPr lang="nl-NL" smtClean="0"/>
              <a:t>6</a:t>
            </a:fld>
            <a:r>
              <a:rPr lang="nl-NL" dirty="0"/>
              <a:t> of 16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174085BF-8F1F-4F4E-A239-576A9AADD273}"/>
              </a:ext>
            </a:extLst>
          </p:cNvPr>
          <p:cNvSpPr txBox="1">
            <a:spLocks/>
          </p:cNvSpPr>
          <p:nvPr/>
        </p:nvSpPr>
        <p:spPr>
          <a:xfrm>
            <a:off x="329938" y="1279254"/>
            <a:ext cx="4515440" cy="499899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WWTP model</a:t>
            </a:r>
            <a:r>
              <a:rPr lang="en-US" dirty="0"/>
              <a:t>; A combination of several models</a:t>
            </a:r>
          </a:p>
          <a:p>
            <a:r>
              <a:rPr lang="en-US" b="1" dirty="0"/>
              <a:t>Model input</a:t>
            </a:r>
            <a:r>
              <a:rPr lang="en-US" dirty="0"/>
              <a:t>; Influent flow and concentrations (lab measurements)</a:t>
            </a:r>
          </a:p>
          <a:p>
            <a:r>
              <a:rPr lang="en-US" b="1" dirty="0"/>
              <a:t>Influent specification</a:t>
            </a:r>
            <a:r>
              <a:rPr lang="en-US" dirty="0"/>
              <a:t>; Dividing totals in fractions (characterization)</a:t>
            </a:r>
          </a:p>
          <a:p>
            <a:r>
              <a:rPr lang="en-US" b="1" dirty="0"/>
              <a:t>Hydraulic model</a:t>
            </a:r>
            <a:r>
              <a:rPr lang="en-US" dirty="0"/>
              <a:t>; Modelling water flows in the WWTP</a:t>
            </a:r>
          </a:p>
          <a:p>
            <a:r>
              <a:rPr lang="en-US" b="1" dirty="0"/>
              <a:t>Separation model</a:t>
            </a:r>
            <a:r>
              <a:rPr lang="en-US" dirty="0"/>
              <a:t>; Modelling the membrane reactors (or sedimentation)</a:t>
            </a:r>
          </a:p>
          <a:p>
            <a:r>
              <a:rPr lang="en-US" b="1" dirty="0"/>
              <a:t>Mixing model</a:t>
            </a:r>
            <a:r>
              <a:rPr lang="en-US" dirty="0"/>
              <a:t>; According to complete mixed tank reactors (CSTR)</a:t>
            </a:r>
          </a:p>
          <a:p>
            <a:r>
              <a:rPr lang="en-US" b="1" dirty="0"/>
              <a:t>Activated sludge model</a:t>
            </a:r>
            <a:r>
              <a:rPr lang="en-US" dirty="0"/>
              <a:t>; Combination of stoichiometry (A+B=C) and kinetics (speed of reaction)</a:t>
            </a:r>
          </a:p>
          <a:p>
            <a:r>
              <a:rPr lang="en-US" b="1" dirty="0"/>
              <a:t>Model output</a:t>
            </a:r>
            <a:r>
              <a:rPr lang="en-US" dirty="0"/>
              <a:t>; Calculated result of the scenario study under which effluent results</a:t>
            </a:r>
          </a:p>
          <a:p>
            <a:endParaRPr lang="en-US"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A9485DF6-5351-4AFF-B092-73BEA9D861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226" y="36944"/>
            <a:ext cx="3586302" cy="70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08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612C13D-ABF7-4986-A7BA-DEB341120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 of assessment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90BAB161-7C2D-4369-B319-DF049E21FE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533" y="1324264"/>
            <a:ext cx="3447192" cy="4627418"/>
          </a:xfrm>
        </p:spPr>
      </p:pic>
      <p:pic>
        <p:nvPicPr>
          <p:cNvPr id="4" name="Picture 3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E1C92667-CE46-4224-A3B8-13EABA1B19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226" y="36944"/>
            <a:ext cx="3586302" cy="701965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5762D0A-9CBF-41C4-BF04-C0C4234EE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24-3-2022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B3BF40-28DD-47A9-B815-64AC27E2E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ASM Design B.V.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B221B53-8EBF-4F5F-A000-82C3C86C3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A265-78E0-470E-9B4F-338C7DF200E9}" type="slidenum">
              <a:rPr lang="nl-NL" smtClean="0"/>
              <a:t>7</a:t>
            </a:fld>
            <a:r>
              <a:rPr lang="nl-NL" dirty="0"/>
              <a:t> of 16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xmlns="" id="{490FE371-404D-46A6-9396-7BF34528C0EE}"/>
              </a:ext>
            </a:extLst>
          </p:cNvPr>
          <p:cNvSpPr txBox="1">
            <a:spLocks/>
          </p:cNvSpPr>
          <p:nvPr/>
        </p:nvSpPr>
        <p:spPr>
          <a:xfrm>
            <a:off x="3744685" y="1652191"/>
            <a:ext cx="8210781" cy="429949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200" b="1" dirty="0"/>
              <a:t>Project definition: </a:t>
            </a:r>
            <a:r>
              <a:rPr lang="en-US" sz="2200" dirty="0"/>
              <a:t>Dynamic WWTP effluent flow and load prediction as input for sea water quality modeling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/>
              <a:t>Model setup: </a:t>
            </a:r>
            <a:r>
              <a:rPr lang="en-US" sz="2200" dirty="0"/>
              <a:t>Model including dynamic influent, process control and discontinues sludge dewatering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/>
              <a:t>Data acquisition: </a:t>
            </a:r>
            <a:r>
              <a:rPr lang="en-US" sz="2200" dirty="0"/>
              <a:t>Influent measurements 7 days 24-hours, data evaluation based on influent specification modelling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/>
              <a:t>Simulation and calibration: </a:t>
            </a:r>
            <a:r>
              <a:rPr lang="en-US" sz="2200" dirty="0"/>
              <a:t>Static and dynamic WWTP simulation using BioWin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/>
              <a:t>Retrofit and validation: </a:t>
            </a:r>
            <a:r>
              <a:rPr lang="en-US" sz="2200" dirty="0"/>
              <a:t>Retrofit of the detailed design including calibration. Model validation based on 2022 operational data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/>
              <a:t>WWTP assessment: </a:t>
            </a:r>
            <a:r>
              <a:rPr lang="en-US" sz="2200" dirty="0"/>
              <a:t>Operational assessment based on design parameters, required effluent quality, tested under static and dynamic conditions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200" b="1" dirty="0"/>
              <a:t>Scenario study: </a:t>
            </a:r>
            <a:r>
              <a:rPr lang="en-US" sz="2200" dirty="0"/>
              <a:t>Scenario’s based on 2045 load projection, rain weather operation, summer and winter conditions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088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00257AE-E83A-47E5-A226-B797599759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18489" y="6356350"/>
            <a:ext cx="2743200" cy="365125"/>
          </a:xfrm>
        </p:spPr>
        <p:txBody>
          <a:bodyPr/>
          <a:lstStyle/>
          <a:p>
            <a:r>
              <a:rPr lang="nl-NL"/>
              <a:t>24-3-2022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6569DEB-2FD5-4E4B-ACFB-390ADF83A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18889" y="6356350"/>
            <a:ext cx="4114800" cy="365125"/>
          </a:xfrm>
        </p:spPr>
        <p:txBody>
          <a:bodyPr/>
          <a:lstStyle/>
          <a:p>
            <a:r>
              <a:rPr lang="nl-NL"/>
              <a:t>ASM Design B.V.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6359AF9-C078-4FB0-8459-5E3860C83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0889" y="6356350"/>
            <a:ext cx="2743200" cy="365125"/>
          </a:xfrm>
        </p:spPr>
        <p:txBody>
          <a:bodyPr/>
          <a:lstStyle/>
          <a:p>
            <a:fld id="{234EA265-78E0-470E-9B4F-338C7DF200E9}" type="slidenum">
              <a:rPr lang="nl-NL" smtClean="0"/>
              <a:t>8</a:t>
            </a:fld>
            <a:r>
              <a:rPr lang="nl-NL" dirty="0"/>
              <a:t> of 16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2066E4B-A07A-4279-9446-9AB0CFD26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512" y="2399414"/>
            <a:ext cx="4990464" cy="17221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A032414-8D9F-4E1C-8366-8763863626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511" y="4073236"/>
            <a:ext cx="5022007" cy="22831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6C1EBB1-A8A6-4E7C-A733-9B72FA236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7461" y="1048414"/>
            <a:ext cx="5009514" cy="11621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DE27453-CA76-4106-B1CF-731D71D139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302" y="3368470"/>
            <a:ext cx="5715042" cy="29099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3BBAD25-557D-4691-8DED-21D4E91E1D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195" y="1367985"/>
            <a:ext cx="5009514" cy="15774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xmlns="" id="{A2D3AB66-9F8F-4C91-A887-670F1B75F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302" y="119249"/>
            <a:ext cx="10515600" cy="883612"/>
          </a:xfrm>
        </p:spPr>
        <p:txBody>
          <a:bodyPr>
            <a:noAutofit/>
          </a:bodyPr>
          <a:lstStyle/>
          <a:p>
            <a:r>
              <a:rPr lang="en-US" sz="3600" dirty="0"/>
              <a:t>Static design retrofit using BioWin simulation software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68FC61D-DB18-49AB-9767-555FB5F5D12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72368" y="1960961"/>
            <a:ext cx="6451016" cy="3494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9" name="Arrow: Curved Down 18">
            <a:extLst>
              <a:ext uri="{FF2B5EF4-FFF2-40B4-BE49-F238E27FC236}">
                <a16:creationId xmlns:a16="http://schemas.microsoft.com/office/drawing/2014/main" xmlns="" id="{F50DFA11-A7BC-4AFB-A9DE-0CC5AE3173B9}"/>
              </a:ext>
            </a:extLst>
          </p:cNvPr>
          <p:cNvSpPr/>
          <p:nvPr/>
        </p:nvSpPr>
        <p:spPr>
          <a:xfrm flipH="1">
            <a:off x="8633689" y="2596247"/>
            <a:ext cx="1954140" cy="698403"/>
          </a:xfrm>
          <a:prstGeom prst="curvedDownArrow">
            <a:avLst>
              <a:gd name="adj1" fmla="val 25000"/>
              <a:gd name="adj2" fmla="val 62580"/>
              <a:gd name="adj3" fmla="val 62030"/>
            </a:avLst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5" name="Arrow: Curved Down 24">
            <a:extLst>
              <a:ext uri="{FF2B5EF4-FFF2-40B4-BE49-F238E27FC236}">
                <a16:creationId xmlns:a16="http://schemas.microsoft.com/office/drawing/2014/main" xmlns="" id="{45189DF1-8A48-4C76-A662-6EB6F6B31D7A}"/>
              </a:ext>
            </a:extLst>
          </p:cNvPr>
          <p:cNvSpPr/>
          <p:nvPr/>
        </p:nvSpPr>
        <p:spPr>
          <a:xfrm>
            <a:off x="1963230" y="2656263"/>
            <a:ext cx="1954140" cy="698403"/>
          </a:xfrm>
          <a:prstGeom prst="curvedDownArrow">
            <a:avLst>
              <a:gd name="adj1" fmla="val 25000"/>
              <a:gd name="adj2" fmla="val 62580"/>
              <a:gd name="adj3" fmla="val 62030"/>
            </a:avLst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DC5F886-08F8-4165-95D4-6782E59D724E}"/>
              </a:ext>
            </a:extLst>
          </p:cNvPr>
          <p:cNvSpPr txBox="1"/>
          <p:nvPr/>
        </p:nvSpPr>
        <p:spPr>
          <a:xfrm>
            <a:off x="3912286" y="4710332"/>
            <a:ext cx="446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Model construction and static design retrofit</a:t>
            </a:r>
          </a:p>
        </p:txBody>
      </p:sp>
    </p:spTree>
    <p:extLst>
      <p:ext uri="{BB962C8B-B14F-4D97-AF65-F5344CB8AC3E}">
        <p14:creationId xmlns:p14="http://schemas.microsoft.com/office/powerpoint/2010/main" val="687143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FE63A9-6984-4D39-ACAB-2BFFF0518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29" y="136525"/>
            <a:ext cx="11799757" cy="617673"/>
          </a:xfrm>
        </p:spPr>
        <p:txBody>
          <a:bodyPr>
            <a:normAutofit fontScale="90000"/>
          </a:bodyPr>
          <a:lstStyle/>
          <a:p>
            <a:r>
              <a:rPr lang="en-US" dirty="0"/>
              <a:t>Influent specification modelling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62E4F4-5CEB-49D3-8726-3A4CB293F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24-3-2022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1170C4-E32A-48D5-929D-85C686583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ASM Design B.V.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067B5B-30C3-473C-8683-0DDD1D994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EA265-78E0-470E-9B4F-338C7DF200E9}" type="slidenum">
              <a:rPr lang="nl-NL" smtClean="0"/>
              <a:t>9</a:t>
            </a:fld>
            <a:r>
              <a:rPr lang="nl-NL" dirty="0"/>
              <a:t> of 16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xmlns="" id="{41B899B3-AAF6-4175-837C-C2F108B192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46629" y="904034"/>
            <a:ext cx="6261440" cy="54344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310340A-B325-41A7-A64E-3F514394BE8B}"/>
              </a:ext>
            </a:extLst>
          </p:cNvPr>
          <p:cNvSpPr txBox="1"/>
          <p:nvPr/>
        </p:nvSpPr>
        <p:spPr>
          <a:xfrm>
            <a:off x="304800" y="1136073"/>
            <a:ext cx="498816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Preparing influent measurements for modelling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Determining soluble, particulate, biodegradable and non-biodegradable fractions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Matching fractions to typical domestic source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Detecting industrial or unusual influent composition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Assessment of domestic load versus total load including commercial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Assessment of sewage “strange” water; Infiltration of ground or surface water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DE281C33-A0BE-4AAC-8B59-3E3C280C52BA}"/>
              </a:ext>
            </a:extLst>
          </p:cNvPr>
          <p:cNvGrpSpPr/>
          <p:nvPr/>
        </p:nvGrpSpPr>
        <p:grpSpPr>
          <a:xfrm>
            <a:off x="660888" y="4122966"/>
            <a:ext cx="3963865" cy="2149536"/>
            <a:chOff x="660888" y="4122966"/>
            <a:chExt cx="3963865" cy="2149536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grpSp>
          <p:nvGrpSpPr>
            <p:cNvPr id="13" name="Group 40">
              <a:extLst>
                <a:ext uri="{FF2B5EF4-FFF2-40B4-BE49-F238E27FC236}">
                  <a16:creationId xmlns:a16="http://schemas.microsoft.com/office/drawing/2014/main" xmlns="" id="{C9D4B726-7526-4963-A2EA-BF8571144A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0888" y="4122966"/>
              <a:ext cx="3963865" cy="2149536"/>
              <a:chOff x="552" y="2351"/>
              <a:chExt cx="4752" cy="1725"/>
            </a:xfrm>
          </p:grpSpPr>
          <p:sp>
            <p:nvSpPr>
              <p:cNvPr id="14" name="Rectangle 18">
                <a:extLst>
                  <a:ext uri="{FF2B5EF4-FFF2-40B4-BE49-F238E27FC236}">
                    <a16:creationId xmlns:a16="http://schemas.microsoft.com/office/drawing/2014/main" xmlns="" id="{A4B6E883-D1CA-4D69-B1CF-57BBC60500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4" y="2680"/>
                <a:ext cx="432" cy="1008"/>
              </a:xfrm>
              <a:prstGeom prst="rect">
                <a:avLst/>
              </a:prstGeom>
              <a:solidFill>
                <a:srgbClr val="996633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 sz="1050">
                  <a:latin typeface="Times New Roman" pitchFamily="18" charset="0"/>
                </a:endParaRPr>
              </a:p>
            </p:txBody>
          </p:sp>
          <p:sp>
            <p:nvSpPr>
              <p:cNvPr id="15" name="AutoShape 20">
                <a:extLst>
                  <a:ext uri="{FF2B5EF4-FFF2-40B4-BE49-F238E27FC236}">
                    <a16:creationId xmlns:a16="http://schemas.microsoft.com/office/drawing/2014/main" xmlns="" id="{3182AD17-E05B-45C9-A11C-78A4315B83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552" y="3688"/>
                <a:ext cx="81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262 w 21600"/>
                  <a:gd name="T13" fmla="*/ 4275 h 21600"/>
                  <a:gd name="T14" fmla="*/ 17338 w 21600"/>
                  <a:gd name="T15" fmla="*/ 173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4923" y="21600"/>
                    </a:lnTo>
                    <a:lnTo>
                      <a:pt x="1667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050"/>
              </a:p>
            </p:txBody>
          </p:sp>
          <p:sp>
            <p:nvSpPr>
              <p:cNvPr id="16" name="Rectangle 21">
                <a:extLst>
                  <a:ext uri="{FF2B5EF4-FFF2-40B4-BE49-F238E27FC236}">
                    <a16:creationId xmlns:a16="http://schemas.microsoft.com/office/drawing/2014/main" xmlns="" id="{573FC32E-DDE6-4436-A1FF-33D4EB9843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2680"/>
                <a:ext cx="432" cy="1008"/>
              </a:xfrm>
              <a:prstGeom prst="rect">
                <a:avLst/>
              </a:prstGeom>
              <a:solidFill>
                <a:srgbClr val="CC99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 sz="1050">
                  <a:latin typeface="Times New Roman" pitchFamily="18" charset="0"/>
                </a:endParaRPr>
              </a:p>
            </p:txBody>
          </p:sp>
          <p:sp>
            <p:nvSpPr>
              <p:cNvPr id="17" name="AutoShape 22">
                <a:extLst>
                  <a:ext uri="{FF2B5EF4-FFF2-40B4-BE49-F238E27FC236}">
                    <a16:creationId xmlns:a16="http://schemas.microsoft.com/office/drawing/2014/main" xmlns="" id="{EA7A9870-F585-4A18-89FF-13F8642899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1728" y="3688"/>
                <a:ext cx="81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262 w 21600"/>
                  <a:gd name="T13" fmla="*/ 4275 h 21600"/>
                  <a:gd name="T14" fmla="*/ 17338 w 21600"/>
                  <a:gd name="T15" fmla="*/ 173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4923" y="21600"/>
                    </a:lnTo>
                    <a:lnTo>
                      <a:pt x="1667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050"/>
              </a:p>
            </p:txBody>
          </p:sp>
          <p:sp>
            <p:nvSpPr>
              <p:cNvPr id="18" name="Rectangle 23">
                <a:extLst>
                  <a:ext uri="{FF2B5EF4-FFF2-40B4-BE49-F238E27FC236}">
                    <a16:creationId xmlns:a16="http://schemas.microsoft.com/office/drawing/2014/main" xmlns="" id="{79B87762-5FAB-41AF-BB16-EFC55F113B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0" y="3592"/>
                <a:ext cx="432" cy="96"/>
              </a:xfrm>
              <a:prstGeom prst="rect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 sz="1050">
                  <a:latin typeface="Times New Roman" pitchFamily="18" charset="0"/>
                </a:endParaRPr>
              </a:p>
            </p:txBody>
          </p:sp>
          <p:sp>
            <p:nvSpPr>
              <p:cNvPr id="19" name="Rectangle 24">
                <a:extLst>
                  <a:ext uri="{FF2B5EF4-FFF2-40B4-BE49-F238E27FC236}">
                    <a16:creationId xmlns:a16="http://schemas.microsoft.com/office/drawing/2014/main" xmlns="" id="{4C0816E5-1C7A-428D-8B38-57C8E4754F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4" y="2680"/>
                <a:ext cx="432" cy="1008"/>
              </a:xfrm>
              <a:prstGeom prst="rect">
                <a:avLst/>
              </a:prstGeom>
              <a:solidFill>
                <a:srgbClr val="FFCC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 sz="1050">
                  <a:latin typeface="Times New Roman" pitchFamily="18" charset="0"/>
                </a:endParaRPr>
              </a:p>
            </p:txBody>
          </p:sp>
          <p:sp>
            <p:nvSpPr>
              <p:cNvPr id="20" name="AutoShape 25">
                <a:extLst>
                  <a:ext uri="{FF2B5EF4-FFF2-40B4-BE49-F238E27FC236}">
                    <a16:creationId xmlns:a16="http://schemas.microsoft.com/office/drawing/2014/main" xmlns="" id="{83B15047-3D58-46B5-97D1-E16814D04D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2952" y="3688"/>
                <a:ext cx="81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262 w 21600"/>
                  <a:gd name="T13" fmla="*/ 4275 h 21600"/>
                  <a:gd name="T14" fmla="*/ 17338 w 21600"/>
                  <a:gd name="T15" fmla="*/ 173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4923" y="21600"/>
                    </a:lnTo>
                    <a:lnTo>
                      <a:pt x="1667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050"/>
              </a:p>
            </p:txBody>
          </p:sp>
          <p:sp>
            <p:nvSpPr>
              <p:cNvPr id="21" name="Rectangle 26">
                <a:extLst>
                  <a:ext uri="{FF2B5EF4-FFF2-40B4-BE49-F238E27FC236}">
                    <a16:creationId xmlns:a16="http://schemas.microsoft.com/office/drawing/2014/main" xmlns="" id="{E6A54098-B6CB-4825-B969-BC360302E5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4" y="3496"/>
                <a:ext cx="432" cy="192"/>
              </a:xfrm>
              <a:prstGeom prst="rect">
                <a:avLst/>
              </a:prstGeom>
              <a:solidFill>
                <a:srgbClr val="6633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 sz="1050">
                  <a:latin typeface="Times New Roman" pitchFamily="18" charset="0"/>
                </a:endParaRPr>
              </a:p>
            </p:txBody>
          </p:sp>
          <p:sp>
            <p:nvSpPr>
              <p:cNvPr id="22" name="Rectangle 27">
                <a:extLst>
                  <a:ext uri="{FF2B5EF4-FFF2-40B4-BE49-F238E27FC236}">
                    <a16:creationId xmlns:a16="http://schemas.microsoft.com/office/drawing/2014/main" xmlns="" id="{5F596D9F-ACB6-4AED-A516-00BC55F948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92" y="2679"/>
                <a:ext cx="432" cy="1008"/>
              </a:xfrm>
              <a:prstGeom prst="rect">
                <a:avLst/>
              </a:prstGeom>
              <a:solidFill>
                <a:srgbClr val="FFCC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nl-NL" sz="1050">
                  <a:latin typeface="Times New Roman" pitchFamily="18" charset="0"/>
                </a:endParaRPr>
              </a:p>
            </p:txBody>
          </p:sp>
          <p:sp>
            <p:nvSpPr>
              <p:cNvPr id="23" name="AutoShape 28">
                <a:extLst>
                  <a:ext uri="{FF2B5EF4-FFF2-40B4-BE49-F238E27FC236}">
                    <a16:creationId xmlns:a16="http://schemas.microsoft.com/office/drawing/2014/main" xmlns="" id="{63BE3CE7-1E3A-4822-932F-A7BA175AAE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V="1">
                <a:off x="4400" y="3687"/>
                <a:ext cx="816" cy="9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262 w 21600"/>
                  <a:gd name="T13" fmla="*/ 4275 h 21600"/>
                  <a:gd name="T14" fmla="*/ 17338 w 21600"/>
                  <a:gd name="T15" fmla="*/ 173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4923" y="21600"/>
                    </a:lnTo>
                    <a:lnTo>
                      <a:pt x="16677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B2B2B2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sz="1050"/>
              </a:p>
            </p:txBody>
          </p:sp>
          <p:sp>
            <p:nvSpPr>
              <p:cNvPr id="24" name="Rectangle 30">
                <a:extLst>
                  <a:ext uri="{FF2B5EF4-FFF2-40B4-BE49-F238E27FC236}">
                    <a16:creationId xmlns:a16="http://schemas.microsoft.com/office/drawing/2014/main" xmlns="" id="{589028A7-5CE7-486A-97C1-B48BBAAE33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" y="2358"/>
                <a:ext cx="856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/>
              <a:lstStyle/>
              <a:p>
                <a:pPr marL="342900" indent="-342900" algn="ctr">
                  <a:lnSpc>
                    <a:spcPct val="70000"/>
                  </a:lnSpc>
                  <a:spcBef>
                    <a:spcPct val="20000"/>
                  </a:spcBef>
                  <a:buSzPct val="100000"/>
                  <a:defRPr/>
                </a:pPr>
                <a:r>
                  <a:rPr lang="en-US" sz="1050" b="1" i="0" dirty="0">
                    <a:cs typeface="+mn-cs"/>
                  </a:rPr>
                  <a:t>influent</a:t>
                </a:r>
              </a:p>
            </p:txBody>
          </p:sp>
          <p:sp>
            <p:nvSpPr>
              <p:cNvPr id="25" name="Rectangle 31">
                <a:extLst>
                  <a:ext uri="{FF2B5EF4-FFF2-40B4-BE49-F238E27FC236}">
                    <a16:creationId xmlns:a16="http://schemas.microsoft.com/office/drawing/2014/main" xmlns="" id="{00F75E00-80AC-4265-AE85-22EF8E87E3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2" y="2352"/>
                <a:ext cx="856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/>
              <a:lstStyle/>
              <a:p>
                <a:pPr marL="342900" indent="-342900" algn="ctr">
                  <a:lnSpc>
                    <a:spcPct val="70000"/>
                  </a:lnSpc>
                  <a:spcBef>
                    <a:spcPct val="20000"/>
                  </a:spcBef>
                  <a:buSzPct val="100000"/>
                  <a:defRPr/>
                </a:pPr>
                <a:r>
                  <a:rPr lang="en-US" sz="1050" b="1" i="0" dirty="0">
                    <a:cs typeface="+mn-cs"/>
                  </a:rPr>
                  <a:t>decanted</a:t>
                </a:r>
              </a:p>
            </p:txBody>
          </p:sp>
          <p:sp>
            <p:nvSpPr>
              <p:cNvPr id="26" name="Rectangle 32">
                <a:extLst>
                  <a:ext uri="{FF2B5EF4-FFF2-40B4-BE49-F238E27FC236}">
                    <a16:creationId xmlns:a16="http://schemas.microsoft.com/office/drawing/2014/main" xmlns="" id="{82795FFF-AE2B-496E-9D58-060C423839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0" y="2352"/>
                <a:ext cx="1043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/>
              <a:lstStyle/>
              <a:p>
                <a:pPr marL="342900" indent="-342900" algn="ctr">
                  <a:lnSpc>
                    <a:spcPct val="70000"/>
                  </a:lnSpc>
                  <a:spcBef>
                    <a:spcPct val="20000"/>
                  </a:spcBef>
                  <a:buSzPct val="100000"/>
                  <a:defRPr/>
                </a:pPr>
                <a:r>
                  <a:rPr lang="en-US" sz="1050" b="1" i="0" dirty="0">
                    <a:cs typeface="+mn-cs"/>
                  </a:rPr>
                  <a:t>precipitated</a:t>
                </a:r>
              </a:p>
            </p:txBody>
          </p:sp>
          <p:sp>
            <p:nvSpPr>
              <p:cNvPr id="27" name="Rectangle 33">
                <a:extLst>
                  <a:ext uri="{FF2B5EF4-FFF2-40B4-BE49-F238E27FC236}">
                    <a16:creationId xmlns:a16="http://schemas.microsoft.com/office/drawing/2014/main" xmlns="" id="{50AD0482-B335-4EE5-8F59-3192F521A9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2351"/>
                <a:ext cx="984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/>
              <a:lstStyle/>
              <a:p>
                <a:pPr marL="342900" indent="-342900" algn="ctr">
                  <a:lnSpc>
                    <a:spcPct val="70000"/>
                  </a:lnSpc>
                  <a:spcBef>
                    <a:spcPct val="20000"/>
                  </a:spcBef>
                  <a:buSzPct val="100000"/>
                  <a:defRPr/>
                </a:pPr>
                <a:r>
                  <a:rPr lang="en-US" sz="1050" b="1" i="0" dirty="0">
                    <a:cs typeface="+mn-cs"/>
                  </a:rPr>
                  <a:t>filtered</a:t>
                </a:r>
              </a:p>
            </p:txBody>
          </p:sp>
          <p:sp>
            <p:nvSpPr>
              <p:cNvPr id="28" name="Line 36">
                <a:extLst>
                  <a:ext uri="{FF2B5EF4-FFF2-40B4-BE49-F238E27FC236}">
                    <a16:creationId xmlns:a16="http://schemas.microsoft.com/office/drawing/2014/main" xmlns="" id="{2B6EF405-0341-4AD7-B71D-55A3DA0FAD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64" y="2968"/>
                <a:ext cx="248" cy="0"/>
              </a:xfrm>
              <a:prstGeom prst="line">
                <a:avLst/>
              </a:prstGeom>
              <a:noFill/>
              <a:ln w="28575">
                <a:solidFill>
                  <a:srgbClr val="FFCC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1050"/>
              </a:p>
            </p:txBody>
          </p:sp>
          <p:sp>
            <p:nvSpPr>
              <p:cNvPr id="29" name="Rectangle 37">
                <a:extLst>
                  <a:ext uri="{FF2B5EF4-FFF2-40B4-BE49-F238E27FC236}">
                    <a16:creationId xmlns:a16="http://schemas.microsoft.com/office/drawing/2014/main" xmlns="" id="{95EAD8CB-7CE9-40C8-AF6A-3B55F49477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60" y="2789"/>
                <a:ext cx="840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/>
              <a:lstStyle/>
              <a:p>
                <a:pPr marL="342900" indent="-342900" algn="ctr">
                  <a:lnSpc>
                    <a:spcPct val="70000"/>
                  </a:lnSpc>
                  <a:spcBef>
                    <a:spcPct val="20000"/>
                  </a:spcBef>
                  <a:buSzPct val="100000"/>
                  <a:defRPr/>
                </a:pPr>
                <a:r>
                  <a:rPr lang="en-US" sz="1050" b="1" i="0" dirty="0">
                    <a:cs typeface="+mn-cs"/>
                  </a:rPr>
                  <a:t>Me-salt</a:t>
                </a:r>
              </a:p>
            </p:txBody>
          </p:sp>
          <p:sp>
            <p:nvSpPr>
              <p:cNvPr id="30" name="Rectangle 38">
                <a:extLst>
                  <a:ext uri="{FF2B5EF4-FFF2-40B4-BE49-F238E27FC236}">
                    <a16:creationId xmlns:a16="http://schemas.microsoft.com/office/drawing/2014/main" xmlns="" id="{B15A83B3-F6E5-4062-A657-C44912EA2B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09" y="2796"/>
                <a:ext cx="1142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/>
              <a:lstStyle/>
              <a:p>
                <a:pPr marL="342900" indent="-342900" algn="ctr">
                  <a:lnSpc>
                    <a:spcPct val="70000"/>
                  </a:lnSpc>
                  <a:spcBef>
                    <a:spcPct val="20000"/>
                  </a:spcBef>
                  <a:buSzPct val="100000"/>
                  <a:defRPr/>
                </a:pPr>
                <a:r>
                  <a:rPr lang="en-US" sz="1050" b="1" i="0" dirty="0">
                    <a:cs typeface="+mn-cs"/>
                  </a:rPr>
                  <a:t>0,45 µm</a:t>
                </a:r>
              </a:p>
            </p:txBody>
          </p:sp>
          <p:sp>
            <p:nvSpPr>
              <p:cNvPr id="31" name="Line 39">
                <a:extLst>
                  <a:ext uri="{FF2B5EF4-FFF2-40B4-BE49-F238E27FC236}">
                    <a16:creationId xmlns:a16="http://schemas.microsoft.com/office/drawing/2014/main" xmlns="" id="{4DCDC9AB-4E55-4483-8BA6-E0B21503F3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20" y="2967"/>
                <a:ext cx="248" cy="0"/>
              </a:xfrm>
              <a:prstGeom prst="line">
                <a:avLst/>
              </a:prstGeom>
              <a:noFill/>
              <a:ln w="28575">
                <a:solidFill>
                  <a:srgbClr val="FFCC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 sz="1050"/>
              </a:p>
            </p:txBody>
          </p:sp>
          <p:sp>
            <p:nvSpPr>
              <p:cNvPr id="32" name="Rectangle 30">
                <a:extLst>
                  <a:ext uri="{FF2B5EF4-FFF2-40B4-BE49-F238E27FC236}">
                    <a16:creationId xmlns:a16="http://schemas.microsoft.com/office/drawing/2014/main" xmlns="" id="{E992045A-BDC5-48A3-8953-8F453D51D6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0" y="3884"/>
                <a:ext cx="720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/>
              <a:lstStyle/>
              <a:p>
                <a:pPr marL="342900" indent="-342900" algn="ctr">
                  <a:lnSpc>
                    <a:spcPct val="70000"/>
                  </a:lnSpc>
                  <a:spcBef>
                    <a:spcPct val="20000"/>
                  </a:spcBef>
                  <a:buSzPct val="100000"/>
                  <a:defRPr/>
                </a:pPr>
                <a:r>
                  <a:rPr lang="en-US" sz="1050" b="1" i="0" dirty="0">
                    <a:cs typeface="+mn-cs"/>
                  </a:rPr>
                  <a:t>total</a:t>
                </a:r>
              </a:p>
            </p:txBody>
          </p:sp>
          <p:sp>
            <p:nvSpPr>
              <p:cNvPr id="33" name="Rectangle 30">
                <a:extLst>
                  <a:ext uri="{FF2B5EF4-FFF2-40B4-BE49-F238E27FC236}">
                    <a16:creationId xmlns:a16="http://schemas.microsoft.com/office/drawing/2014/main" xmlns="" id="{6FA9A205-127A-4AEA-B6FD-89561F773C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8" y="3884"/>
                <a:ext cx="1441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/>
              <a:lstStyle/>
              <a:p>
                <a:pPr marL="342900" indent="-342900" algn="ctr">
                  <a:lnSpc>
                    <a:spcPct val="70000"/>
                  </a:lnSpc>
                  <a:spcBef>
                    <a:spcPct val="20000"/>
                  </a:spcBef>
                  <a:buSzPct val="100000"/>
                  <a:defRPr/>
                </a:pPr>
                <a:r>
                  <a:rPr lang="en-US" sz="1050" b="1" i="0" dirty="0">
                    <a:cs typeface="+mn-cs"/>
                  </a:rPr>
                  <a:t>soluble + colloidal</a:t>
                </a:r>
              </a:p>
            </p:txBody>
          </p:sp>
          <p:sp>
            <p:nvSpPr>
              <p:cNvPr id="34" name="Rectangle 30">
                <a:extLst>
                  <a:ext uri="{FF2B5EF4-FFF2-40B4-BE49-F238E27FC236}">
                    <a16:creationId xmlns:a16="http://schemas.microsoft.com/office/drawing/2014/main" xmlns="" id="{EA4F26F4-7B4D-4931-AA5C-CE35C32BE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4" y="3884"/>
                <a:ext cx="861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/>
              <a:lstStyle/>
              <a:p>
                <a:pPr marL="342900" indent="-342900" algn="ctr">
                  <a:lnSpc>
                    <a:spcPct val="70000"/>
                  </a:lnSpc>
                  <a:spcBef>
                    <a:spcPct val="20000"/>
                  </a:spcBef>
                  <a:buSzPct val="100000"/>
                  <a:defRPr/>
                </a:pPr>
                <a:r>
                  <a:rPr lang="en-US" sz="1050" b="1" i="0" dirty="0">
                    <a:cs typeface="+mn-cs"/>
                  </a:rPr>
                  <a:t>soluble</a:t>
                </a:r>
              </a:p>
            </p:txBody>
          </p:sp>
          <p:sp>
            <p:nvSpPr>
              <p:cNvPr id="35" name="Rectangle 30">
                <a:extLst>
                  <a:ext uri="{FF2B5EF4-FFF2-40B4-BE49-F238E27FC236}">
                    <a16:creationId xmlns:a16="http://schemas.microsoft.com/office/drawing/2014/main" xmlns="" id="{24E17926-919A-4FF1-B0E2-2DC879461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7" y="3877"/>
                <a:ext cx="861" cy="19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lIns="90488" tIns="44450" rIns="90488" bIns="44450"/>
              <a:lstStyle/>
              <a:p>
                <a:pPr marL="342900" indent="-342900" algn="ctr">
                  <a:lnSpc>
                    <a:spcPct val="70000"/>
                  </a:lnSpc>
                  <a:spcBef>
                    <a:spcPct val="20000"/>
                  </a:spcBef>
                  <a:buSzPct val="100000"/>
                  <a:defRPr/>
                </a:pPr>
                <a:r>
                  <a:rPr lang="en-US" sz="1050" b="1" i="0" dirty="0">
                    <a:cs typeface="+mn-cs"/>
                  </a:rPr>
                  <a:t>soluble</a:t>
                </a:r>
              </a:p>
            </p:txBody>
          </p:sp>
        </p:grpSp>
        <p:sp>
          <p:nvSpPr>
            <p:cNvPr id="36" name="Boog 4">
              <a:extLst>
                <a:ext uri="{FF2B5EF4-FFF2-40B4-BE49-F238E27FC236}">
                  <a16:creationId xmlns:a16="http://schemas.microsoft.com/office/drawing/2014/main" xmlns="" id="{F84F218B-5F37-41FD-85DE-49D446F60A9D}"/>
                </a:ext>
              </a:extLst>
            </p:cNvPr>
            <p:cNvSpPr>
              <a:spLocks/>
            </p:cNvSpPr>
            <p:nvPr/>
          </p:nvSpPr>
          <p:spPr bwMode="auto">
            <a:xfrm rot="-5947466">
              <a:off x="2216387" y="5410932"/>
              <a:ext cx="952029" cy="472961"/>
            </a:xfrm>
            <a:custGeom>
              <a:avLst/>
              <a:gdLst>
                <a:gd name="T0" fmla="*/ 164565 w 991707"/>
                <a:gd name="T1" fmla="*/ 1296375 h 631067"/>
                <a:gd name="T2" fmla="*/ 2034695 w 991707"/>
                <a:gd name="T3" fmla="*/ 463147 h 631067"/>
                <a:gd name="T4" fmla="*/ 2213797 w 991707"/>
                <a:gd name="T5" fmla="*/ 2610501 h 6310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91707" h="631067" stroke="0">
                  <a:moveTo>
                    <a:pt x="0" y="242104"/>
                  </a:moveTo>
                  <a:cubicBezTo>
                    <a:pt x="156625" y="237791"/>
                    <a:pt x="369776" y="-55475"/>
                    <a:pt x="534605" y="9352"/>
                  </a:cubicBezTo>
                  <a:cubicBezTo>
                    <a:pt x="699434" y="74179"/>
                    <a:pt x="988975" y="476045"/>
                    <a:pt x="988975" y="631067"/>
                  </a:cubicBezTo>
                  <a:lnTo>
                    <a:pt x="49716" y="613948"/>
                  </a:lnTo>
                  <a:cubicBezTo>
                    <a:pt x="44674" y="418216"/>
                    <a:pt x="410727" y="239602"/>
                    <a:pt x="405685" y="43870"/>
                  </a:cubicBezTo>
                  <a:lnTo>
                    <a:pt x="0" y="242104"/>
                  </a:lnTo>
                  <a:close/>
                </a:path>
                <a:path w="991707" h="631067" fill="none">
                  <a:moveTo>
                    <a:pt x="73516" y="313388"/>
                  </a:moveTo>
                  <a:cubicBezTo>
                    <a:pt x="230141" y="309075"/>
                    <a:pt x="798593" y="-3012"/>
                    <a:pt x="908964" y="111962"/>
                  </a:cubicBezTo>
                  <a:cubicBezTo>
                    <a:pt x="1014589" y="221992"/>
                    <a:pt x="988975" y="476045"/>
                    <a:pt x="988975" y="631067"/>
                  </a:cubicBezTo>
                </a:path>
              </a:pathLst>
            </a:cu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GB" sz="1050"/>
            </a:p>
          </p:txBody>
        </p:sp>
        <p:sp>
          <p:nvSpPr>
            <p:cNvPr id="37" name="Boog 4">
              <a:extLst>
                <a:ext uri="{FF2B5EF4-FFF2-40B4-BE49-F238E27FC236}">
                  <a16:creationId xmlns:a16="http://schemas.microsoft.com/office/drawing/2014/main" xmlns="" id="{020D73D0-9700-4163-854D-FB5E5CF26ABD}"/>
                </a:ext>
              </a:extLst>
            </p:cNvPr>
            <p:cNvSpPr>
              <a:spLocks/>
            </p:cNvSpPr>
            <p:nvPr/>
          </p:nvSpPr>
          <p:spPr bwMode="auto">
            <a:xfrm rot="-5947466">
              <a:off x="3404724" y="5408772"/>
              <a:ext cx="953273" cy="472127"/>
            </a:xfrm>
            <a:custGeom>
              <a:avLst/>
              <a:gdLst>
                <a:gd name="T0" fmla="*/ 165211 w 991707"/>
                <a:gd name="T1" fmla="*/ 1289524 h 631067"/>
                <a:gd name="T2" fmla="*/ 2042698 w 991707"/>
                <a:gd name="T3" fmla="*/ 460701 h 631067"/>
                <a:gd name="T4" fmla="*/ 2222505 w 991707"/>
                <a:gd name="T5" fmla="*/ 2596709 h 6310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91707" h="631067" stroke="0">
                  <a:moveTo>
                    <a:pt x="0" y="242104"/>
                  </a:moveTo>
                  <a:cubicBezTo>
                    <a:pt x="156625" y="237791"/>
                    <a:pt x="369776" y="-55475"/>
                    <a:pt x="534605" y="9352"/>
                  </a:cubicBezTo>
                  <a:cubicBezTo>
                    <a:pt x="699434" y="74179"/>
                    <a:pt x="988975" y="476045"/>
                    <a:pt x="988975" y="631067"/>
                  </a:cubicBezTo>
                  <a:lnTo>
                    <a:pt x="49716" y="613948"/>
                  </a:lnTo>
                  <a:cubicBezTo>
                    <a:pt x="44674" y="418216"/>
                    <a:pt x="410727" y="239602"/>
                    <a:pt x="405685" y="43870"/>
                  </a:cubicBezTo>
                  <a:lnTo>
                    <a:pt x="0" y="242104"/>
                  </a:lnTo>
                  <a:close/>
                </a:path>
                <a:path w="991707" h="631067" fill="none">
                  <a:moveTo>
                    <a:pt x="73516" y="313388"/>
                  </a:moveTo>
                  <a:cubicBezTo>
                    <a:pt x="230141" y="309075"/>
                    <a:pt x="798593" y="-3012"/>
                    <a:pt x="908964" y="111962"/>
                  </a:cubicBezTo>
                  <a:cubicBezTo>
                    <a:pt x="1014589" y="221992"/>
                    <a:pt x="988975" y="476045"/>
                    <a:pt x="988975" y="631067"/>
                  </a:cubicBezTo>
                </a:path>
              </a:pathLst>
            </a:cu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GB" sz="1050"/>
            </a:p>
          </p:txBody>
        </p:sp>
        <p:sp>
          <p:nvSpPr>
            <p:cNvPr id="38" name="Boog 4">
              <a:extLst>
                <a:ext uri="{FF2B5EF4-FFF2-40B4-BE49-F238E27FC236}">
                  <a16:creationId xmlns:a16="http://schemas.microsoft.com/office/drawing/2014/main" xmlns="" id="{DF681300-13E0-48FB-ACBB-0650C5E9EF8A}"/>
                </a:ext>
              </a:extLst>
            </p:cNvPr>
            <p:cNvSpPr>
              <a:spLocks/>
            </p:cNvSpPr>
            <p:nvPr/>
          </p:nvSpPr>
          <p:spPr bwMode="auto">
            <a:xfrm rot="-5947466">
              <a:off x="1189087" y="5420962"/>
              <a:ext cx="952029" cy="472961"/>
            </a:xfrm>
            <a:custGeom>
              <a:avLst/>
              <a:gdLst>
                <a:gd name="T0" fmla="*/ 164565 w 991707"/>
                <a:gd name="T1" fmla="*/ 1296375 h 631067"/>
                <a:gd name="T2" fmla="*/ 2034695 w 991707"/>
                <a:gd name="T3" fmla="*/ 463147 h 631067"/>
                <a:gd name="T4" fmla="*/ 2213797 w 991707"/>
                <a:gd name="T5" fmla="*/ 2610501 h 63106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91707" h="631067" stroke="0">
                  <a:moveTo>
                    <a:pt x="0" y="242104"/>
                  </a:moveTo>
                  <a:cubicBezTo>
                    <a:pt x="156625" y="237791"/>
                    <a:pt x="369776" y="-55475"/>
                    <a:pt x="534605" y="9352"/>
                  </a:cubicBezTo>
                  <a:cubicBezTo>
                    <a:pt x="699434" y="74179"/>
                    <a:pt x="988975" y="476045"/>
                    <a:pt x="988975" y="631067"/>
                  </a:cubicBezTo>
                  <a:lnTo>
                    <a:pt x="49716" y="613948"/>
                  </a:lnTo>
                  <a:cubicBezTo>
                    <a:pt x="44674" y="418216"/>
                    <a:pt x="410727" y="239602"/>
                    <a:pt x="405685" y="43870"/>
                  </a:cubicBezTo>
                  <a:lnTo>
                    <a:pt x="0" y="242104"/>
                  </a:lnTo>
                  <a:close/>
                </a:path>
                <a:path w="991707" h="631067" fill="none">
                  <a:moveTo>
                    <a:pt x="73516" y="313388"/>
                  </a:moveTo>
                  <a:cubicBezTo>
                    <a:pt x="230141" y="309075"/>
                    <a:pt x="798593" y="-3012"/>
                    <a:pt x="908964" y="111962"/>
                  </a:cubicBezTo>
                  <a:cubicBezTo>
                    <a:pt x="1014589" y="221992"/>
                    <a:pt x="988975" y="476045"/>
                    <a:pt x="988975" y="631067"/>
                  </a:cubicBezTo>
                </a:path>
              </a:pathLst>
            </a:custGeom>
            <a:noFill/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endParaRPr lang="en-GB" sz="1050"/>
            </a:p>
          </p:txBody>
        </p:sp>
      </p:grpSp>
      <p:pic>
        <p:nvPicPr>
          <p:cNvPr id="39" name="Picture 38" descr="A picture containing icon&#10;&#10;Description automatically generated">
            <a:extLst>
              <a:ext uri="{FF2B5EF4-FFF2-40B4-BE49-F238E27FC236}">
                <a16:creationId xmlns:a16="http://schemas.microsoft.com/office/drawing/2014/main" xmlns="" id="{1E257D00-3D28-4257-B572-8B720C98C6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226" y="36944"/>
            <a:ext cx="3586302" cy="701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14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2250</TotalTime>
  <Words>1012</Words>
  <Application>Microsoft Office PowerPoint</Application>
  <PresentationFormat>Widescreen</PresentationFormat>
  <Paragraphs>192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Wingdings</vt:lpstr>
      <vt:lpstr>Office Theme</vt:lpstr>
      <vt:lpstr>Evaluation and efficiency monitoring of the  new implemented sewage network and  wastewater treatment construction in the  larger city of Poreč. </vt:lpstr>
      <vt:lpstr>Content of this presentation</vt:lpstr>
      <vt:lpstr>Contexts</vt:lpstr>
      <vt:lpstr>General steps in the modelling project</vt:lpstr>
      <vt:lpstr>General project approach</vt:lpstr>
      <vt:lpstr>Quick introduction on WWTP modelling</vt:lpstr>
      <vt:lpstr>Method of assessment</vt:lpstr>
      <vt:lpstr>Static design retrofit using BioWin simulation software</vt:lpstr>
      <vt:lpstr>Influent specification modelling</vt:lpstr>
      <vt:lpstr>Influent specification modelling</vt:lpstr>
      <vt:lpstr>Variables in the scenario study</vt:lpstr>
      <vt:lpstr>General conclusions of the scenario study</vt:lpstr>
      <vt:lpstr>Operational challenges</vt:lpstr>
      <vt:lpstr>BioWin software training at Odvodnja Poreč</vt:lpstr>
      <vt:lpstr>Practical use of WWTP modeling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and efficiency monitoring of the  new implemented sewage network and  wastewater treatment construction in the  larger city of Poreč.</dc:title>
  <dc:creator>Sebastiaan Meijer</dc:creator>
  <cp:lastModifiedBy>Damir Brdanovic</cp:lastModifiedBy>
  <cp:revision>13</cp:revision>
  <dcterms:created xsi:type="dcterms:W3CDTF">2022-03-20T10:27:34Z</dcterms:created>
  <dcterms:modified xsi:type="dcterms:W3CDTF">2022-03-23T00:09:30Z</dcterms:modified>
</cp:coreProperties>
</file>