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999D1-4E13-48B3-9FC2-9286D9FC67F2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B39C4-D3D2-493F-9C71-DB725BAB8F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47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3AE-80BE-44A7-B7FE-D101B84F7F3C}" type="datetime1">
              <a:rPr lang="hr-HR" smtClean="0"/>
              <a:t>23.3.2022.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494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08CD-37D5-430A-AEA8-15FCE110C884}" type="datetime1">
              <a:rPr lang="hr-HR" smtClean="0"/>
              <a:t>23.3.2022.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09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7BCF-3590-4F7E-81AF-33AA6A2DCEE5}" type="datetime1">
              <a:rPr lang="hr-HR" smtClean="0"/>
              <a:t>23.3.2022.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14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2C84-0B6A-4801-9A2E-25C3716BE221}" type="datetime1">
              <a:rPr lang="hr-HR" smtClean="0"/>
              <a:t>23.3.2022.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63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BD1F-0157-4501-BBAD-4BF5081F7A7B}" type="datetime1">
              <a:rPr lang="hr-HR" smtClean="0"/>
              <a:t>23.3.2022.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754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EBA9-5A6A-4944-8F35-C806061665E8}" type="datetime1">
              <a:rPr lang="hr-HR" smtClean="0"/>
              <a:t>23.3.2022.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66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E42C-CCAB-4DE3-B2B3-7226A2339B59}" type="datetime1">
              <a:rPr lang="hr-HR" smtClean="0"/>
              <a:t>23.3.2022.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378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6E28-FD65-4CF1-8245-93E32BD26057}" type="datetime1">
              <a:rPr lang="hr-HR" smtClean="0"/>
              <a:t>23.3.2022.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708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5FC3-6DC0-4962-BAA5-DAE51E8D652F}" type="datetime1">
              <a:rPr lang="hr-HR" smtClean="0"/>
              <a:t>23.3.2022.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24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9484-1ADE-425B-9993-72EEF21C05D7}" type="datetime1">
              <a:rPr lang="hr-HR" smtClean="0"/>
              <a:t>23.3.2022.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39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7380-4663-4646-8A71-9F20C86BA693}" type="datetime1">
              <a:rPr lang="hr-HR" smtClean="0"/>
              <a:t>23.3.2022.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219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89B94-F97D-4288-8F74-2F956D4104A4}" type="datetime1">
              <a:rPr lang="hr-HR" smtClean="0"/>
              <a:t>23.3.2022.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30E0B-DB1C-448C-9963-A51F6D1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41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48561"/>
            <a:ext cx="9144000" cy="170041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Uzorkovanje mora i određivanje indikatora fekalnog onečišćenja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6656"/>
            <a:ext cx="9144000" cy="887931"/>
          </a:xfrm>
        </p:spPr>
        <p:txBody>
          <a:bodyPr>
            <a:normAutofit/>
          </a:bodyPr>
          <a:lstStyle/>
          <a:p>
            <a:r>
              <a:rPr lang="hr-HR" b="1" dirty="0" smtClean="0"/>
              <a:t>Marino Korlević</a:t>
            </a:r>
          </a:p>
          <a:p>
            <a:r>
              <a:rPr lang="hr-HR" dirty="0" smtClean="0"/>
              <a:t>Zagreb, 23. ožujka 2022.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165978"/>
            <a:ext cx="9144000" cy="13188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Institut Ruđer Bošković</a:t>
            </a:r>
          </a:p>
          <a:p>
            <a:r>
              <a:rPr lang="hr-HR" dirty="0" smtClean="0"/>
              <a:t>Centar za istraživanje mora, Rovinj</a:t>
            </a:r>
          </a:p>
          <a:p>
            <a:r>
              <a:rPr lang="hr-HR" dirty="0" smtClean="0"/>
              <a:t>Laboratorij za morsku mikrobnu ekologiju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1" b="13912"/>
          <a:stretch/>
        </p:blipFill>
        <p:spPr>
          <a:xfrm>
            <a:off x="192501" y="232078"/>
            <a:ext cx="1732550" cy="11866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6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471863" cy="828408"/>
          </a:xfrm>
        </p:spPr>
        <p:txBody>
          <a:bodyPr/>
          <a:lstStyle/>
          <a:p>
            <a:r>
              <a:rPr lang="hr-HR" b="1" dirty="0" smtClean="0"/>
              <a:t>Uvod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534"/>
            <a:ext cx="10515600" cy="4677877"/>
          </a:xfrm>
        </p:spPr>
        <p:txBody>
          <a:bodyPr/>
          <a:lstStyle/>
          <a:p>
            <a:pPr marL="0" indent="0" algn="just">
              <a:buNone/>
            </a:pPr>
            <a:r>
              <a:rPr lang="hr-HR" b="1" dirty="0" smtClean="0"/>
              <a:t>Studija Poreč</a:t>
            </a:r>
            <a:r>
              <a:rPr lang="hr-HR" dirty="0" smtClean="0"/>
              <a:t> </a:t>
            </a:r>
            <a:r>
              <a:rPr lang="hr-HR" sz="1600" dirty="0" smtClean="0"/>
              <a:t>(Studija ocjene i praćenja učinkovitosti provedbe projekta izgradnje kanalizacijske mreže i analiza učinkovitosti rada uređaja za pročišćavanje otpadnih voda u gradu Poreču):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/>
              <a:t> m</a:t>
            </a:r>
            <a:r>
              <a:rPr lang="hr-HR" dirty="0" smtClean="0"/>
              <a:t>odeliranje sustava odvodnje grada Poreča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/>
              <a:t> </a:t>
            </a:r>
            <a:r>
              <a:rPr lang="hr-HR" dirty="0" smtClean="0"/>
              <a:t>modeliranje četiri nova UPOV-a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/>
              <a:t> </a:t>
            </a:r>
            <a:r>
              <a:rPr lang="hr-HR" dirty="0" smtClean="0"/>
              <a:t>modeliranje mora na širem području grada i odabranih plaža Poreča</a:t>
            </a:r>
          </a:p>
          <a:p>
            <a:pPr marL="0" indent="0" algn="just">
              <a:buNone/>
            </a:pPr>
            <a:endParaRPr lang="hr-HR" dirty="0" smtClean="0"/>
          </a:p>
          <a:p>
            <a:pPr marL="0" indent="0" algn="just">
              <a:buNone/>
            </a:pPr>
            <a:r>
              <a:rPr lang="hr-HR" dirty="0" smtClean="0"/>
              <a:t>Određivanje </a:t>
            </a:r>
            <a:r>
              <a:rPr lang="hr-HR" u="sng" dirty="0" smtClean="0"/>
              <a:t>indikatora fekalnog onečišćenja</a:t>
            </a:r>
            <a:r>
              <a:rPr lang="hr-HR" dirty="0" smtClean="0"/>
              <a:t> potrebno je za svaki dio!</a:t>
            </a:r>
          </a:p>
          <a:p>
            <a:pPr marL="0" indent="0" algn="just">
              <a:buNone/>
            </a:pPr>
            <a:r>
              <a:rPr lang="hr-HR" dirty="0" smtClean="0"/>
              <a:t>Laboratorij za morsku mikrobnu ekologiju, Centar za istraživanje mora, Rovinj → </a:t>
            </a:r>
            <a:r>
              <a:rPr lang="hr-HR" b="1" dirty="0" smtClean="0"/>
              <a:t>uzorkovanje mora i određivanje indikatora fekalnog onečišćenja</a:t>
            </a: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8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2939980" cy="828408"/>
          </a:xfrm>
        </p:spPr>
        <p:txBody>
          <a:bodyPr/>
          <a:lstStyle/>
          <a:p>
            <a:r>
              <a:rPr lang="hr-HR" b="1" dirty="0" smtClean="0"/>
              <a:t>Uzorkovanje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534"/>
            <a:ext cx="6306178" cy="4222527"/>
          </a:xfrm>
        </p:spPr>
        <p:txBody>
          <a:bodyPr>
            <a:normAutofit/>
          </a:bodyPr>
          <a:lstStyle/>
          <a:p>
            <a:pPr algn="just">
              <a:buFont typeface="Calibri" panose="020F0502020204030204" pitchFamily="34" charset="0"/>
              <a:buChar char="→"/>
            </a:pPr>
            <a:r>
              <a:rPr lang="hr-HR" dirty="0" smtClean="0"/>
              <a:t> zima </a:t>
            </a:r>
            <a:r>
              <a:rPr lang="hr-HR" dirty="0"/>
              <a:t>i ljeto 2019.; zima 2022</a:t>
            </a:r>
            <a:r>
              <a:rPr lang="hr-HR" dirty="0" smtClean="0"/>
              <a:t>.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/>
              <a:t> </a:t>
            </a:r>
            <a:r>
              <a:rPr lang="hr-HR" dirty="0" smtClean="0"/>
              <a:t>uzorkovanje otpadnih voda (PBF)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 smtClean="0"/>
              <a:t> uzorkovanje </a:t>
            </a:r>
            <a:r>
              <a:rPr lang="hr-HR" dirty="0" err="1" smtClean="0"/>
              <a:t>influenta</a:t>
            </a:r>
            <a:r>
              <a:rPr lang="hr-HR" dirty="0" smtClean="0"/>
              <a:t> i </a:t>
            </a:r>
            <a:r>
              <a:rPr lang="hr-HR" dirty="0" err="1" smtClean="0"/>
              <a:t>efluenta</a:t>
            </a:r>
            <a:r>
              <a:rPr lang="hr-HR" dirty="0" smtClean="0"/>
              <a:t> nakon puštanja u rad UPOV-a (PBF)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 smtClean="0"/>
              <a:t> uzorkovanje mora</a:t>
            </a:r>
          </a:p>
          <a:p>
            <a:pPr lvl="1" algn="just"/>
            <a:r>
              <a:rPr lang="hr-HR" dirty="0" smtClean="0"/>
              <a:t>A – ispust</a:t>
            </a:r>
            <a:endParaRPr lang="hr-HR" dirty="0"/>
          </a:p>
          <a:p>
            <a:pPr lvl="1" algn="just"/>
            <a:r>
              <a:rPr lang="hr-HR" dirty="0" smtClean="0"/>
              <a:t>B – 150 </a:t>
            </a:r>
            <a:r>
              <a:rPr lang="hr-HR" dirty="0"/>
              <a:t>m u smjeru plutanja</a:t>
            </a:r>
          </a:p>
          <a:p>
            <a:pPr lvl="1" algn="just"/>
            <a:r>
              <a:rPr lang="hr-HR" dirty="0" smtClean="0"/>
              <a:t>C </a:t>
            </a:r>
            <a:r>
              <a:rPr lang="hr-HR" dirty="0"/>
              <a:t>– 300 m od obale</a:t>
            </a:r>
          </a:p>
          <a:p>
            <a:pPr lvl="1" algn="just"/>
            <a:r>
              <a:rPr lang="hr-HR" dirty="0" smtClean="0"/>
              <a:t>D </a:t>
            </a:r>
            <a:r>
              <a:rPr lang="hr-HR" dirty="0"/>
              <a:t>– 150 m suprotno od </a:t>
            </a:r>
            <a:r>
              <a:rPr lang="hr-HR" dirty="0" smtClean="0"/>
              <a:t>B</a:t>
            </a:r>
            <a:endParaRPr lang="hr-HR" dirty="0"/>
          </a:p>
          <a:p>
            <a:pPr algn="just">
              <a:buFont typeface="Calibri" panose="020F0502020204030204" pitchFamily="34" charset="0"/>
              <a:buChar char="→"/>
            </a:pPr>
            <a:endParaRPr lang="hr-HR" dirty="0" smtClean="0"/>
          </a:p>
          <a:p>
            <a:pPr marL="0" indent="0" algn="just">
              <a:buNone/>
            </a:pPr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534"/>
            <a:ext cx="8009420" cy="5664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45" y="0"/>
            <a:ext cx="4846655" cy="6859250"/>
          </a:xfrm>
          <a:prstGeom prst="rect">
            <a:avLst/>
          </a:prstGeom>
          <a:ln w="6350"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3</a:t>
            </a:fld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87826"/>
            <a:ext cx="6705599" cy="41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5" y="1102215"/>
            <a:ext cx="7699005" cy="32266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59" y="1092479"/>
            <a:ext cx="4324141" cy="5765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57113" cy="828408"/>
          </a:xfrm>
        </p:spPr>
        <p:txBody>
          <a:bodyPr>
            <a:normAutofit/>
          </a:bodyPr>
          <a:lstStyle/>
          <a:p>
            <a:r>
              <a:rPr lang="hr-HR" b="1" dirty="0" smtClean="0"/>
              <a:t>Određivanje indikatora fekalnog onečišćenja</a:t>
            </a: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4</a:t>
            </a:fld>
            <a:endParaRPr lang="hr-H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8965"/>
            <a:ext cx="7616651" cy="3699036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583225"/>
            <a:ext cx="6135356" cy="1047248"/>
          </a:xfrm>
        </p:spPr>
        <p:txBody>
          <a:bodyPr/>
          <a:lstStyle/>
          <a:p>
            <a:pPr algn="just">
              <a:buFont typeface="Calibri" panose="020F0502020204030204" pitchFamily="34" charset="0"/>
              <a:buChar char="→"/>
            </a:pPr>
            <a:r>
              <a:rPr lang="hr-HR" dirty="0" smtClean="0"/>
              <a:t> </a:t>
            </a:r>
            <a:r>
              <a:rPr lang="hr-HR" i="1" dirty="0" err="1" smtClean="0"/>
              <a:t>Escherichia</a:t>
            </a:r>
            <a:r>
              <a:rPr lang="hr-HR" i="1" dirty="0" smtClean="0"/>
              <a:t> </a:t>
            </a:r>
            <a:r>
              <a:rPr lang="hr-HR" i="1" dirty="0" err="1" smtClean="0"/>
              <a:t>coli</a:t>
            </a:r>
            <a:r>
              <a:rPr lang="hr-HR" i="1" dirty="0" smtClean="0"/>
              <a:t> </a:t>
            </a:r>
            <a:r>
              <a:rPr lang="hr-HR" dirty="0" smtClean="0"/>
              <a:t>i </a:t>
            </a:r>
            <a:r>
              <a:rPr lang="hr-HR" dirty="0" err="1" smtClean="0"/>
              <a:t>koliformne</a:t>
            </a:r>
            <a:r>
              <a:rPr lang="hr-HR" dirty="0" smtClean="0"/>
              <a:t> bakterije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 smtClean="0"/>
              <a:t> crijevni </a:t>
            </a:r>
            <a:r>
              <a:rPr lang="hr-HR" dirty="0" err="1" smtClean="0"/>
              <a:t>enterokoki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6872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2769157" cy="828408"/>
          </a:xfrm>
        </p:spPr>
        <p:txBody>
          <a:bodyPr>
            <a:normAutofit/>
          </a:bodyPr>
          <a:lstStyle/>
          <a:p>
            <a:r>
              <a:rPr lang="hr-HR" b="1" dirty="0" smtClean="0"/>
              <a:t>Rezultati</a:t>
            </a: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5</a:t>
            </a:fld>
            <a:endParaRPr lang="hr-HR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199" y="1241582"/>
            <a:ext cx="10515601" cy="25165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r-HR" dirty="0" smtClean="0"/>
              <a:t>Otpadne vode: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/>
              <a:t> </a:t>
            </a:r>
            <a:r>
              <a:rPr lang="hr-HR" dirty="0" err="1" smtClean="0"/>
              <a:t>koliformi</a:t>
            </a:r>
            <a:r>
              <a:rPr lang="hr-HR" dirty="0" smtClean="0"/>
              <a:t>: 10</a:t>
            </a:r>
            <a:r>
              <a:rPr lang="hr-HR" baseline="30000" dirty="0" smtClean="0"/>
              <a:t>7</a:t>
            </a:r>
            <a:r>
              <a:rPr lang="hr-HR" dirty="0" smtClean="0"/>
              <a:t> </a:t>
            </a:r>
            <a:r>
              <a:rPr lang="hr-HR" dirty="0"/>
              <a:t>–</a:t>
            </a:r>
            <a:r>
              <a:rPr lang="hr-HR" dirty="0" smtClean="0"/>
              <a:t> 10</a:t>
            </a:r>
            <a:r>
              <a:rPr lang="hr-HR" baseline="30000" dirty="0" smtClean="0"/>
              <a:t>8</a:t>
            </a:r>
            <a:r>
              <a:rPr lang="hr-HR" dirty="0" smtClean="0"/>
              <a:t> BIK / 100 ml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i="1" dirty="0" smtClean="0"/>
              <a:t> </a:t>
            </a:r>
            <a:r>
              <a:rPr lang="hr-HR" i="1" dirty="0" err="1" smtClean="0"/>
              <a:t>Escherichia</a:t>
            </a:r>
            <a:r>
              <a:rPr lang="hr-HR" i="1" dirty="0" smtClean="0"/>
              <a:t> </a:t>
            </a:r>
            <a:r>
              <a:rPr lang="hr-HR" i="1" dirty="0" err="1" smtClean="0"/>
              <a:t>coli</a:t>
            </a:r>
            <a:r>
              <a:rPr lang="hr-HR" dirty="0" smtClean="0"/>
              <a:t>: 10</a:t>
            </a:r>
            <a:r>
              <a:rPr lang="hr-HR" baseline="30000" dirty="0" smtClean="0"/>
              <a:t>6</a:t>
            </a:r>
            <a:r>
              <a:rPr lang="hr-HR" dirty="0" smtClean="0"/>
              <a:t> – 10</a:t>
            </a:r>
            <a:r>
              <a:rPr lang="hr-HR" baseline="30000" dirty="0" smtClean="0"/>
              <a:t>7</a:t>
            </a:r>
            <a:r>
              <a:rPr lang="hr-HR" dirty="0" smtClean="0"/>
              <a:t> BIK / 100 ml</a:t>
            </a:r>
            <a:endParaRPr lang="hr-HR" i="1" dirty="0" smtClean="0"/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 smtClean="0"/>
              <a:t> crijevni </a:t>
            </a:r>
            <a:r>
              <a:rPr lang="hr-HR" dirty="0" err="1" smtClean="0"/>
              <a:t>enterokoki</a:t>
            </a:r>
            <a:r>
              <a:rPr lang="hr-HR" dirty="0" smtClean="0"/>
              <a:t>: 10</a:t>
            </a:r>
            <a:r>
              <a:rPr lang="hr-HR" baseline="30000" dirty="0" smtClean="0"/>
              <a:t>5</a:t>
            </a:r>
            <a:r>
              <a:rPr lang="hr-HR" dirty="0" smtClean="0"/>
              <a:t> – 10</a:t>
            </a:r>
            <a:r>
              <a:rPr lang="hr-HR" baseline="30000" dirty="0" smtClean="0"/>
              <a:t>6</a:t>
            </a:r>
            <a:r>
              <a:rPr lang="hr-HR" dirty="0" smtClean="0"/>
              <a:t> BIK / 100 ml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dirty="0" err="1" smtClean="0"/>
              <a:t>Influent</a:t>
            </a:r>
            <a:r>
              <a:rPr lang="hr-HR" dirty="0" smtClean="0"/>
              <a:t> i </a:t>
            </a:r>
            <a:r>
              <a:rPr lang="hr-HR" dirty="0" err="1" smtClean="0"/>
              <a:t>efluent</a:t>
            </a:r>
            <a:r>
              <a:rPr lang="hr-HR" dirty="0" smtClean="0"/>
              <a:t> nakon puštanja u rad UPOV-a: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767912"/>
            <a:ext cx="9759068" cy="21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241582"/>
            <a:ext cx="2065774" cy="43649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-HR" dirty="0" smtClean="0"/>
              <a:t>More: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2769157" cy="828408"/>
          </a:xfrm>
        </p:spPr>
        <p:txBody>
          <a:bodyPr>
            <a:normAutofit/>
          </a:bodyPr>
          <a:lstStyle/>
          <a:p>
            <a:r>
              <a:rPr lang="hr-HR" b="1" dirty="0" smtClean="0"/>
              <a:t>Rezultati</a:t>
            </a:r>
            <a:endParaRPr lang="hr-H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7" y="537596"/>
            <a:ext cx="11861486" cy="60591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6</a:t>
            </a:fld>
            <a:endParaRPr lang="hr-H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63113" y="125537"/>
            <a:ext cx="2065774" cy="436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/>
              <a:t>l</a:t>
            </a:r>
            <a:r>
              <a:rPr lang="hr-HR" dirty="0" smtClean="0"/>
              <a:t>jeto 2019.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10081" y="125537"/>
            <a:ext cx="2065774" cy="436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/>
              <a:t>z</a:t>
            </a:r>
            <a:r>
              <a:rPr lang="hr-HR" dirty="0" smtClean="0"/>
              <a:t>ima 2022.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29121" y="125537"/>
            <a:ext cx="2065774" cy="436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 smtClean="0"/>
              <a:t>zima 2019.</a:t>
            </a:r>
          </a:p>
        </p:txBody>
      </p:sp>
    </p:spTree>
    <p:extLst>
      <p:ext uri="{BB962C8B-B14F-4D97-AF65-F5344CB8AC3E}">
        <p14:creationId xmlns:p14="http://schemas.microsoft.com/office/powerpoint/2010/main" val="365799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2769157" cy="828408"/>
          </a:xfrm>
        </p:spPr>
        <p:txBody>
          <a:bodyPr>
            <a:normAutofit/>
          </a:bodyPr>
          <a:lstStyle/>
          <a:p>
            <a:r>
              <a:rPr lang="hr-HR" b="1" dirty="0" smtClean="0"/>
              <a:t>Zaključci</a:t>
            </a: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7</a:t>
            </a:fld>
            <a:endParaRPr lang="hr-HR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199" y="1241582"/>
            <a:ext cx="10515601" cy="4918058"/>
          </a:xfrm>
        </p:spPr>
        <p:txBody>
          <a:bodyPr>
            <a:normAutofit/>
          </a:bodyPr>
          <a:lstStyle/>
          <a:p>
            <a:pPr algn="just">
              <a:buFont typeface="Calibri" panose="020F0502020204030204" pitchFamily="34" charset="0"/>
              <a:buChar char="→"/>
            </a:pPr>
            <a:r>
              <a:rPr lang="hr-HR" dirty="0" smtClean="0"/>
              <a:t> Određene koncentracije </a:t>
            </a:r>
            <a:r>
              <a:rPr lang="hr-HR" dirty="0" err="1" smtClean="0"/>
              <a:t>koliforma</a:t>
            </a:r>
            <a:r>
              <a:rPr lang="hr-HR" dirty="0" smtClean="0"/>
              <a:t>, vrste </a:t>
            </a:r>
            <a:r>
              <a:rPr lang="hr-HR" i="1" dirty="0" err="1" smtClean="0"/>
              <a:t>Escherichia</a:t>
            </a:r>
            <a:r>
              <a:rPr lang="hr-HR" i="1" dirty="0" smtClean="0"/>
              <a:t> </a:t>
            </a:r>
            <a:r>
              <a:rPr lang="hr-HR" i="1" dirty="0" err="1" smtClean="0"/>
              <a:t>coli</a:t>
            </a:r>
            <a:r>
              <a:rPr lang="hr-HR" dirty="0" smtClean="0"/>
              <a:t> i crijevnih enterokoka u otpadnim vodama tipične </a:t>
            </a:r>
            <a:r>
              <a:rPr lang="hr-HR" smtClean="0"/>
              <a:t>su za ove </a:t>
            </a:r>
            <a:r>
              <a:rPr lang="hr-HR" dirty="0" smtClean="0"/>
              <a:t>vode.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/>
              <a:t> </a:t>
            </a:r>
            <a:r>
              <a:rPr lang="hr-HR" dirty="0" smtClean="0"/>
              <a:t>Bolje uklanjanje indikatora fekalnog onečišćenja u UPOV Lanterna i </a:t>
            </a:r>
            <a:r>
              <a:rPr lang="hr-HR" dirty="0" err="1" smtClean="0"/>
              <a:t>Vrsar</a:t>
            </a:r>
            <a:r>
              <a:rPr lang="hr-HR" dirty="0" smtClean="0"/>
              <a:t> u odnosu na UPOV Poreč-sjever i Poreč-jug.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 smtClean="0"/>
              <a:t> Nakon izgradnje UPOV-a određene su niže koncentracije indikatora fekalnog onečišćenja u moru.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/>
              <a:t> </a:t>
            </a:r>
            <a:r>
              <a:rPr lang="hr-HR" dirty="0" smtClean="0"/>
              <a:t>Termalna stratifikacija glavni je čimbenik raspodjele indikatora fekalnog onečišćenja u moru.</a:t>
            </a:r>
          </a:p>
          <a:p>
            <a:pPr algn="just">
              <a:buFont typeface="Calibri" panose="020F0502020204030204" pitchFamily="34" charset="0"/>
              <a:buChar char="→"/>
            </a:pPr>
            <a:r>
              <a:rPr lang="hr-HR" dirty="0"/>
              <a:t> </a:t>
            </a:r>
            <a:r>
              <a:rPr lang="hr-HR" dirty="0" smtClean="0"/>
              <a:t>Svi uzorci porijeklom s postaje C svrstani su u izvrsnu kakvoću mora za kupanje (NN 73/2008). Uzorci nezadovoljavajuće kakvoće uzeti </a:t>
            </a:r>
            <a:r>
              <a:rPr lang="hr-HR" dirty="0"/>
              <a:t>su </a:t>
            </a:r>
            <a:r>
              <a:rPr lang="hr-HR" dirty="0" smtClean="0"/>
              <a:t>u zimu </a:t>
            </a:r>
            <a:r>
              <a:rPr lang="hr-HR" dirty="0"/>
              <a:t>2019. iz </a:t>
            </a:r>
            <a:r>
              <a:rPr lang="hr-HR" dirty="0" smtClean="0"/>
              <a:t>površinskih voda </a:t>
            </a:r>
            <a:r>
              <a:rPr lang="hr-HR" dirty="0"/>
              <a:t>i </a:t>
            </a:r>
            <a:r>
              <a:rPr lang="hr-HR" dirty="0" smtClean="0"/>
              <a:t>u ljeto 2019. iz </a:t>
            </a:r>
            <a:r>
              <a:rPr lang="hr-HR" dirty="0"/>
              <a:t>dubljih slojeva.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7621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979" y="3014796"/>
            <a:ext cx="7854042" cy="828408"/>
          </a:xfrm>
        </p:spPr>
        <p:txBody>
          <a:bodyPr>
            <a:noAutofit/>
          </a:bodyPr>
          <a:lstStyle/>
          <a:p>
            <a:pPr algn="ctr"/>
            <a:r>
              <a:rPr lang="hr-H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hr-HR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0E0B-DB1C-448C-9963-A51F6D1E5B22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16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</TotalTime>
  <Words>354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Uzorkovanje mora i određivanje indikatora fekalnog onečišćenja</vt:lpstr>
      <vt:lpstr>Uvod</vt:lpstr>
      <vt:lpstr>Uzorkovanje</vt:lpstr>
      <vt:lpstr>Određivanje indikatora fekalnog onečišćenja</vt:lpstr>
      <vt:lpstr>Rezultati</vt:lpstr>
      <vt:lpstr>Rezultati</vt:lpstr>
      <vt:lpstr>Zaključci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Uzorkovanje mora i određivanje indikatora fekalnog onečišćenja</dc:title>
  <dc:creator>Windows User</dc:creator>
  <cp:lastModifiedBy>Damir Brdanovic</cp:lastModifiedBy>
  <cp:revision>32</cp:revision>
  <dcterms:created xsi:type="dcterms:W3CDTF">2022-02-28T07:42:39Z</dcterms:created>
  <dcterms:modified xsi:type="dcterms:W3CDTF">2022-03-23T00:04:21Z</dcterms:modified>
</cp:coreProperties>
</file>