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15" r:id="rId4"/>
    <p:sldId id="336" r:id="rId5"/>
    <p:sldId id="261" r:id="rId6"/>
    <p:sldId id="260" r:id="rId7"/>
    <p:sldId id="262" r:id="rId8"/>
    <p:sldId id="319" r:id="rId9"/>
    <p:sldId id="323" r:id="rId10"/>
    <p:sldId id="301" r:id="rId11"/>
    <p:sldId id="325" r:id="rId12"/>
    <p:sldId id="327" r:id="rId13"/>
    <p:sldId id="328" r:id="rId14"/>
    <p:sldId id="329" r:id="rId15"/>
    <p:sldId id="330" r:id="rId16"/>
    <p:sldId id="331" r:id="rId17"/>
    <p:sldId id="320" r:id="rId18"/>
    <p:sldId id="332" r:id="rId19"/>
    <p:sldId id="296" r:id="rId20"/>
    <p:sldId id="302" r:id="rId21"/>
    <p:sldId id="335" r:id="rId22"/>
    <p:sldId id="258" r:id="rId2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7A0F7-AE5D-46E5-BDE9-67E0947C96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A73C74C4-BB45-4CEC-BF34-9FBD8FA8BEF6}">
      <dgm:prSet phldrT="[Text]"/>
      <dgm:spPr/>
      <dgm:t>
        <a:bodyPr/>
        <a:lstStyle/>
        <a:p>
          <a:r>
            <a:rPr lang="hr-HR" dirty="0" smtClean="0"/>
            <a:t>Grupacija </a:t>
          </a:r>
          <a:r>
            <a:rPr lang="de-CH" dirty="0" smtClean="0"/>
            <a:t>Landolt </a:t>
          </a:r>
          <a:endParaRPr lang="de-CH" dirty="0"/>
        </a:p>
      </dgm:t>
    </dgm:pt>
    <dgm:pt modelId="{85B384D2-B4DA-46FB-A3E3-B91654729600}" type="parTrans" cxnId="{78934ECD-313E-4DF2-9B7F-2F972614C6A4}">
      <dgm:prSet/>
      <dgm:spPr/>
      <dgm:t>
        <a:bodyPr/>
        <a:lstStyle/>
        <a:p>
          <a:endParaRPr lang="de-CH"/>
        </a:p>
      </dgm:t>
    </dgm:pt>
    <dgm:pt modelId="{6AD0371C-A07A-4F6B-8F1C-4183B6C4A22C}" type="sibTrans" cxnId="{78934ECD-313E-4DF2-9B7F-2F972614C6A4}">
      <dgm:prSet/>
      <dgm:spPr/>
      <dgm:t>
        <a:bodyPr/>
        <a:lstStyle/>
        <a:p>
          <a:endParaRPr lang="de-CH"/>
        </a:p>
      </dgm:t>
    </dgm:pt>
    <dgm:pt modelId="{1EC2BD9C-DA87-4F06-A1B9-A491BC6AA94F}">
      <dgm:prSet phldrT="[Text]"/>
      <dgm:spPr/>
      <dgm:t>
        <a:bodyPr/>
        <a:lstStyle/>
        <a:p>
          <a:r>
            <a:rPr lang="de-CH" dirty="0" smtClean="0"/>
            <a:t>Landolt + Co. AG </a:t>
          </a:r>
        </a:p>
        <a:p>
          <a:r>
            <a:rPr lang="hr-HR" dirty="0" smtClean="0"/>
            <a:t>Građevinsko poduzeće</a:t>
          </a:r>
          <a:endParaRPr lang="de-CH" dirty="0"/>
        </a:p>
      </dgm:t>
    </dgm:pt>
    <dgm:pt modelId="{AC991A5A-3222-4E78-A9A9-4B55AF081D60}" type="parTrans" cxnId="{8085E497-B497-4FF2-979C-A4A9D95719AE}">
      <dgm:prSet/>
      <dgm:spPr/>
      <dgm:t>
        <a:bodyPr/>
        <a:lstStyle/>
        <a:p>
          <a:endParaRPr lang="de-CH"/>
        </a:p>
      </dgm:t>
    </dgm:pt>
    <dgm:pt modelId="{88B958D8-D9D3-480B-90CA-1A44DF55CF78}" type="sibTrans" cxnId="{8085E497-B497-4FF2-979C-A4A9D95719AE}">
      <dgm:prSet/>
      <dgm:spPr/>
      <dgm:t>
        <a:bodyPr/>
        <a:lstStyle/>
        <a:p>
          <a:endParaRPr lang="de-CH"/>
        </a:p>
      </dgm:t>
    </dgm:pt>
    <dgm:pt modelId="{1F46BC65-5465-4575-88C7-53DD6A1F369A}">
      <dgm:prSet phldrT="[Text]"/>
      <dgm:spPr/>
      <dgm:t>
        <a:bodyPr/>
        <a:lstStyle/>
        <a:p>
          <a:r>
            <a:rPr lang="de-CH" dirty="0" smtClean="0"/>
            <a:t>Morgenthaler AG</a:t>
          </a:r>
        </a:p>
        <a:p>
          <a:r>
            <a:rPr lang="hr-HR" dirty="0" smtClean="0"/>
            <a:t>Građevinsko poduzeće</a:t>
          </a:r>
          <a:endParaRPr lang="de-CH" dirty="0"/>
        </a:p>
      </dgm:t>
    </dgm:pt>
    <dgm:pt modelId="{BD62543A-D4F7-42D3-BB36-0651BE216762}" type="parTrans" cxnId="{3AAE7338-2A4F-444C-89C9-14B476F256C8}">
      <dgm:prSet/>
      <dgm:spPr/>
      <dgm:t>
        <a:bodyPr/>
        <a:lstStyle/>
        <a:p>
          <a:endParaRPr lang="de-CH"/>
        </a:p>
      </dgm:t>
    </dgm:pt>
    <dgm:pt modelId="{0A991C0E-D46B-4328-AC81-2E3BD539075A}" type="sibTrans" cxnId="{3AAE7338-2A4F-444C-89C9-14B476F256C8}">
      <dgm:prSet/>
      <dgm:spPr/>
      <dgm:t>
        <a:bodyPr/>
        <a:lstStyle/>
        <a:p>
          <a:endParaRPr lang="de-CH"/>
        </a:p>
      </dgm:t>
    </dgm:pt>
    <dgm:pt modelId="{E4EBEAA0-7D46-463A-9FE1-38B18C2CD570}">
      <dgm:prSet phldrT="[Text]"/>
      <dgm:spPr/>
      <dgm:t>
        <a:bodyPr/>
        <a:lstStyle/>
        <a:p>
          <a:r>
            <a:rPr lang="de-CH" dirty="0" smtClean="0"/>
            <a:t>Hans Stutz AG</a:t>
          </a:r>
        </a:p>
        <a:p>
          <a:r>
            <a:rPr lang="hr-HR" dirty="0" smtClean="0"/>
            <a:t>Građevinsko poduzeće</a:t>
          </a:r>
          <a:endParaRPr lang="de-CH" dirty="0"/>
        </a:p>
      </dgm:t>
    </dgm:pt>
    <dgm:pt modelId="{7A2C98C7-5B1C-466D-9374-C3473144632A}" type="parTrans" cxnId="{E3A6811A-F0A9-4CE0-B32A-2271A0751A8E}">
      <dgm:prSet/>
      <dgm:spPr/>
      <dgm:t>
        <a:bodyPr/>
        <a:lstStyle/>
        <a:p>
          <a:endParaRPr lang="de-CH"/>
        </a:p>
      </dgm:t>
    </dgm:pt>
    <dgm:pt modelId="{2ABF6E5F-8625-4152-9FC8-806980D5AAEE}" type="sibTrans" cxnId="{E3A6811A-F0A9-4CE0-B32A-2271A0751A8E}">
      <dgm:prSet/>
      <dgm:spPr/>
      <dgm:t>
        <a:bodyPr/>
        <a:lstStyle/>
        <a:p>
          <a:endParaRPr lang="de-CH"/>
        </a:p>
      </dgm:t>
    </dgm:pt>
    <dgm:pt modelId="{C74650F2-EB62-43D7-8A66-97C6A17CE2A3}">
      <dgm:prSet/>
      <dgm:spPr/>
      <dgm:t>
        <a:bodyPr/>
        <a:lstStyle/>
        <a:p>
          <a:r>
            <a:rPr lang="de-CH" dirty="0" smtClean="0"/>
            <a:t>Landolt + Co. AG</a:t>
          </a:r>
        </a:p>
        <a:p>
          <a:r>
            <a:rPr lang="hr-HR" dirty="0" smtClean="0"/>
            <a:t>Poduzeće za projektiranje i gradnju</a:t>
          </a:r>
          <a:r>
            <a:rPr lang="de-CH" dirty="0" smtClean="0"/>
            <a:t> RDN</a:t>
          </a:r>
          <a:endParaRPr lang="de-CH" dirty="0"/>
        </a:p>
      </dgm:t>
    </dgm:pt>
    <dgm:pt modelId="{AAF4BD02-6A5B-4A9D-89FF-6AA570F8C889}" type="parTrans" cxnId="{000B2557-D38F-4D97-809C-D522E5B826FD}">
      <dgm:prSet/>
      <dgm:spPr/>
      <dgm:t>
        <a:bodyPr/>
        <a:lstStyle/>
        <a:p>
          <a:endParaRPr lang="de-CH"/>
        </a:p>
      </dgm:t>
    </dgm:pt>
    <dgm:pt modelId="{19E24A66-45BC-415C-8A5B-54BDC9ED0063}" type="sibTrans" cxnId="{000B2557-D38F-4D97-809C-D522E5B826FD}">
      <dgm:prSet/>
      <dgm:spPr/>
      <dgm:t>
        <a:bodyPr/>
        <a:lstStyle/>
        <a:p>
          <a:endParaRPr lang="de-CH"/>
        </a:p>
      </dgm:t>
    </dgm:pt>
    <dgm:pt modelId="{308C0D16-5516-4726-B91D-6DB2D2615BBA}" type="pres">
      <dgm:prSet presAssocID="{7337A0F7-AE5D-46E5-BDE9-67E0947C96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44F45D7C-DF29-4745-9828-AFFD8D2772E3}" type="pres">
      <dgm:prSet presAssocID="{A73C74C4-BB45-4CEC-BF34-9FBD8FA8BEF6}" presName="hierRoot1" presStyleCnt="0">
        <dgm:presLayoutVars>
          <dgm:hierBranch val="init"/>
        </dgm:presLayoutVars>
      </dgm:prSet>
      <dgm:spPr/>
    </dgm:pt>
    <dgm:pt modelId="{DB17F3F7-CFDA-4C4C-8DD4-3FF7C2D19AD7}" type="pres">
      <dgm:prSet presAssocID="{A73C74C4-BB45-4CEC-BF34-9FBD8FA8BEF6}" presName="rootComposite1" presStyleCnt="0"/>
      <dgm:spPr/>
    </dgm:pt>
    <dgm:pt modelId="{9692A85C-988F-4D53-8948-C157640AD997}" type="pres">
      <dgm:prSet presAssocID="{A73C74C4-BB45-4CEC-BF34-9FBD8FA8BEF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AB7CFB2-4710-4064-B4DD-7A45906D6F7F}" type="pres">
      <dgm:prSet presAssocID="{A73C74C4-BB45-4CEC-BF34-9FBD8FA8BEF6}" presName="rootConnector1" presStyleLbl="node1" presStyleIdx="0" presStyleCnt="0"/>
      <dgm:spPr/>
      <dgm:t>
        <a:bodyPr/>
        <a:lstStyle/>
        <a:p>
          <a:endParaRPr lang="sl-SI"/>
        </a:p>
      </dgm:t>
    </dgm:pt>
    <dgm:pt modelId="{36DDEE49-5EEE-4DA5-857F-120287943C7B}" type="pres">
      <dgm:prSet presAssocID="{A73C74C4-BB45-4CEC-BF34-9FBD8FA8BEF6}" presName="hierChild2" presStyleCnt="0"/>
      <dgm:spPr/>
    </dgm:pt>
    <dgm:pt modelId="{B6A2F623-7A10-4944-95AA-517A3B542574}" type="pres">
      <dgm:prSet presAssocID="{AC991A5A-3222-4E78-A9A9-4B55AF081D60}" presName="Name37" presStyleLbl="parChTrans1D2" presStyleIdx="0" presStyleCnt="4"/>
      <dgm:spPr/>
      <dgm:t>
        <a:bodyPr/>
        <a:lstStyle/>
        <a:p>
          <a:endParaRPr lang="sl-SI"/>
        </a:p>
      </dgm:t>
    </dgm:pt>
    <dgm:pt modelId="{57B6D0CC-241B-4D6D-ADFF-12AE6FA3BA4F}" type="pres">
      <dgm:prSet presAssocID="{1EC2BD9C-DA87-4F06-A1B9-A491BC6AA94F}" presName="hierRoot2" presStyleCnt="0">
        <dgm:presLayoutVars>
          <dgm:hierBranch val="init"/>
        </dgm:presLayoutVars>
      </dgm:prSet>
      <dgm:spPr/>
    </dgm:pt>
    <dgm:pt modelId="{A4124F95-A22F-4C19-B044-49AFE09674EB}" type="pres">
      <dgm:prSet presAssocID="{1EC2BD9C-DA87-4F06-A1B9-A491BC6AA94F}" presName="rootComposite" presStyleCnt="0"/>
      <dgm:spPr/>
    </dgm:pt>
    <dgm:pt modelId="{32C2AA60-DA1B-439D-B7E7-9474E53EAFB9}" type="pres">
      <dgm:prSet presAssocID="{1EC2BD9C-DA87-4F06-A1B9-A491BC6AA94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7863DE5-C0DD-4952-93E5-CF97C7DF47EE}" type="pres">
      <dgm:prSet presAssocID="{1EC2BD9C-DA87-4F06-A1B9-A491BC6AA94F}" presName="rootConnector" presStyleLbl="node2" presStyleIdx="0" presStyleCnt="4"/>
      <dgm:spPr/>
      <dgm:t>
        <a:bodyPr/>
        <a:lstStyle/>
        <a:p>
          <a:endParaRPr lang="sl-SI"/>
        </a:p>
      </dgm:t>
    </dgm:pt>
    <dgm:pt modelId="{7ACB7B76-7BDF-4C5D-BE51-B5E7F265659F}" type="pres">
      <dgm:prSet presAssocID="{1EC2BD9C-DA87-4F06-A1B9-A491BC6AA94F}" presName="hierChild4" presStyleCnt="0"/>
      <dgm:spPr/>
    </dgm:pt>
    <dgm:pt modelId="{369A5EC4-4755-4B3E-B0EF-BAA19105796C}" type="pres">
      <dgm:prSet presAssocID="{1EC2BD9C-DA87-4F06-A1B9-A491BC6AA94F}" presName="hierChild5" presStyleCnt="0"/>
      <dgm:spPr/>
    </dgm:pt>
    <dgm:pt modelId="{8ADD4F42-1977-4E03-B988-D8DFF2E5D133}" type="pres">
      <dgm:prSet presAssocID="{BD62543A-D4F7-42D3-BB36-0651BE216762}" presName="Name37" presStyleLbl="parChTrans1D2" presStyleIdx="1" presStyleCnt="4"/>
      <dgm:spPr/>
      <dgm:t>
        <a:bodyPr/>
        <a:lstStyle/>
        <a:p>
          <a:endParaRPr lang="sl-SI"/>
        </a:p>
      </dgm:t>
    </dgm:pt>
    <dgm:pt modelId="{6AC88A22-13DB-4110-9C8F-D908E573C978}" type="pres">
      <dgm:prSet presAssocID="{1F46BC65-5465-4575-88C7-53DD6A1F369A}" presName="hierRoot2" presStyleCnt="0">
        <dgm:presLayoutVars>
          <dgm:hierBranch val="init"/>
        </dgm:presLayoutVars>
      </dgm:prSet>
      <dgm:spPr/>
    </dgm:pt>
    <dgm:pt modelId="{C86C823D-82A9-4C11-8C50-3517A9E5B8ED}" type="pres">
      <dgm:prSet presAssocID="{1F46BC65-5465-4575-88C7-53DD6A1F369A}" presName="rootComposite" presStyleCnt="0"/>
      <dgm:spPr/>
    </dgm:pt>
    <dgm:pt modelId="{65F15DEF-4286-41A0-A094-948050C150D1}" type="pres">
      <dgm:prSet presAssocID="{1F46BC65-5465-4575-88C7-53DD6A1F369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38ACBC6-5F6D-430A-9B98-9BD650DA780B}" type="pres">
      <dgm:prSet presAssocID="{1F46BC65-5465-4575-88C7-53DD6A1F369A}" presName="rootConnector" presStyleLbl="node2" presStyleIdx="1" presStyleCnt="4"/>
      <dgm:spPr/>
      <dgm:t>
        <a:bodyPr/>
        <a:lstStyle/>
        <a:p>
          <a:endParaRPr lang="sl-SI"/>
        </a:p>
      </dgm:t>
    </dgm:pt>
    <dgm:pt modelId="{D6BB3E9D-CD16-4D92-89B1-6AD269FC39A6}" type="pres">
      <dgm:prSet presAssocID="{1F46BC65-5465-4575-88C7-53DD6A1F369A}" presName="hierChild4" presStyleCnt="0"/>
      <dgm:spPr/>
    </dgm:pt>
    <dgm:pt modelId="{8C97D136-9681-421E-8380-14788D1663D6}" type="pres">
      <dgm:prSet presAssocID="{1F46BC65-5465-4575-88C7-53DD6A1F369A}" presName="hierChild5" presStyleCnt="0"/>
      <dgm:spPr/>
    </dgm:pt>
    <dgm:pt modelId="{1B634E58-6688-42B1-B157-0780978D977C}" type="pres">
      <dgm:prSet presAssocID="{7A2C98C7-5B1C-466D-9374-C3473144632A}" presName="Name37" presStyleLbl="parChTrans1D2" presStyleIdx="2" presStyleCnt="4"/>
      <dgm:spPr/>
      <dgm:t>
        <a:bodyPr/>
        <a:lstStyle/>
        <a:p>
          <a:endParaRPr lang="sl-SI"/>
        </a:p>
      </dgm:t>
    </dgm:pt>
    <dgm:pt modelId="{E0762DE8-7A52-4636-AB17-489F3EEE7751}" type="pres">
      <dgm:prSet presAssocID="{E4EBEAA0-7D46-463A-9FE1-38B18C2CD570}" presName="hierRoot2" presStyleCnt="0">
        <dgm:presLayoutVars>
          <dgm:hierBranch val="init"/>
        </dgm:presLayoutVars>
      </dgm:prSet>
      <dgm:spPr/>
    </dgm:pt>
    <dgm:pt modelId="{BDE76986-DAD8-46EF-8B98-377DCAB21CC0}" type="pres">
      <dgm:prSet presAssocID="{E4EBEAA0-7D46-463A-9FE1-38B18C2CD570}" presName="rootComposite" presStyleCnt="0"/>
      <dgm:spPr/>
    </dgm:pt>
    <dgm:pt modelId="{D99ABD61-5E5D-4DFB-BB2B-A5C27AC2967A}" type="pres">
      <dgm:prSet presAssocID="{E4EBEAA0-7D46-463A-9FE1-38B18C2CD57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AA1BFA4-A9EE-42C1-AEE9-68C34290F84B}" type="pres">
      <dgm:prSet presAssocID="{E4EBEAA0-7D46-463A-9FE1-38B18C2CD570}" presName="rootConnector" presStyleLbl="node2" presStyleIdx="2" presStyleCnt="4"/>
      <dgm:spPr/>
      <dgm:t>
        <a:bodyPr/>
        <a:lstStyle/>
        <a:p>
          <a:endParaRPr lang="sl-SI"/>
        </a:p>
      </dgm:t>
    </dgm:pt>
    <dgm:pt modelId="{132BDCB4-9531-46FA-875D-276A6E70809C}" type="pres">
      <dgm:prSet presAssocID="{E4EBEAA0-7D46-463A-9FE1-38B18C2CD570}" presName="hierChild4" presStyleCnt="0"/>
      <dgm:spPr/>
    </dgm:pt>
    <dgm:pt modelId="{7A433D83-7815-4B1D-96E8-18F6BAC688BF}" type="pres">
      <dgm:prSet presAssocID="{E4EBEAA0-7D46-463A-9FE1-38B18C2CD570}" presName="hierChild5" presStyleCnt="0"/>
      <dgm:spPr/>
    </dgm:pt>
    <dgm:pt modelId="{849A944D-32CA-42D6-BF2A-B4276D4B3BCD}" type="pres">
      <dgm:prSet presAssocID="{AAF4BD02-6A5B-4A9D-89FF-6AA570F8C889}" presName="Name37" presStyleLbl="parChTrans1D2" presStyleIdx="3" presStyleCnt="4"/>
      <dgm:spPr/>
      <dgm:t>
        <a:bodyPr/>
        <a:lstStyle/>
        <a:p>
          <a:endParaRPr lang="sl-SI"/>
        </a:p>
      </dgm:t>
    </dgm:pt>
    <dgm:pt modelId="{31BE1EDD-7B54-4473-89DA-7249DF0263CD}" type="pres">
      <dgm:prSet presAssocID="{C74650F2-EB62-43D7-8A66-97C6A17CE2A3}" presName="hierRoot2" presStyleCnt="0">
        <dgm:presLayoutVars>
          <dgm:hierBranch val="init"/>
        </dgm:presLayoutVars>
      </dgm:prSet>
      <dgm:spPr/>
    </dgm:pt>
    <dgm:pt modelId="{CA52770C-1960-49E5-9D92-DED6E0AB3D90}" type="pres">
      <dgm:prSet presAssocID="{C74650F2-EB62-43D7-8A66-97C6A17CE2A3}" presName="rootComposite" presStyleCnt="0"/>
      <dgm:spPr/>
    </dgm:pt>
    <dgm:pt modelId="{1A361C5A-1190-4B3E-AB1C-ABE054ECE03A}" type="pres">
      <dgm:prSet presAssocID="{C74650F2-EB62-43D7-8A66-97C6A17CE2A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030FB96-D59B-40D1-94D7-0345EA69F5B6}" type="pres">
      <dgm:prSet presAssocID="{C74650F2-EB62-43D7-8A66-97C6A17CE2A3}" presName="rootConnector" presStyleLbl="node2" presStyleIdx="3" presStyleCnt="4"/>
      <dgm:spPr/>
      <dgm:t>
        <a:bodyPr/>
        <a:lstStyle/>
        <a:p>
          <a:endParaRPr lang="sl-SI"/>
        </a:p>
      </dgm:t>
    </dgm:pt>
    <dgm:pt modelId="{4AAB0239-B15F-4C50-BB93-CB1C8A3C4467}" type="pres">
      <dgm:prSet presAssocID="{C74650F2-EB62-43D7-8A66-97C6A17CE2A3}" presName="hierChild4" presStyleCnt="0"/>
      <dgm:spPr/>
    </dgm:pt>
    <dgm:pt modelId="{DCC223D9-3A3F-42C6-8C75-F2DB99FA93B2}" type="pres">
      <dgm:prSet presAssocID="{C74650F2-EB62-43D7-8A66-97C6A17CE2A3}" presName="hierChild5" presStyleCnt="0"/>
      <dgm:spPr/>
    </dgm:pt>
    <dgm:pt modelId="{59445EF2-0ED5-4D2C-91CE-9FBF208CB254}" type="pres">
      <dgm:prSet presAssocID="{A73C74C4-BB45-4CEC-BF34-9FBD8FA8BEF6}" presName="hierChild3" presStyleCnt="0"/>
      <dgm:spPr/>
    </dgm:pt>
  </dgm:ptLst>
  <dgm:cxnLst>
    <dgm:cxn modelId="{3AAE7338-2A4F-444C-89C9-14B476F256C8}" srcId="{A73C74C4-BB45-4CEC-BF34-9FBD8FA8BEF6}" destId="{1F46BC65-5465-4575-88C7-53DD6A1F369A}" srcOrd="1" destOrd="0" parTransId="{BD62543A-D4F7-42D3-BB36-0651BE216762}" sibTransId="{0A991C0E-D46B-4328-AC81-2E3BD539075A}"/>
    <dgm:cxn modelId="{E41F5D07-183C-45C3-A903-804F9297FD48}" type="presOf" srcId="{AC991A5A-3222-4E78-A9A9-4B55AF081D60}" destId="{B6A2F623-7A10-4944-95AA-517A3B542574}" srcOrd="0" destOrd="0" presId="urn:microsoft.com/office/officeart/2005/8/layout/orgChart1"/>
    <dgm:cxn modelId="{9CAD7243-6527-4D5A-A576-7B1CC70E174C}" type="presOf" srcId="{7337A0F7-AE5D-46E5-BDE9-67E0947C9694}" destId="{308C0D16-5516-4726-B91D-6DB2D2615BBA}" srcOrd="0" destOrd="0" presId="urn:microsoft.com/office/officeart/2005/8/layout/orgChart1"/>
    <dgm:cxn modelId="{A52BB0F5-7426-4BE1-99D6-29E7F72EBE2D}" type="presOf" srcId="{A73C74C4-BB45-4CEC-BF34-9FBD8FA8BEF6}" destId="{9692A85C-988F-4D53-8948-C157640AD997}" srcOrd="0" destOrd="0" presId="urn:microsoft.com/office/officeart/2005/8/layout/orgChart1"/>
    <dgm:cxn modelId="{E3A6811A-F0A9-4CE0-B32A-2271A0751A8E}" srcId="{A73C74C4-BB45-4CEC-BF34-9FBD8FA8BEF6}" destId="{E4EBEAA0-7D46-463A-9FE1-38B18C2CD570}" srcOrd="2" destOrd="0" parTransId="{7A2C98C7-5B1C-466D-9374-C3473144632A}" sibTransId="{2ABF6E5F-8625-4152-9FC8-806980D5AAEE}"/>
    <dgm:cxn modelId="{EE3A5BB9-3315-4606-ADC5-C6DBCE748D20}" type="presOf" srcId="{E4EBEAA0-7D46-463A-9FE1-38B18C2CD570}" destId="{D99ABD61-5E5D-4DFB-BB2B-A5C27AC2967A}" srcOrd="0" destOrd="0" presId="urn:microsoft.com/office/officeart/2005/8/layout/orgChart1"/>
    <dgm:cxn modelId="{8085E497-B497-4FF2-979C-A4A9D95719AE}" srcId="{A73C74C4-BB45-4CEC-BF34-9FBD8FA8BEF6}" destId="{1EC2BD9C-DA87-4F06-A1B9-A491BC6AA94F}" srcOrd="0" destOrd="0" parTransId="{AC991A5A-3222-4E78-A9A9-4B55AF081D60}" sibTransId="{88B958D8-D9D3-480B-90CA-1A44DF55CF78}"/>
    <dgm:cxn modelId="{703DDBC0-16EB-4AE0-BD28-FEA5521F3932}" type="presOf" srcId="{C74650F2-EB62-43D7-8A66-97C6A17CE2A3}" destId="{1A361C5A-1190-4B3E-AB1C-ABE054ECE03A}" srcOrd="0" destOrd="0" presId="urn:microsoft.com/office/officeart/2005/8/layout/orgChart1"/>
    <dgm:cxn modelId="{1A5E5B39-6B06-4F92-AF72-E135B97EA517}" type="presOf" srcId="{7A2C98C7-5B1C-466D-9374-C3473144632A}" destId="{1B634E58-6688-42B1-B157-0780978D977C}" srcOrd="0" destOrd="0" presId="urn:microsoft.com/office/officeart/2005/8/layout/orgChart1"/>
    <dgm:cxn modelId="{B90B3AD1-606C-4FAA-979B-EAAF1A1B0418}" type="presOf" srcId="{1F46BC65-5465-4575-88C7-53DD6A1F369A}" destId="{738ACBC6-5F6D-430A-9B98-9BD650DA780B}" srcOrd="1" destOrd="0" presId="urn:microsoft.com/office/officeart/2005/8/layout/orgChart1"/>
    <dgm:cxn modelId="{26C68349-8BD5-4F22-9CBE-0897F7ED5AB9}" type="presOf" srcId="{A73C74C4-BB45-4CEC-BF34-9FBD8FA8BEF6}" destId="{DAB7CFB2-4710-4064-B4DD-7A45906D6F7F}" srcOrd="1" destOrd="0" presId="urn:microsoft.com/office/officeart/2005/8/layout/orgChart1"/>
    <dgm:cxn modelId="{000B2557-D38F-4D97-809C-D522E5B826FD}" srcId="{A73C74C4-BB45-4CEC-BF34-9FBD8FA8BEF6}" destId="{C74650F2-EB62-43D7-8A66-97C6A17CE2A3}" srcOrd="3" destOrd="0" parTransId="{AAF4BD02-6A5B-4A9D-89FF-6AA570F8C889}" sibTransId="{19E24A66-45BC-415C-8A5B-54BDC9ED0063}"/>
    <dgm:cxn modelId="{FBCBC13C-FC24-4C38-AB63-38EAE4147A20}" type="presOf" srcId="{1EC2BD9C-DA87-4F06-A1B9-A491BC6AA94F}" destId="{32C2AA60-DA1B-439D-B7E7-9474E53EAFB9}" srcOrd="0" destOrd="0" presId="urn:microsoft.com/office/officeart/2005/8/layout/orgChart1"/>
    <dgm:cxn modelId="{8CF5DB8A-70C3-4BAA-BE37-FC887CC716E4}" type="presOf" srcId="{1EC2BD9C-DA87-4F06-A1B9-A491BC6AA94F}" destId="{A7863DE5-C0DD-4952-93E5-CF97C7DF47EE}" srcOrd="1" destOrd="0" presId="urn:microsoft.com/office/officeart/2005/8/layout/orgChart1"/>
    <dgm:cxn modelId="{78934ECD-313E-4DF2-9B7F-2F972614C6A4}" srcId="{7337A0F7-AE5D-46E5-BDE9-67E0947C9694}" destId="{A73C74C4-BB45-4CEC-BF34-9FBD8FA8BEF6}" srcOrd="0" destOrd="0" parTransId="{85B384D2-B4DA-46FB-A3E3-B91654729600}" sibTransId="{6AD0371C-A07A-4F6B-8F1C-4183B6C4A22C}"/>
    <dgm:cxn modelId="{746CF177-D07F-4B62-9A21-E080B52F42DA}" type="presOf" srcId="{E4EBEAA0-7D46-463A-9FE1-38B18C2CD570}" destId="{3AA1BFA4-A9EE-42C1-AEE9-68C34290F84B}" srcOrd="1" destOrd="0" presId="urn:microsoft.com/office/officeart/2005/8/layout/orgChart1"/>
    <dgm:cxn modelId="{8C6206FB-7BD9-41B1-82BE-7B74A5FB7283}" type="presOf" srcId="{BD62543A-D4F7-42D3-BB36-0651BE216762}" destId="{8ADD4F42-1977-4E03-B988-D8DFF2E5D133}" srcOrd="0" destOrd="0" presId="urn:microsoft.com/office/officeart/2005/8/layout/orgChart1"/>
    <dgm:cxn modelId="{E7107B29-CD3F-421E-BF71-703428963CC7}" type="presOf" srcId="{AAF4BD02-6A5B-4A9D-89FF-6AA570F8C889}" destId="{849A944D-32CA-42D6-BF2A-B4276D4B3BCD}" srcOrd="0" destOrd="0" presId="urn:microsoft.com/office/officeart/2005/8/layout/orgChart1"/>
    <dgm:cxn modelId="{32DFCE96-AF06-4920-89FB-F42D0DD48B58}" type="presOf" srcId="{1F46BC65-5465-4575-88C7-53DD6A1F369A}" destId="{65F15DEF-4286-41A0-A094-948050C150D1}" srcOrd="0" destOrd="0" presId="urn:microsoft.com/office/officeart/2005/8/layout/orgChart1"/>
    <dgm:cxn modelId="{4FDECFA7-FF77-4536-A17A-0348C9A3DB18}" type="presOf" srcId="{C74650F2-EB62-43D7-8A66-97C6A17CE2A3}" destId="{4030FB96-D59B-40D1-94D7-0345EA69F5B6}" srcOrd="1" destOrd="0" presId="urn:microsoft.com/office/officeart/2005/8/layout/orgChart1"/>
    <dgm:cxn modelId="{B616C1DF-65F8-4EF0-B233-FFC05B06C3BB}" type="presParOf" srcId="{308C0D16-5516-4726-B91D-6DB2D2615BBA}" destId="{44F45D7C-DF29-4745-9828-AFFD8D2772E3}" srcOrd="0" destOrd="0" presId="urn:microsoft.com/office/officeart/2005/8/layout/orgChart1"/>
    <dgm:cxn modelId="{DBEDDC37-BEB0-462C-AEDE-0D9E2E7D7F52}" type="presParOf" srcId="{44F45D7C-DF29-4745-9828-AFFD8D2772E3}" destId="{DB17F3F7-CFDA-4C4C-8DD4-3FF7C2D19AD7}" srcOrd="0" destOrd="0" presId="urn:microsoft.com/office/officeart/2005/8/layout/orgChart1"/>
    <dgm:cxn modelId="{2E36B0C8-E8E3-4D7D-84BC-1CD93E1B785C}" type="presParOf" srcId="{DB17F3F7-CFDA-4C4C-8DD4-3FF7C2D19AD7}" destId="{9692A85C-988F-4D53-8948-C157640AD997}" srcOrd="0" destOrd="0" presId="urn:microsoft.com/office/officeart/2005/8/layout/orgChart1"/>
    <dgm:cxn modelId="{34535893-7127-479E-97A4-FA005F5241FF}" type="presParOf" srcId="{DB17F3F7-CFDA-4C4C-8DD4-3FF7C2D19AD7}" destId="{DAB7CFB2-4710-4064-B4DD-7A45906D6F7F}" srcOrd="1" destOrd="0" presId="urn:microsoft.com/office/officeart/2005/8/layout/orgChart1"/>
    <dgm:cxn modelId="{1C6CF448-4185-4C1B-BA2A-E477E3EDE3EA}" type="presParOf" srcId="{44F45D7C-DF29-4745-9828-AFFD8D2772E3}" destId="{36DDEE49-5EEE-4DA5-857F-120287943C7B}" srcOrd="1" destOrd="0" presId="urn:microsoft.com/office/officeart/2005/8/layout/orgChart1"/>
    <dgm:cxn modelId="{569D8FA4-A7CB-47F0-BCF3-D821AD8D81FA}" type="presParOf" srcId="{36DDEE49-5EEE-4DA5-857F-120287943C7B}" destId="{B6A2F623-7A10-4944-95AA-517A3B542574}" srcOrd="0" destOrd="0" presId="urn:microsoft.com/office/officeart/2005/8/layout/orgChart1"/>
    <dgm:cxn modelId="{E66DC989-42E7-4BE0-A20C-EA892DE921D2}" type="presParOf" srcId="{36DDEE49-5EEE-4DA5-857F-120287943C7B}" destId="{57B6D0CC-241B-4D6D-ADFF-12AE6FA3BA4F}" srcOrd="1" destOrd="0" presId="urn:microsoft.com/office/officeart/2005/8/layout/orgChart1"/>
    <dgm:cxn modelId="{086EB7DD-08D1-40DD-BD4E-E2EACADA45E0}" type="presParOf" srcId="{57B6D0CC-241B-4D6D-ADFF-12AE6FA3BA4F}" destId="{A4124F95-A22F-4C19-B044-49AFE09674EB}" srcOrd="0" destOrd="0" presId="urn:microsoft.com/office/officeart/2005/8/layout/orgChart1"/>
    <dgm:cxn modelId="{C26FD0E8-1455-4CF1-B94C-67A41D4C8756}" type="presParOf" srcId="{A4124F95-A22F-4C19-B044-49AFE09674EB}" destId="{32C2AA60-DA1B-439D-B7E7-9474E53EAFB9}" srcOrd="0" destOrd="0" presId="urn:microsoft.com/office/officeart/2005/8/layout/orgChart1"/>
    <dgm:cxn modelId="{F95E2AA7-35F8-44D4-98D2-851823F8FE94}" type="presParOf" srcId="{A4124F95-A22F-4C19-B044-49AFE09674EB}" destId="{A7863DE5-C0DD-4952-93E5-CF97C7DF47EE}" srcOrd="1" destOrd="0" presId="urn:microsoft.com/office/officeart/2005/8/layout/orgChart1"/>
    <dgm:cxn modelId="{09AAC9D3-7901-4FB2-8814-206BD8B01875}" type="presParOf" srcId="{57B6D0CC-241B-4D6D-ADFF-12AE6FA3BA4F}" destId="{7ACB7B76-7BDF-4C5D-BE51-B5E7F265659F}" srcOrd="1" destOrd="0" presId="urn:microsoft.com/office/officeart/2005/8/layout/orgChart1"/>
    <dgm:cxn modelId="{3FEBA3F5-843A-4312-8981-40597B9FA950}" type="presParOf" srcId="{57B6D0CC-241B-4D6D-ADFF-12AE6FA3BA4F}" destId="{369A5EC4-4755-4B3E-B0EF-BAA19105796C}" srcOrd="2" destOrd="0" presId="urn:microsoft.com/office/officeart/2005/8/layout/orgChart1"/>
    <dgm:cxn modelId="{8CD5DD5A-ACCD-47B8-B5D4-1A7F97B7660D}" type="presParOf" srcId="{36DDEE49-5EEE-4DA5-857F-120287943C7B}" destId="{8ADD4F42-1977-4E03-B988-D8DFF2E5D133}" srcOrd="2" destOrd="0" presId="urn:microsoft.com/office/officeart/2005/8/layout/orgChart1"/>
    <dgm:cxn modelId="{A76CEF8B-48A7-4B1E-8A1B-01DEAED7DFB1}" type="presParOf" srcId="{36DDEE49-5EEE-4DA5-857F-120287943C7B}" destId="{6AC88A22-13DB-4110-9C8F-D908E573C978}" srcOrd="3" destOrd="0" presId="urn:microsoft.com/office/officeart/2005/8/layout/orgChart1"/>
    <dgm:cxn modelId="{577E8F83-47B0-4A6F-A49E-1A53DF9B421D}" type="presParOf" srcId="{6AC88A22-13DB-4110-9C8F-D908E573C978}" destId="{C86C823D-82A9-4C11-8C50-3517A9E5B8ED}" srcOrd="0" destOrd="0" presId="urn:microsoft.com/office/officeart/2005/8/layout/orgChart1"/>
    <dgm:cxn modelId="{91209F3C-DE09-4C9E-A5AA-D46CF9C2D7F0}" type="presParOf" srcId="{C86C823D-82A9-4C11-8C50-3517A9E5B8ED}" destId="{65F15DEF-4286-41A0-A094-948050C150D1}" srcOrd="0" destOrd="0" presId="urn:microsoft.com/office/officeart/2005/8/layout/orgChart1"/>
    <dgm:cxn modelId="{B675C138-2713-462B-989C-B316E70BE774}" type="presParOf" srcId="{C86C823D-82A9-4C11-8C50-3517A9E5B8ED}" destId="{738ACBC6-5F6D-430A-9B98-9BD650DA780B}" srcOrd="1" destOrd="0" presId="urn:microsoft.com/office/officeart/2005/8/layout/orgChart1"/>
    <dgm:cxn modelId="{BF4DBBCF-3728-47BA-86CD-C925B1448F35}" type="presParOf" srcId="{6AC88A22-13DB-4110-9C8F-D908E573C978}" destId="{D6BB3E9D-CD16-4D92-89B1-6AD269FC39A6}" srcOrd="1" destOrd="0" presId="urn:microsoft.com/office/officeart/2005/8/layout/orgChart1"/>
    <dgm:cxn modelId="{A1D62C17-6C24-454D-8DC0-31BE18B0DA15}" type="presParOf" srcId="{6AC88A22-13DB-4110-9C8F-D908E573C978}" destId="{8C97D136-9681-421E-8380-14788D1663D6}" srcOrd="2" destOrd="0" presId="urn:microsoft.com/office/officeart/2005/8/layout/orgChart1"/>
    <dgm:cxn modelId="{960C6080-BE94-411C-AD1B-D68599ED159F}" type="presParOf" srcId="{36DDEE49-5EEE-4DA5-857F-120287943C7B}" destId="{1B634E58-6688-42B1-B157-0780978D977C}" srcOrd="4" destOrd="0" presId="urn:microsoft.com/office/officeart/2005/8/layout/orgChart1"/>
    <dgm:cxn modelId="{68D78E9E-B042-4D28-BD3F-BDE6610EE3A7}" type="presParOf" srcId="{36DDEE49-5EEE-4DA5-857F-120287943C7B}" destId="{E0762DE8-7A52-4636-AB17-489F3EEE7751}" srcOrd="5" destOrd="0" presId="urn:microsoft.com/office/officeart/2005/8/layout/orgChart1"/>
    <dgm:cxn modelId="{27AA6A6E-8888-42F6-99FA-395D5B87460D}" type="presParOf" srcId="{E0762DE8-7A52-4636-AB17-489F3EEE7751}" destId="{BDE76986-DAD8-46EF-8B98-377DCAB21CC0}" srcOrd="0" destOrd="0" presId="urn:microsoft.com/office/officeart/2005/8/layout/orgChart1"/>
    <dgm:cxn modelId="{F6FBA465-5CA7-4621-8DB6-C9D1D30830B9}" type="presParOf" srcId="{BDE76986-DAD8-46EF-8B98-377DCAB21CC0}" destId="{D99ABD61-5E5D-4DFB-BB2B-A5C27AC2967A}" srcOrd="0" destOrd="0" presId="urn:microsoft.com/office/officeart/2005/8/layout/orgChart1"/>
    <dgm:cxn modelId="{D1856A64-47B9-44C9-9CF2-A81A6D012A5A}" type="presParOf" srcId="{BDE76986-DAD8-46EF-8B98-377DCAB21CC0}" destId="{3AA1BFA4-A9EE-42C1-AEE9-68C34290F84B}" srcOrd="1" destOrd="0" presId="urn:microsoft.com/office/officeart/2005/8/layout/orgChart1"/>
    <dgm:cxn modelId="{44D64F0F-43EA-482A-AF03-B8AEEE07B956}" type="presParOf" srcId="{E0762DE8-7A52-4636-AB17-489F3EEE7751}" destId="{132BDCB4-9531-46FA-875D-276A6E70809C}" srcOrd="1" destOrd="0" presId="urn:microsoft.com/office/officeart/2005/8/layout/orgChart1"/>
    <dgm:cxn modelId="{B4C0418C-837E-4B6A-B4E9-84B89BF3774F}" type="presParOf" srcId="{E0762DE8-7A52-4636-AB17-489F3EEE7751}" destId="{7A433D83-7815-4B1D-96E8-18F6BAC688BF}" srcOrd="2" destOrd="0" presId="urn:microsoft.com/office/officeart/2005/8/layout/orgChart1"/>
    <dgm:cxn modelId="{4E98199C-6756-44E5-82D4-F56387678F09}" type="presParOf" srcId="{36DDEE49-5EEE-4DA5-857F-120287943C7B}" destId="{849A944D-32CA-42D6-BF2A-B4276D4B3BCD}" srcOrd="6" destOrd="0" presId="urn:microsoft.com/office/officeart/2005/8/layout/orgChart1"/>
    <dgm:cxn modelId="{BBB77C49-2280-4ACA-BE1E-542E44117074}" type="presParOf" srcId="{36DDEE49-5EEE-4DA5-857F-120287943C7B}" destId="{31BE1EDD-7B54-4473-89DA-7249DF0263CD}" srcOrd="7" destOrd="0" presId="urn:microsoft.com/office/officeart/2005/8/layout/orgChart1"/>
    <dgm:cxn modelId="{F10EDE4F-E08B-466C-AC5B-2CBD322DA0F4}" type="presParOf" srcId="{31BE1EDD-7B54-4473-89DA-7249DF0263CD}" destId="{CA52770C-1960-49E5-9D92-DED6E0AB3D90}" srcOrd="0" destOrd="0" presId="urn:microsoft.com/office/officeart/2005/8/layout/orgChart1"/>
    <dgm:cxn modelId="{8938FA50-3F2E-4BF1-9934-C37680449A6E}" type="presParOf" srcId="{CA52770C-1960-49E5-9D92-DED6E0AB3D90}" destId="{1A361C5A-1190-4B3E-AB1C-ABE054ECE03A}" srcOrd="0" destOrd="0" presId="urn:microsoft.com/office/officeart/2005/8/layout/orgChart1"/>
    <dgm:cxn modelId="{FA50B04B-3B2D-41E9-B6ED-CBC77ACCD1A3}" type="presParOf" srcId="{CA52770C-1960-49E5-9D92-DED6E0AB3D90}" destId="{4030FB96-D59B-40D1-94D7-0345EA69F5B6}" srcOrd="1" destOrd="0" presId="urn:microsoft.com/office/officeart/2005/8/layout/orgChart1"/>
    <dgm:cxn modelId="{F89E9E30-2AD4-4CA3-A500-4D7419CF72F8}" type="presParOf" srcId="{31BE1EDD-7B54-4473-89DA-7249DF0263CD}" destId="{4AAB0239-B15F-4C50-BB93-CB1C8A3C4467}" srcOrd="1" destOrd="0" presId="urn:microsoft.com/office/officeart/2005/8/layout/orgChart1"/>
    <dgm:cxn modelId="{9661D0E7-FB02-43AC-A5C8-0F774E6B4F36}" type="presParOf" srcId="{31BE1EDD-7B54-4473-89DA-7249DF0263CD}" destId="{DCC223D9-3A3F-42C6-8C75-F2DB99FA93B2}" srcOrd="2" destOrd="0" presId="urn:microsoft.com/office/officeart/2005/8/layout/orgChart1"/>
    <dgm:cxn modelId="{FB483847-4538-4658-B12C-B8B5559AF997}" type="presParOf" srcId="{44F45D7C-DF29-4745-9828-AFFD8D2772E3}" destId="{59445EF2-0ED5-4D2C-91CE-9FBF208CB2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849A944D-32CA-42D6-BF2A-B4276D4B3BCD}" macro="" textlink="">
      <dsp:nvSpPr>
        <dsp:cNvPr id="0" name=""/>
        <dsp:cNvSpPr/>
      </dsp:nvSpPr>
      <dsp:spPr>
        <a:xfrm>
          <a:off x="3996444" y="1979163"/>
          <a:ext cx="3130039" cy="362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76"/>
              </a:lnTo>
              <a:lnTo>
                <a:pt x="3130039" y="181076"/>
              </a:lnTo>
              <a:lnTo>
                <a:pt x="3130039" y="362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34E58-6688-42B1-B157-0780978D977C}" macro="" textlink="">
      <dsp:nvSpPr>
        <dsp:cNvPr id="0" name=""/>
        <dsp:cNvSpPr/>
      </dsp:nvSpPr>
      <dsp:spPr>
        <a:xfrm>
          <a:off x="3996444" y="1979163"/>
          <a:ext cx="1043346" cy="362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76"/>
              </a:lnTo>
              <a:lnTo>
                <a:pt x="1043346" y="181076"/>
              </a:lnTo>
              <a:lnTo>
                <a:pt x="1043346" y="362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D4F42-1977-4E03-B988-D8DFF2E5D133}" macro="" textlink="">
      <dsp:nvSpPr>
        <dsp:cNvPr id="0" name=""/>
        <dsp:cNvSpPr/>
      </dsp:nvSpPr>
      <dsp:spPr>
        <a:xfrm>
          <a:off x="2953097" y="1979163"/>
          <a:ext cx="1043346" cy="362153"/>
        </a:xfrm>
        <a:custGeom>
          <a:avLst/>
          <a:gdLst/>
          <a:ahLst/>
          <a:cxnLst/>
          <a:rect l="0" t="0" r="0" b="0"/>
          <a:pathLst>
            <a:path>
              <a:moveTo>
                <a:pt x="1043346" y="0"/>
              </a:moveTo>
              <a:lnTo>
                <a:pt x="1043346" y="181076"/>
              </a:lnTo>
              <a:lnTo>
                <a:pt x="0" y="181076"/>
              </a:lnTo>
              <a:lnTo>
                <a:pt x="0" y="362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2F623-7A10-4944-95AA-517A3B542574}" macro="" textlink="">
      <dsp:nvSpPr>
        <dsp:cNvPr id="0" name=""/>
        <dsp:cNvSpPr/>
      </dsp:nvSpPr>
      <dsp:spPr>
        <a:xfrm>
          <a:off x="866404" y="1979163"/>
          <a:ext cx="3130039" cy="362153"/>
        </a:xfrm>
        <a:custGeom>
          <a:avLst/>
          <a:gdLst/>
          <a:ahLst/>
          <a:cxnLst/>
          <a:rect l="0" t="0" r="0" b="0"/>
          <a:pathLst>
            <a:path>
              <a:moveTo>
                <a:pt x="3130039" y="0"/>
              </a:moveTo>
              <a:lnTo>
                <a:pt x="3130039" y="181076"/>
              </a:lnTo>
              <a:lnTo>
                <a:pt x="0" y="181076"/>
              </a:lnTo>
              <a:lnTo>
                <a:pt x="0" y="3621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2A85C-988F-4D53-8948-C157640AD997}" macro="" textlink="">
      <dsp:nvSpPr>
        <dsp:cNvPr id="0" name=""/>
        <dsp:cNvSpPr/>
      </dsp:nvSpPr>
      <dsp:spPr>
        <a:xfrm>
          <a:off x="3134174" y="1116893"/>
          <a:ext cx="1724539" cy="86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Grupacija </a:t>
          </a:r>
          <a:r>
            <a:rPr lang="de-CH" sz="1300" kern="1200" dirty="0" smtClean="0"/>
            <a:t>Landolt </a:t>
          </a:r>
          <a:endParaRPr lang="de-CH" sz="1300" kern="1200" dirty="0"/>
        </a:p>
      </dsp:txBody>
      <dsp:txXfrm>
        <a:off x="3134174" y="1116893"/>
        <a:ext cx="1724539" cy="862269"/>
      </dsp:txXfrm>
    </dsp:sp>
    <dsp:sp modelId="{32C2AA60-DA1B-439D-B7E7-9474E53EAFB9}" macro="" textlink="">
      <dsp:nvSpPr>
        <dsp:cNvPr id="0" name=""/>
        <dsp:cNvSpPr/>
      </dsp:nvSpPr>
      <dsp:spPr>
        <a:xfrm>
          <a:off x="4134" y="2341316"/>
          <a:ext cx="1724539" cy="86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/>
            <a:t>Landolt + Co. AG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Građevinsko poduzeće</a:t>
          </a:r>
          <a:endParaRPr lang="de-CH" sz="1300" kern="1200" dirty="0"/>
        </a:p>
      </dsp:txBody>
      <dsp:txXfrm>
        <a:off x="4134" y="2341316"/>
        <a:ext cx="1724539" cy="862269"/>
      </dsp:txXfrm>
    </dsp:sp>
    <dsp:sp modelId="{65F15DEF-4286-41A0-A094-948050C150D1}" macro="" textlink="">
      <dsp:nvSpPr>
        <dsp:cNvPr id="0" name=""/>
        <dsp:cNvSpPr/>
      </dsp:nvSpPr>
      <dsp:spPr>
        <a:xfrm>
          <a:off x="2090827" y="2341316"/>
          <a:ext cx="1724539" cy="86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/>
            <a:t>Morgenthaler AG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Građevinsko poduzeće</a:t>
          </a:r>
          <a:endParaRPr lang="de-CH" sz="1300" kern="1200" dirty="0"/>
        </a:p>
      </dsp:txBody>
      <dsp:txXfrm>
        <a:off x="2090827" y="2341316"/>
        <a:ext cx="1724539" cy="862269"/>
      </dsp:txXfrm>
    </dsp:sp>
    <dsp:sp modelId="{D99ABD61-5E5D-4DFB-BB2B-A5C27AC2967A}" macro="" textlink="">
      <dsp:nvSpPr>
        <dsp:cNvPr id="0" name=""/>
        <dsp:cNvSpPr/>
      </dsp:nvSpPr>
      <dsp:spPr>
        <a:xfrm>
          <a:off x="4177520" y="2341316"/>
          <a:ext cx="1724539" cy="86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/>
            <a:t>Hans Stutz AG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Građevinsko poduzeće</a:t>
          </a:r>
          <a:endParaRPr lang="de-CH" sz="1300" kern="1200" dirty="0"/>
        </a:p>
      </dsp:txBody>
      <dsp:txXfrm>
        <a:off x="4177520" y="2341316"/>
        <a:ext cx="1724539" cy="862269"/>
      </dsp:txXfrm>
    </dsp:sp>
    <dsp:sp modelId="{1A361C5A-1190-4B3E-AB1C-ABE054ECE03A}" macro="" textlink="">
      <dsp:nvSpPr>
        <dsp:cNvPr id="0" name=""/>
        <dsp:cNvSpPr/>
      </dsp:nvSpPr>
      <dsp:spPr>
        <a:xfrm>
          <a:off x="6264213" y="2341316"/>
          <a:ext cx="1724539" cy="86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/>
            <a:t>Landolt + Co. AG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Poduzeće za projektiranje i gradnju</a:t>
          </a:r>
          <a:r>
            <a:rPr lang="de-CH" sz="1300" kern="1200" dirty="0" smtClean="0"/>
            <a:t> RDN</a:t>
          </a:r>
          <a:endParaRPr lang="de-CH" sz="1300" kern="1200" dirty="0"/>
        </a:p>
      </dsp:txBody>
      <dsp:txXfrm>
        <a:off x="6264213" y="2341316"/>
        <a:ext cx="1724539" cy="862269"/>
      </dsp:txXfrm>
    </dsp:sp>
  </dsp:spTree>
</dgm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E65DF40A-FA5A-46C9-A751-F8684F226F8E}" type="datetimeFigureOut">
              <a:rPr lang="de-CH" smtClean="0"/>
              <a:pPr/>
              <a:t>02.11.2015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BC6A32D-B3CE-4E74-AB35-59D96CAC446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2835387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0C87AFE2-D6BD-44D2-A938-D190E4964886}" type="datetimeFigureOut">
              <a:rPr lang="de-CH" smtClean="0"/>
              <a:pPr/>
              <a:t>02.11.2015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599" y="4862015"/>
            <a:ext cx="5680103" cy="4605085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37B438EB-AA52-48D5-BFEE-068416B4BB5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29334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283953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870112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44519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870112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445197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870112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445197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445197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870112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445197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44519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2779011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33857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87011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50369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395140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79399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87011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870112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438EB-AA52-48D5-BFEE-068416B4BB52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44519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83805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8C53-978B-481B-BFEF-6EE72387A8B5}" type="datetimeFigureOut">
              <a:rPr lang="de-CH" smtClean="0"/>
              <a:pPr/>
              <a:t>02.11.2015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B74B-A865-46E1-9B56-8C72F431A0C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30513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8C53-978B-481B-BFEF-6EE72387A8B5}" type="datetimeFigureOut">
              <a:rPr lang="de-CH" smtClean="0"/>
              <a:pPr/>
              <a:t>02.11.2015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B74B-A865-46E1-9B56-8C72F431A0C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48556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8C53-978B-481B-BFEF-6EE72387A8B5}" type="datetimeFigureOut">
              <a:rPr lang="de-CH" smtClean="0"/>
              <a:pPr/>
              <a:t>02.11.2015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B74B-A865-46E1-9B56-8C72F431A0C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50285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8C53-978B-481B-BFEF-6EE72387A8B5}" type="datetimeFigureOut">
              <a:rPr lang="de-CH" smtClean="0"/>
              <a:pPr/>
              <a:t>02.11.2015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B74B-A865-46E1-9B56-8C72F431A0C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337646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8C53-978B-481B-BFEF-6EE72387A8B5}" type="datetimeFigureOut">
              <a:rPr lang="de-CH" smtClean="0"/>
              <a:pPr/>
              <a:t>02.11.2015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B74B-A865-46E1-9B56-8C72F431A0C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236517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8C53-978B-481B-BFEF-6EE72387A8B5}" type="datetimeFigureOut">
              <a:rPr lang="de-CH" smtClean="0"/>
              <a:pPr/>
              <a:t>02.11.2015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B74B-A865-46E1-9B56-8C72F431A0C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221765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8C53-978B-481B-BFEF-6EE72387A8B5}" type="datetimeFigureOut">
              <a:rPr lang="de-CH" smtClean="0"/>
              <a:pPr/>
              <a:t>02.11.2015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B74B-A865-46E1-9B56-8C72F431A0C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395522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8C53-978B-481B-BFEF-6EE72387A8B5}" type="datetimeFigureOut">
              <a:rPr lang="de-CH" smtClean="0"/>
              <a:pPr/>
              <a:t>02.11.2015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B74B-A865-46E1-9B56-8C72F431A0C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331257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8C53-978B-481B-BFEF-6EE72387A8B5}" type="datetimeFigureOut">
              <a:rPr lang="de-CH" smtClean="0"/>
              <a:pPr/>
              <a:t>02.11.2015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B74B-A865-46E1-9B56-8C72F431A0C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368434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8C53-978B-481B-BFEF-6EE72387A8B5}" type="datetimeFigureOut">
              <a:rPr lang="de-CH" smtClean="0"/>
              <a:pPr/>
              <a:t>02.11.2015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B74B-A865-46E1-9B56-8C72F431A0C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70147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30000">
              <a:schemeClr val="bg1">
                <a:lumMod val="85000"/>
              </a:schemeClr>
            </a:gs>
            <a:gs pos="70000">
              <a:schemeClr val="bg1">
                <a:lumMod val="95000"/>
              </a:scheme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903"/>
            <a:ext cx="3401575" cy="49682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98C53-978B-481B-BFEF-6EE72387A8B5}" type="datetimeFigureOut">
              <a:rPr lang="de-CH" smtClean="0"/>
              <a:pPr/>
              <a:t>02.11.2015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BB74B-A865-46E1-9B56-8C72F431A0C6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62894"/>
            <a:ext cx="1296144" cy="1926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570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31132" y="1682119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Izgradnja</a:t>
            </a:r>
            <a:r>
              <a:rPr lang="de-CH" sz="2000" b="1" dirty="0" smtClean="0"/>
              <a:t>, </a:t>
            </a:r>
            <a:r>
              <a:rPr lang="hr-HR" sz="2000" b="1" dirty="0" smtClean="0"/>
              <a:t>rekonstrukcija i proširenje raznih Uređaja za pročišćavanje otpadnih voda</a:t>
            </a:r>
            <a:r>
              <a:rPr lang="de-CH" sz="2000" b="1" dirty="0" smtClean="0"/>
              <a:t> </a:t>
            </a:r>
            <a:r>
              <a:rPr lang="hr-HR" sz="2000" b="1" dirty="0" smtClean="0"/>
              <a:t>koje izvodi</a:t>
            </a:r>
            <a:endParaRPr lang="de-CH" sz="2000" b="1" dirty="0" smtClean="0"/>
          </a:p>
          <a:p>
            <a:pPr algn="ctr"/>
            <a:r>
              <a:rPr lang="hr-HR" sz="2000" b="1" dirty="0" smtClean="0"/>
              <a:t>građevinsko poduzeće</a:t>
            </a:r>
            <a:endParaRPr lang="de-CH" sz="2000" b="1" dirty="0" smtClean="0"/>
          </a:p>
          <a:p>
            <a:pPr algn="ctr"/>
            <a:r>
              <a:rPr lang="de-CH" sz="2000" b="1" dirty="0" smtClean="0"/>
              <a:t>Landolt + Co. AG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44" t="9697" r="30210" b="73774"/>
          <a:stretch/>
        </p:blipFill>
        <p:spPr>
          <a:xfrm>
            <a:off x="5084141" y="4826979"/>
            <a:ext cx="2800227" cy="169368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287" t="36694" r="20081" b="38402"/>
          <a:stretch/>
        </p:blipFill>
        <p:spPr>
          <a:xfrm>
            <a:off x="1259632" y="4795607"/>
            <a:ext cx="2232248" cy="1801745"/>
          </a:xfrm>
          <a:prstGeom prst="rect">
            <a:avLst/>
          </a:prstGeom>
        </p:spPr>
      </p:pic>
      <p:sp>
        <p:nvSpPr>
          <p:cNvPr id="5" name="Textfeld 5"/>
          <p:cNvSpPr txBox="1"/>
          <p:nvPr/>
        </p:nvSpPr>
        <p:spPr>
          <a:xfrm>
            <a:off x="611560" y="3068960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 smtClean="0">
                <a:solidFill>
                  <a:schemeClr val="bg1">
                    <a:lumMod val="50000"/>
                  </a:schemeClr>
                </a:solidFill>
              </a:rPr>
              <a:t>Neubau, Umbau und Erweiterungen diverser </a:t>
            </a:r>
            <a:r>
              <a:rPr lang="de-CH" sz="2000" b="1" dirty="0" err="1" smtClean="0">
                <a:solidFill>
                  <a:schemeClr val="bg1">
                    <a:lumMod val="50000"/>
                  </a:schemeClr>
                </a:solidFill>
              </a:rPr>
              <a:t>ARA’s</a:t>
            </a:r>
            <a:r>
              <a:rPr lang="de-CH" sz="2000" b="1" dirty="0" smtClean="0">
                <a:solidFill>
                  <a:schemeClr val="bg1">
                    <a:lumMod val="50000"/>
                  </a:schemeClr>
                </a:solidFill>
              </a:rPr>
              <a:t> durch die </a:t>
            </a:r>
          </a:p>
          <a:p>
            <a:pPr algn="ctr"/>
            <a:r>
              <a:rPr lang="de-CH" sz="2000" b="1" dirty="0" smtClean="0">
                <a:solidFill>
                  <a:schemeClr val="bg1">
                    <a:lumMod val="50000"/>
                  </a:schemeClr>
                </a:solidFill>
              </a:rPr>
              <a:t>Landolt + Co. AG</a:t>
            </a:r>
          </a:p>
          <a:p>
            <a:pPr algn="ctr"/>
            <a:r>
              <a:rPr lang="de-CH" sz="2000" b="1" dirty="0" smtClean="0">
                <a:solidFill>
                  <a:schemeClr val="bg1">
                    <a:lumMod val="50000"/>
                  </a:schemeClr>
                </a:solidFill>
              </a:rPr>
              <a:t>Bauunternehmung</a:t>
            </a:r>
          </a:p>
        </p:txBody>
      </p:sp>
    </p:spTree>
    <p:extLst>
      <p:ext uri="{BB962C8B-B14F-4D97-AF65-F5344CB8AC3E}">
        <p14:creationId xmlns="" xmlns:p14="http://schemas.microsoft.com/office/powerpoint/2010/main" val="12843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187624" y="5373216"/>
            <a:ext cx="5976664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sz="2400" b="1" dirty="0" smtClean="0"/>
              <a:t>Proširenje </a:t>
            </a:r>
            <a:r>
              <a:rPr lang="de-CH" sz="2400" b="1" dirty="0" smtClean="0"/>
              <a:t> </a:t>
            </a:r>
            <a:r>
              <a:rPr lang="hr-HR" sz="2400" b="1" dirty="0" smtClean="0"/>
              <a:t>UPOV</a:t>
            </a:r>
            <a:r>
              <a:rPr lang="de-CH" sz="2400" b="1" dirty="0" smtClean="0"/>
              <a:t> Ellikon an der Thur</a:t>
            </a:r>
            <a:endParaRPr lang="de-CH" sz="2400" b="1" dirty="0"/>
          </a:p>
        </p:txBody>
      </p:sp>
      <p:pic>
        <p:nvPicPr>
          <p:cNvPr id="9230" name="Picture 14" descr="Luftbild ARA Ellik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66" t="13023" r="3991"/>
          <a:stretch/>
        </p:blipFill>
        <p:spPr bwMode="auto">
          <a:xfrm>
            <a:off x="1259632" y="1340768"/>
            <a:ext cx="5472608" cy="39007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1187624" y="6021288"/>
            <a:ext cx="4248471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CH" sz="2400" b="1" dirty="0" smtClean="0">
                <a:solidFill>
                  <a:schemeClr val="bg1">
                    <a:lumMod val="50000"/>
                  </a:schemeClr>
                </a:solidFill>
              </a:rPr>
              <a:t>Ausbau ARA </a:t>
            </a:r>
            <a:r>
              <a:rPr lang="de-CH" sz="2400" b="1" dirty="0" err="1" smtClean="0">
                <a:solidFill>
                  <a:schemeClr val="bg1">
                    <a:lumMod val="50000"/>
                  </a:schemeClr>
                </a:solidFill>
              </a:rPr>
              <a:t>Ellikon</a:t>
            </a:r>
            <a:r>
              <a:rPr lang="de-CH" sz="2400" b="1" dirty="0" smtClean="0">
                <a:solidFill>
                  <a:schemeClr val="bg1">
                    <a:lumMod val="50000"/>
                  </a:schemeClr>
                </a:solidFill>
              </a:rPr>
              <a:t> an der </a:t>
            </a:r>
            <a:r>
              <a:rPr lang="de-CH" sz="2400" b="1" dirty="0" err="1" smtClean="0">
                <a:solidFill>
                  <a:schemeClr val="bg1">
                    <a:lumMod val="50000"/>
                  </a:schemeClr>
                </a:solidFill>
              </a:rPr>
              <a:t>Thur</a:t>
            </a:r>
            <a:endParaRPr lang="de-CH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65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536" y="2348880"/>
            <a:ext cx="24482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hr-HR" sz="2800" b="1" dirty="0" smtClean="0"/>
              <a:t>UPOV</a:t>
            </a:r>
            <a:r>
              <a:rPr lang="de-CH" sz="2800" b="1" dirty="0" smtClean="0"/>
              <a:t> Bauma</a:t>
            </a:r>
            <a:endParaRPr lang="de-CH" sz="2800" dirty="0"/>
          </a:p>
        </p:txBody>
      </p:sp>
      <p:sp>
        <p:nvSpPr>
          <p:cNvPr id="2" name="Rechteck 1"/>
          <p:cNvSpPr/>
          <p:nvPr/>
        </p:nvSpPr>
        <p:spPr>
          <a:xfrm>
            <a:off x="421436" y="3212976"/>
            <a:ext cx="37185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 smtClean="0"/>
              <a:t>O</a:t>
            </a:r>
            <a:r>
              <a:rPr lang="hr-HR" sz="1400" b="1" dirty="0" err="1" smtClean="0"/>
              <a:t>pis</a:t>
            </a:r>
            <a:r>
              <a:rPr lang="hr-HR" sz="1400" b="1" dirty="0" smtClean="0"/>
              <a:t> objekta</a:t>
            </a:r>
            <a:r>
              <a:rPr lang="de-CH" sz="1400" b="1" dirty="0" smtClean="0"/>
              <a:t>: </a:t>
            </a:r>
            <a:r>
              <a:rPr lang="sl-SI" sz="1400" b="1" dirty="0" smtClean="0"/>
              <a:t>  </a:t>
            </a:r>
            <a:r>
              <a:rPr lang="hr-HR" sz="1400" b="1" dirty="0" smtClean="0"/>
              <a:t>Izgradnja i proširenje uređaja 	     za pročišćavanje otpadnih voda 	     </a:t>
            </a:r>
            <a:r>
              <a:rPr lang="de-CH" sz="1400" b="1" dirty="0" smtClean="0"/>
              <a:t>Bauma</a:t>
            </a:r>
            <a:endParaRPr lang="de-CH" sz="1400" b="1" dirty="0"/>
          </a:p>
          <a:p>
            <a:r>
              <a:rPr lang="de-CH" sz="1400" b="1" dirty="0" smtClean="0"/>
              <a:t> </a:t>
            </a:r>
          </a:p>
          <a:p>
            <a:r>
              <a:rPr lang="hr-HR" sz="1400" b="1" dirty="0" smtClean="0"/>
              <a:t>Investitor</a:t>
            </a:r>
            <a:r>
              <a:rPr lang="de-CH" sz="1400" b="1" dirty="0" smtClean="0"/>
              <a:t>:</a:t>
            </a:r>
            <a:r>
              <a:rPr lang="de-CH" sz="1400" b="1" dirty="0"/>
              <a:t>	</a:t>
            </a:r>
            <a:r>
              <a:rPr lang="de-CH" sz="1400" b="1" dirty="0" smtClean="0"/>
              <a:t>	</a:t>
            </a:r>
            <a:r>
              <a:rPr lang="hr-HR" sz="1400" b="1" dirty="0" smtClean="0"/>
              <a:t>Općina</a:t>
            </a:r>
            <a:r>
              <a:rPr lang="de-CH" sz="1400" b="1" dirty="0" smtClean="0"/>
              <a:t> Bauma</a:t>
            </a:r>
          </a:p>
          <a:p>
            <a:r>
              <a:rPr lang="de-CH" sz="1400" b="1" dirty="0" smtClean="0"/>
              <a:t>		Dorfstrasse </a:t>
            </a:r>
            <a:r>
              <a:rPr lang="de-CH" sz="1400" b="1" dirty="0"/>
              <a:t>41</a:t>
            </a:r>
          </a:p>
          <a:p>
            <a:r>
              <a:rPr lang="de-CH" sz="1400" b="1" dirty="0"/>
              <a:t>		</a:t>
            </a:r>
            <a:r>
              <a:rPr lang="de-CH" sz="1400" b="1" dirty="0" smtClean="0"/>
              <a:t>8494 </a:t>
            </a:r>
            <a:r>
              <a:rPr lang="de-CH" sz="1400" b="1" dirty="0" err="1"/>
              <a:t>Bauma</a:t>
            </a:r>
            <a:endParaRPr lang="de-CH" sz="1400" b="1" dirty="0"/>
          </a:p>
          <a:p>
            <a:r>
              <a:rPr lang="hr-HR" sz="1400" b="1" dirty="0" smtClean="0"/>
              <a:t>Godina izgradnje</a:t>
            </a:r>
            <a:r>
              <a:rPr lang="de-CH" sz="1400" b="1" dirty="0" smtClean="0"/>
              <a:t>: </a:t>
            </a:r>
            <a:r>
              <a:rPr lang="de-CH" sz="1400" b="1" dirty="0"/>
              <a:t>	</a:t>
            </a:r>
            <a:r>
              <a:rPr lang="de-CH" sz="1400" b="1" dirty="0" smtClean="0"/>
              <a:t>2014</a:t>
            </a:r>
            <a:r>
              <a:rPr lang="hr-HR" sz="1400" b="1" dirty="0" smtClean="0"/>
              <a:t>.</a:t>
            </a:r>
            <a:r>
              <a:rPr lang="de-CH" sz="1400" b="1" dirty="0" smtClean="0"/>
              <a:t> </a:t>
            </a:r>
            <a:r>
              <a:rPr lang="de-CH" sz="1400" b="1" dirty="0"/>
              <a:t>- 2015	</a:t>
            </a:r>
            <a:r>
              <a:rPr lang="hr-HR" sz="1400" b="1" dirty="0" smtClean="0"/>
              <a:t>.</a:t>
            </a:r>
            <a:endParaRPr lang="de-CH" sz="1400" b="1" dirty="0"/>
          </a:p>
          <a:p>
            <a:r>
              <a:rPr lang="hr-HR" sz="1400" b="1" dirty="0" smtClean="0"/>
              <a:t>Vrijednost radova</a:t>
            </a:r>
            <a:r>
              <a:rPr lang="de-CH" sz="1400" b="1" dirty="0" smtClean="0"/>
              <a:t>: </a:t>
            </a:r>
            <a:r>
              <a:rPr lang="hr-HR" sz="1400" b="1" dirty="0" smtClean="0"/>
              <a:t>	</a:t>
            </a:r>
            <a:r>
              <a:rPr lang="de-CH" sz="1400" b="1" dirty="0" smtClean="0"/>
              <a:t>c</a:t>
            </a:r>
            <a:r>
              <a:rPr lang="hr-HR" sz="1400" b="1" dirty="0" smtClean="0"/>
              <a:t>c</a:t>
            </a:r>
            <a:r>
              <a:rPr lang="de-CH" sz="1400" b="1" dirty="0" smtClean="0"/>
              <a:t>a 730</a:t>
            </a:r>
            <a:r>
              <a:rPr lang="hr-HR" sz="1400" b="1" dirty="0" smtClean="0"/>
              <a:t>.</a:t>
            </a:r>
            <a:r>
              <a:rPr lang="de-CH" sz="1400" b="1" dirty="0" smtClean="0"/>
              <a:t>000</a:t>
            </a:r>
            <a:r>
              <a:rPr lang="de-CH" sz="1400" b="1" dirty="0"/>
              <a:t>		</a:t>
            </a:r>
            <a:r>
              <a:rPr lang="de-CH" sz="1400" b="1" dirty="0" smtClean="0"/>
              <a:t>	</a:t>
            </a:r>
            <a:endParaRPr lang="de-CH" sz="1400" b="1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64088" y="2370196"/>
            <a:ext cx="216024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de-CH" sz="2800" b="1" dirty="0" smtClean="0">
                <a:solidFill>
                  <a:schemeClr val="bg1">
                    <a:lumMod val="50000"/>
                  </a:schemeClr>
                </a:solidFill>
              </a:rPr>
              <a:t>ARA </a:t>
            </a:r>
            <a:r>
              <a:rPr lang="de-CH" sz="2800" b="1" dirty="0" err="1" smtClean="0">
                <a:solidFill>
                  <a:schemeClr val="bg1">
                    <a:lumMod val="50000"/>
                  </a:schemeClr>
                </a:solidFill>
              </a:rPr>
              <a:t>Bauma</a:t>
            </a:r>
            <a:endParaRPr lang="de-CH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1"/>
          <p:cNvSpPr/>
          <p:nvPr/>
        </p:nvSpPr>
        <p:spPr>
          <a:xfrm>
            <a:off x="5364088" y="3212976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Objektbeschrieb: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4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Neubau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und Erweiterung </a:t>
            </a:r>
            <a:r>
              <a:rPr lang="sl-SI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sl-SI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l-SI" sz="1400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der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ARA </a:t>
            </a:r>
            <a:r>
              <a:rPr lang="de-CH" sz="1400" dirty="0" err="1" smtClean="0">
                <a:solidFill>
                  <a:schemeClr val="bg1">
                    <a:lumMod val="50000"/>
                  </a:schemeClr>
                </a:solidFill>
              </a:rPr>
              <a:t>Bauma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Bauherr:	</a:t>
            </a:r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Gemeinde </a:t>
            </a:r>
            <a:r>
              <a:rPr lang="de-CH" sz="1400" dirty="0" err="1" smtClean="0">
                <a:solidFill>
                  <a:schemeClr val="bg1">
                    <a:lumMod val="50000"/>
                  </a:schemeClr>
                </a:solidFill>
              </a:rPr>
              <a:t>Bauma</a:t>
            </a:r>
            <a:endParaRPr lang="de-CH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		Dorfstrasse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41</a:t>
            </a:r>
          </a:p>
          <a:p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8494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</a:rPr>
              <a:t>Bauma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Baujahr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: 	</a:t>
            </a:r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2014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- 2015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Baumeistersumme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ca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730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000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6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-108520" y="6143337"/>
            <a:ext cx="4248471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r-HR" sz="2400" b="1" dirty="0" smtClean="0"/>
              <a:t>UPOV</a:t>
            </a:r>
            <a:r>
              <a:rPr lang="de-CH" sz="2400" b="1" dirty="0" smtClean="0"/>
              <a:t> Bauma</a:t>
            </a:r>
            <a:endParaRPr lang="de-CH" sz="2400" b="1" dirty="0"/>
          </a:p>
        </p:txBody>
      </p:sp>
      <p:pic>
        <p:nvPicPr>
          <p:cNvPr id="2050" name="Picture 2" descr="IMG_63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471"/>
            <a:ext cx="3168352" cy="2375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MG_62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253590"/>
            <a:ext cx="3150779" cy="23945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63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471"/>
            <a:ext cx="3150779" cy="2356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G_60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3168352" cy="23793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004048" y="6162667"/>
            <a:ext cx="3672407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CH" sz="2400" b="1" dirty="0" smtClean="0">
                <a:solidFill>
                  <a:schemeClr val="bg1">
                    <a:lumMod val="50000"/>
                  </a:schemeClr>
                </a:solidFill>
              </a:rPr>
              <a:t>ARA </a:t>
            </a:r>
            <a:r>
              <a:rPr lang="de-CH" sz="2400" b="1" dirty="0" err="1" smtClean="0">
                <a:solidFill>
                  <a:schemeClr val="bg1">
                    <a:lumMod val="50000"/>
                  </a:schemeClr>
                </a:solidFill>
              </a:rPr>
              <a:t>Bauma</a:t>
            </a:r>
            <a:endParaRPr lang="de-CH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0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536" y="2348880"/>
            <a:ext cx="29523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hr-HR" sz="2800" b="1" dirty="0" smtClean="0"/>
              <a:t>UPOV</a:t>
            </a:r>
            <a:r>
              <a:rPr lang="de-CH" sz="2800" b="1" dirty="0" smtClean="0"/>
              <a:t> Andelfingen</a:t>
            </a:r>
            <a:endParaRPr lang="de-CH" sz="2800" dirty="0"/>
          </a:p>
        </p:txBody>
      </p:sp>
      <p:sp>
        <p:nvSpPr>
          <p:cNvPr id="2" name="Rechteck 1"/>
          <p:cNvSpPr/>
          <p:nvPr/>
        </p:nvSpPr>
        <p:spPr>
          <a:xfrm>
            <a:off x="395536" y="3573016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 smtClean="0"/>
              <a:t>O</a:t>
            </a:r>
            <a:r>
              <a:rPr lang="hr-HR" sz="1400" b="1" dirty="0" err="1" smtClean="0"/>
              <a:t>pis</a:t>
            </a:r>
            <a:r>
              <a:rPr lang="hr-HR" sz="1400" b="1" dirty="0" smtClean="0"/>
              <a:t> objekta</a:t>
            </a:r>
            <a:r>
              <a:rPr lang="de-CH" sz="1400" b="1" dirty="0" smtClean="0"/>
              <a:t>: </a:t>
            </a:r>
            <a:r>
              <a:rPr lang="hr-HR" sz="1400" b="1" dirty="0" smtClean="0"/>
              <a:t>Rekonstrukcija</a:t>
            </a:r>
            <a:r>
              <a:rPr lang="de-CH" sz="1400" b="1" dirty="0" smtClean="0"/>
              <a:t> </a:t>
            </a:r>
            <a:r>
              <a:rPr lang="hr-HR" sz="1400" b="1" dirty="0" err="1" smtClean="0"/>
              <a:t>UPOV</a:t>
            </a:r>
            <a:r>
              <a:rPr lang="hr-HR" sz="1400" b="1" dirty="0" smtClean="0"/>
              <a:t> </a:t>
            </a:r>
            <a:r>
              <a:rPr lang="de-CH" sz="1400" b="1" dirty="0" smtClean="0"/>
              <a:t> Andelfingen</a:t>
            </a:r>
            <a:endParaRPr lang="de-CH" sz="1400" b="1" dirty="0"/>
          </a:p>
          <a:p>
            <a:r>
              <a:rPr lang="de-CH" sz="1400" b="1" dirty="0"/>
              <a:t> </a:t>
            </a:r>
          </a:p>
          <a:p>
            <a:r>
              <a:rPr lang="hr-HR" sz="1400" b="1" dirty="0" smtClean="0"/>
              <a:t>Investitor</a:t>
            </a:r>
            <a:r>
              <a:rPr lang="de-CH" sz="1400" b="1" dirty="0" smtClean="0"/>
              <a:t>:</a:t>
            </a:r>
            <a:r>
              <a:rPr lang="de-CH" sz="1400" b="1" dirty="0"/>
              <a:t>	</a:t>
            </a:r>
            <a:r>
              <a:rPr lang="hr-HR" sz="1400" b="1" dirty="0" smtClean="0"/>
              <a:t>  Udruženje </a:t>
            </a:r>
            <a:r>
              <a:rPr lang="hr-HR" sz="1400" b="1" dirty="0" err="1" smtClean="0"/>
              <a:t>UPOV</a:t>
            </a:r>
            <a:endParaRPr lang="de-CH" sz="1400" b="1" dirty="0" smtClean="0"/>
          </a:p>
          <a:p>
            <a:r>
              <a:rPr lang="de-CH" sz="1400" b="1" dirty="0" smtClean="0"/>
              <a:t>	</a:t>
            </a:r>
            <a:r>
              <a:rPr lang="hr-HR" sz="1400" b="1" dirty="0" smtClean="0"/>
              <a:t>  Općina</a:t>
            </a:r>
            <a:r>
              <a:rPr lang="de-CH" sz="1400" b="1" dirty="0" smtClean="0"/>
              <a:t> </a:t>
            </a:r>
            <a:r>
              <a:rPr lang="de-CH" sz="1400" b="1" dirty="0"/>
              <a:t>Andelfingen</a:t>
            </a:r>
          </a:p>
          <a:p>
            <a:r>
              <a:rPr lang="de-CH" sz="1400" b="1" dirty="0"/>
              <a:t>	</a:t>
            </a:r>
            <a:r>
              <a:rPr lang="hr-HR" sz="1400" b="1" dirty="0" smtClean="0"/>
              <a:t>  </a:t>
            </a:r>
            <a:r>
              <a:rPr lang="de-CH" sz="1400" b="1" dirty="0" err="1" smtClean="0"/>
              <a:t>Thurtalstrasse</a:t>
            </a:r>
            <a:r>
              <a:rPr lang="de-CH" sz="1400" b="1" dirty="0" smtClean="0"/>
              <a:t> </a:t>
            </a:r>
            <a:r>
              <a:rPr lang="de-CH" sz="1400" b="1" dirty="0"/>
              <a:t>9</a:t>
            </a:r>
          </a:p>
          <a:p>
            <a:r>
              <a:rPr lang="de-CH" sz="1400" b="1" dirty="0"/>
              <a:t>	</a:t>
            </a:r>
            <a:r>
              <a:rPr lang="hr-HR" sz="1400" b="1" dirty="0" smtClean="0"/>
              <a:t>  </a:t>
            </a:r>
            <a:r>
              <a:rPr lang="de-CH" sz="1400" b="1" dirty="0" smtClean="0"/>
              <a:t>8450 </a:t>
            </a:r>
            <a:r>
              <a:rPr lang="de-CH" sz="1400" b="1" dirty="0"/>
              <a:t>Andelfingen</a:t>
            </a:r>
          </a:p>
          <a:p>
            <a:endParaRPr lang="de-CH" sz="1400" b="1" dirty="0" smtClean="0"/>
          </a:p>
          <a:p>
            <a:r>
              <a:rPr lang="hr-HR" sz="1400" b="1" dirty="0" smtClean="0"/>
              <a:t>Godina izgradnje</a:t>
            </a:r>
            <a:r>
              <a:rPr lang="de-CH" sz="1400" b="1" dirty="0" smtClean="0"/>
              <a:t>: </a:t>
            </a:r>
            <a:r>
              <a:rPr lang="de-CH" sz="1400" b="1" dirty="0"/>
              <a:t>	</a:t>
            </a:r>
            <a:r>
              <a:rPr lang="de-CH" sz="1400" b="1" dirty="0" smtClean="0"/>
              <a:t>2012</a:t>
            </a:r>
            <a:r>
              <a:rPr lang="hr-HR" sz="1400" b="1" dirty="0" smtClean="0"/>
              <a:t>.</a:t>
            </a:r>
            <a:r>
              <a:rPr lang="de-CH" sz="1400" b="1" dirty="0" smtClean="0"/>
              <a:t> </a:t>
            </a:r>
            <a:r>
              <a:rPr lang="de-CH" sz="1400" b="1" dirty="0"/>
              <a:t>- 2013	</a:t>
            </a:r>
            <a:r>
              <a:rPr lang="hr-HR" sz="1400" b="1" dirty="0" smtClean="0"/>
              <a:t>.</a:t>
            </a:r>
            <a:r>
              <a:rPr lang="de-CH" sz="1400" b="1" dirty="0" smtClean="0"/>
              <a:t>	</a:t>
            </a:r>
            <a:endParaRPr lang="de-CH" sz="1400" b="1" dirty="0"/>
          </a:p>
          <a:p>
            <a:r>
              <a:rPr lang="hr-HR" sz="1400" b="1" dirty="0" smtClean="0"/>
              <a:t>Vrijednost radova</a:t>
            </a:r>
            <a:r>
              <a:rPr lang="de-CH" sz="1400" b="1" dirty="0" smtClean="0"/>
              <a:t>: </a:t>
            </a:r>
            <a:r>
              <a:rPr lang="de-CH" sz="1400" b="1" dirty="0"/>
              <a:t>	</a:t>
            </a:r>
            <a:r>
              <a:rPr lang="de-CH" sz="1400" b="1" dirty="0" smtClean="0"/>
              <a:t>c</a:t>
            </a:r>
            <a:r>
              <a:rPr lang="hr-HR" sz="1400" b="1" dirty="0" smtClean="0"/>
              <a:t>c</a:t>
            </a:r>
            <a:r>
              <a:rPr lang="de-CH" sz="1400" b="1" dirty="0" smtClean="0"/>
              <a:t>a 1</a:t>
            </a:r>
            <a:r>
              <a:rPr lang="hr-HR" sz="1400" b="1" dirty="0" smtClean="0"/>
              <a:t>,</a:t>
            </a:r>
            <a:r>
              <a:rPr lang="de-CH" sz="1400" b="1" dirty="0" smtClean="0"/>
              <a:t>6 </a:t>
            </a:r>
            <a:r>
              <a:rPr lang="hr-HR" sz="1400" b="1" dirty="0" err="1" smtClean="0"/>
              <a:t>mil</a:t>
            </a:r>
            <a:r>
              <a:rPr lang="de-CH" sz="1400" b="1" dirty="0" smtClean="0"/>
              <a:t>.</a:t>
            </a:r>
            <a:r>
              <a:rPr lang="de-CH" sz="1400" b="1" dirty="0"/>
              <a:t>		</a:t>
            </a:r>
            <a:r>
              <a:rPr lang="de-CH" sz="1400" b="1" dirty="0" smtClean="0"/>
              <a:t>	</a:t>
            </a:r>
            <a:endParaRPr lang="de-CH" sz="1400" b="1" dirty="0"/>
          </a:p>
        </p:txBody>
      </p:sp>
      <p:sp>
        <p:nvSpPr>
          <p:cNvPr id="4" name="Rechteck 1"/>
          <p:cNvSpPr/>
          <p:nvPr/>
        </p:nvSpPr>
        <p:spPr>
          <a:xfrm>
            <a:off x="4644008" y="3571559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Objektbeschrieb: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Umbau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Kläranlage 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Andelfingen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Bauherr:	</a:t>
            </a: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Kläranalageverband</a:t>
            </a:r>
          </a:p>
          <a:p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Gemeinde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Andelfingen</a:t>
            </a:r>
          </a:p>
          <a:p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Thurtalstrasse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  <a:p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8450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Andelfingen</a:t>
            </a:r>
          </a:p>
          <a:p>
            <a:endParaRPr lang="de-CH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Baujahr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: 	</a:t>
            </a:r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2012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- 2013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Baumeistersumme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: 	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ca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hr-HR" sz="1400" b="1" dirty="0" smtClean="0">
                <a:solidFill>
                  <a:schemeClr val="bg1">
                    <a:lumMod val="65000"/>
                  </a:schemeClr>
                </a:solidFill>
              </a:rPr>
              <a:t> ,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6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Mio.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644008" y="2420888"/>
            <a:ext cx="29523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de-CH" sz="2800" b="1" dirty="0" smtClean="0">
                <a:solidFill>
                  <a:schemeClr val="bg1">
                    <a:lumMod val="50000"/>
                  </a:schemeClr>
                </a:solidFill>
              </a:rPr>
              <a:t>ARA </a:t>
            </a:r>
            <a:r>
              <a:rPr lang="de-CH" sz="2800" b="1" dirty="0" err="1" smtClean="0">
                <a:solidFill>
                  <a:schemeClr val="bg1">
                    <a:lumMod val="50000"/>
                  </a:schemeClr>
                </a:solidFill>
              </a:rPr>
              <a:t>Andelfingen</a:t>
            </a:r>
            <a:endParaRPr lang="de-CH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9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163669" y="6115186"/>
            <a:ext cx="4248471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r-HR" sz="2400" b="1" dirty="0" smtClean="0"/>
              <a:t>UPOV</a:t>
            </a:r>
            <a:r>
              <a:rPr lang="de-CH" sz="2400" b="1" dirty="0" smtClean="0"/>
              <a:t> Andelfingen</a:t>
            </a:r>
            <a:endParaRPr lang="de-CH" sz="2400" b="1" dirty="0"/>
          </a:p>
        </p:txBody>
      </p:sp>
      <p:pic>
        <p:nvPicPr>
          <p:cNvPr id="2053" name="Picture 5" descr="IMG_60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3168352" cy="23793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08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41" y="3732324"/>
            <a:ext cx="3184195" cy="238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81900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32324"/>
            <a:ext cx="3161300" cy="238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_1941-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1578"/>
            <a:ext cx="3161300" cy="23865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MG_1842-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40" y="1268760"/>
            <a:ext cx="3184196" cy="23793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4412140" y="6112205"/>
            <a:ext cx="4248471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CH" sz="2400" b="1" dirty="0" smtClean="0">
                <a:solidFill>
                  <a:schemeClr val="bg1">
                    <a:lumMod val="50000"/>
                  </a:schemeClr>
                </a:solidFill>
              </a:rPr>
              <a:t>ARA </a:t>
            </a:r>
            <a:r>
              <a:rPr lang="de-CH" sz="2400" b="1" dirty="0" err="1" smtClean="0">
                <a:solidFill>
                  <a:schemeClr val="bg1">
                    <a:lumMod val="50000"/>
                  </a:schemeClr>
                </a:solidFill>
              </a:rPr>
              <a:t>Andelfingen</a:t>
            </a:r>
            <a:endParaRPr lang="de-CH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0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536" y="2636912"/>
            <a:ext cx="422372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hr-HR" sz="2400" b="1" dirty="0" smtClean="0"/>
              <a:t>UPOV</a:t>
            </a:r>
            <a:r>
              <a:rPr lang="de-CH" sz="2400" b="1" dirty="0" smtClean="0"/>
              <a:t> Bibertal – Hegau, Ramsen</a:t>
            </a:r>
            <a:endParaRPr lang="de-CH" sz="2400" dirty="0"/>
          </a:p>
        </p:txBody>
      </p:sp>
      <p:sp>
        <p:nvSpPr>
          <p:cNvPr id="2" name="Rechteck 1"/>
          <p:cNvSpPr/>
          <p:nvPr/>
        </p:nvSpPr>
        <p:spPr>
          <a:xfrm>
            <a:off x="406789" y="3501008"/>
            <a:ext cx="3949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b="1" dirty="0" smtClean="0"/>
              <a:t>O</a:t>
            </a:r>
            <a:r>
              <a:rPr lang="hr-HR" sz="1600" b="1" dirty="0" err="1" smtClean="0"/>
              <a:t>pis</a:t>
            </a:r>
            <a:r>
              <a:rPr lang="hr-HR" sz="1600" b="1" dirty="0" smtClean="0"/>
              <a:t> objekta</a:t>
            </a:r>
            <a:r>
              <a:rPr lang="de-CH" sz="1600" b="1" dirty="0" smtClean="0"/>
              <a:t>:</a:t>
            </a:r>
            <a:r>
              <a:rPr lang="de-CH" sz="1600" dirty="0" smtClean="0"/>
              <a:t> </a:t>
            </a:r>
            <a:r>
              <a:rPr lang="hr-HR" sz="1600" dirty="0" smtClean="0"/>
              <a:t>Izgradnja uređaja za pročišćavanje otpadnih voda</a:t>
            </a:r>
            <a:r>
              <a:rPr lang="de-CH" sz="1600" b="1" dirty="0"/>
              <a:t> </a:t>
            </a:r>
            <a:endParaRPr lang="de-CH" sz="1600" b="1" dirty="0" smtClean="0"/>
          </a:p>
          <a:p>
            <a:endParaRPr lang="de-CH" sz="1600" dirty="0"/>
          </a:p>
          <a:p>
            <a:r>
              <a:rPr lang="hr-HR" sz="1600" b="1" dirty="0" smtClean="0"/>
              <a:t>Investitor</a:t>
            </a:r>
            <a:r>
              <a:rPr lang="de-CH" sz="1600" b="1" dirty="0" smtClean="0"/>
              <a:t>:</a:t>
            </a:r>
            <a:r>
              <a:rPr lang="hr-HR" sz="1600" b="1" dirty="0" smtClean="0"/>
              <a:t>  </a:t>
            </a:r>
            <a:r>
              <a:rPr lang="hr-HR" sz="1600" dirty="0" smtClean="0"/>
              <a:t>Udruženje UPOV</a:t>
            </a:r>
            <a:endParaRPr lang="de-CH" sz="1600" dirty="0" smtClean="0"/>
          </a:p>
          <a:p>
            <a:r>
              <a:rPr lang="de-CH" sz="1600" dirty="0" smtClean="0"/>
              <a:t>	</a:t>
            </a:r>
            <a:r>
              <a:rPr lang="sl-SI" sz="1600" dirty="0" smtClean="0"/>
              <a:t> </a:t>
            </a:r>
            <a:r>
              <a:rPr lang="de-CH" sz="1600" dirty="0" err="1" smtClean="0"/>
              <a:t>Bibertal</a:t>
            </a:r>
            <a:r>
              <a:rPr lang="de-CH" sz="1600" dirty="0" smtClean="0"/>
              <a:t> </a:t>
            </a:r>
            <a:r>
              <a:rPr lang="de-CH" sz="1600" dirty="0"/>
              <a:t>- Hegau</a:t>
            </a:r>
          </a:p>
          <a:p>
            <a:r>
              <a:rPr lang="de-CH" sz="1600" dirty="0" smtClean="0"/>
              <a:t>	</a:t>
            </a:r>
            <a:r>
              <a:rPr lang="sl-SI" sz="1600" dirty="0" smtClean="0"/>
              <a:t> </a:t>
            </a:r>
            <a:r>
              <a:rPr lang="de-CH" sz="1600" dirty="0" smtClean="0"/>
              <a:t>8262 </a:t>
            </a:r>
            <a:r>
              <a:rPr lang="de-CH" sz="1600" dirty="0" err="1"/>
              <a:t>Ramsen</a:t>
            </a:r>
            <a:endParaRPr lang="de-CH" sz="1600" dirty="0"/>
          </a:p>
          <a:p>
            <a:endParaRPr lang="de-CH" sz="1600" b="1" dirty="0" smtClean="0"/>
          </a:p>
          <a:p>
            <a:r>
              <a:rPr lang="hr-HR" sz="1600" b="1" dirty="0" smtClean="0"/>
              <a:t>Godina izgradnje</a:t>
            </a:r>
            <a:r>
              <a:rPr lang="de-CH" sz="1600" b="1" dirty="0" smtClean="0"/>
              <a:t>: </a:t>
            </a:r>
            <a:r>
              <a:rPr lang="de-CH" sz="1600" b="1" dirty="0"/>
              <a:t>	</a:t>
            </a:r>
            <a:r>
              <a:rPr lang="sl-SI" sz="1600" b="1" dirty="0" smtClean="0"/>
              <a:t> </a:t>
            </a:r>
            <a:r>
              <a:rPr lang="de-CH" sz="1600" dirty="0" smtClean="0"/>
              <a:t>2013</a:t>
            </a:r>
            <a:r>
              <a:rPr lang="hr-HR" sz="1600" dirty="0" smtClean="0"/>
              <a:t>.</a:t>
            </a:r>
            <a:r>
              <a:rPr lang="de-CH" sz="1600" b="1" dirty="0"/>
              <a:t>	</a:t>
            </a:r>
            <a:r>
              <a:rPr lang="de-CH" sz="1600" b="1" dirty="0" smtClean="0"/>
              <a:t>	</a:t>
            </a:r>
            <a:endParaRPr lang="de-CH" sz="1600" dirty="0"/>
          </a:p>
          <a:p>
            <a:r>
              <a:rPr lang="hr-HR" sz="1600" b="1" dirty="0" smtClean="0"/>
              <a:t>Vrijednost radova</a:t>
            </a:r>
            <a:r>
              <a:rPr lang="de-CH" sz="1600" b="1" dirty="0" smtClean="0"/>
              <a:t>: </a:t>
            </a:r>
            <a:r>
              <a:rPr lang="sl-SI" sz="1600" b="1" dirty="0" smtClean="0"/>
              <a:t> </a:t>
            </a:r>
            <a:r>
              <a:rPr lang="de-CH" sz="1600" dirty="0" smtClean="0"/>
              <a:t>c</a:t>
            </a:r>
            <a:r>
              <a:rPr lang="hr-HR" sz="1600" dirty="0" smtClean="0"/>
              <a:t>c</a:t>
            </a:r>
            <a:r>
              <a:rPr lang="de-CH" sz="1600" dirty="0" smtClean="0"/>
              <a:t>a 2</a:t>
            </a:r>
            <a:r>
              <a:rPr lang="hr-HR" sz="1600" dirty="0" smtClean="0"/>
              <a:t>,</a:t>
            </a:r>
            <a:r>
              <a:rPr lang="de-CH" sz="1600" dirty="0" smtClean="0"/>
              <a:t>8 </a:t>
            </a:r>
            <a:r>
              <a:rPr lang="hr-HR" sz="1600" dirty="0" err="1" smtClean="0"/>
              <a:t>mil</a:t>
            </a:r>
            <a:r>
              <a:rPr lang="hr-HR" sz="1600" dirty="0" smtClean="0"/>
              <a:t>.</a:t>
            </a:r>
            <a:r>
              <a:rPr lang="de-CH" sz="1600" b="1" dirty="0"/>
              <a:t>				</a:t>
            </a:r>
            <a:r>
              <a:rPr lang="de-CH" sz="1600" b="1" dirty="0" smtClean="0"/>
              <a:t>	</a:t>
            </a:r>
            <a:r>
              <a:rPr lang="de-CH" b="1" dirty="0" smtClean="0"/>
              <a:t>		</a:t>
            </a:r>
            <a:endParaRPr lang="de-CH" dirty="0"/>
          </a:p>
        </p:txBody>
      </p:sp>
      <p:sp>
        <p:nvSpPr>
          <p:cNvPr id="4" name="Rechteck 1"/>
          <p:cNvSpPr/>
          <p:nvPr/>
        </p:nvSpPr>
        <p:spPr>
          <a:xfrm>
            <a:off x="4860032" y="3518426"/>
            <a:ext cx="394918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b="1" dirty="0">
                <a:solidFill>
                  <a:schemeClr val="bg1">
                    <a:lumMod val="50000"/>
                  </a:schemeClr>
                </a:solidFill>
              </a:rPr>
              <a:t>Objektbeschrieb: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600" dirty="0" smtClean="0">
                <a:solidFill>
                  <a:schemeClr val="bg1">
                    <a:lumMod val="50000"/>
                  </a:schemeClr>
                </a:solidFill>
              </a:rPr>
              <a:t>Neubau Kläranlage</a:t>
            </a:r>
            <a:r>
              <a:rPr lang="de-CH" sz="16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de-CH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600" b="1" dirty="0">
                <a:solidFill>
                  <a:schemeClr val="bg1">
                    <a:lumMod val="50000"/>
                  </a:schemeClr>
                </a:solidFill>
              </a:rPr>
              <a:t>Bauherr:	</a:t>
            </a:r>
            <a:r>
              <a:rPr lang="sl-SI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600" dirty="0" smtClean="0">
                <a:solidFill>
                  <a:schemeClr val="bg1">
                    <a:lumMod val="50000"/>
                  </a:schemeClr>
                </a:solidFill>
              </a:rPr>
              <a:t>Kläranalageverband</a:t>
            </a:r>
          </a:p>
          <a:p>
            <a:r>
              <a:rPr lang="de-CH" sz="16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sl-SI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600" dirty="0" err="1" smtClean="0">
                <a:solidFill>
                  <a:schemeClr val="bg1">
                    <a:lumMod val="50000"/>
                  </a:schemeClr>
                </a:solidFill>
              </a:rPr>
              <a:t>Bibertal</a:t>
            </a:r>
            <a:r>
              <a:rPr lang="de-CH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</a:rPr>
              <a:t>- Hegau</a:t>
            </a:r>
          </a:p>
          <a:p>
            <a:r>
              <a:rPr lang="de-CH" sz="16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sl-SI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600" dirty="0" smtClean="0">
                <a:solidFill>
                  <a:schemeClr val="bg1">
                    <a:lumMod val="50000"/>
                  </a:schemeClr>
                </a:solidFill>
              </a:rPr>
              <a:t>8262 </a:t>
            </a:r>
            <a:r>
              <a:rPr lang="de-CH" sz="1600" dirty="0" err="1">
                <a:solidFill>
                  <a:schemeClr val="bg1">
                    <a:lumMod val="50000"/>
                  </a:schemeClr>
                </a:solidFill>
              </a:rPr>
              <a:t>Ramsen</a:t>
            </a:r>
            <a:endParaRPr lang="de-CH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600" b="1" dirty="0" smtClean="0">
                <a:solidFill>
                  <a:schemeClr val="bg1">
                    <a:lumMod val="50000"/>
                  </a:schemeClr>
                </a:solidFill>
              </a:rPr>
              <a:t>Baujahr</a:t>
            </a:r>
            <a:r>
              <a:rPr lang="de-CH" sz="1600" b="1" dirty="0">
                <a:solidFill>
                  <a:schemeClr val="bg1">
                    <a:lumMod val="50000"/>
                  </a:schemeClr>
                </a:solidFill>
              </a:rPr>
              <a:t>: 	</a:t>
            </a:r>
            <a:r>
              <a:rPr lang="sl-SI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600" dirty="0" smtClean="0">
                <a:solidFill>
                  <a:schemeClr val="bg1">
                    <a:lumMod val="50000"/>
                  </a:schemeClr>
                </a:solidFill>
              </a:rPr>
              <a:t>2013</a:t>
            </a:r>
            <a:r>
              <a:rPr lang="de-CH" sz="16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CH" sz="16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de-CH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600" b="1" dirty="0">
                <a:solidFill>
                  <a:schemeClr val="bg1">
                    <a:lumMod val="50000"/>
                  </a:schemeClr>
                </a:solidFill>
              </a:rPr>
              <a:t>Bausumme: </a:t>
            </a:r>
            <a:r>
              <a:rPr lang="sl-SI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600" dirty="0" smtClean="0">
                <a:solidFill>
                  <a:schemeClr val="bg1">
                    <a:lumMod val="50000"/>
                  </a:schemeClr>
                </a:solidFill>
              </a:rPr>
              <a:t>ca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CH" sz="16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hr-HR" sz="16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de-CH" sz="1600" dirty="0" smtClean="0">
                <a:solidFill>
                  <a:schemeClr val="bg1">
                    <a:lumMod val="65000"/>
                  </a:schemeClr>
                </a:solidFill>
              </a:rPr>
              <a:t>8 </a:t>
            </a:r>
            <a:r>
              <a:rPr lang="de-CH" sz="1600" dirty="0">
                <a:solidFill>
                  <a:schemeClr val="bg1">
                    <a:lumMod val="50000"/>
                  </a:schemeClr>
                </a:solidFill>
              </a:rPr>
              <a:t>Mio.</a:t>
            </a:r>
            <a:r>
              <a:rPr lang="de-CH" b="1" dirty="0">
                <a:solidFill>
                  <a:schemeClr val="bg1">
                    <a:lumMod val="50000"/>
                  </a:schemeClr>
                </a:solidFill>
              </a:rPr>
              <a:t>				</a:t>
            </a:r>
            <a:r>
              <a:rPr lang="de-CH" b="1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860032" y="2492896"/>
            <a:ext cx="422372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de-CH" sz="2400" b="1" dirty="0" smtClean="0">
                <a:solidFill>
                  <a:schemeClr val="bg1">
                    <a:lumMod val="50000"/>
                  </a:schemeClr>
                </a:solidFill>
              </a:rPr>
              <a:t>ARA </a:t>
            </a:r>
            <a:r>
              <a:rPr lang="de-CH" sz="2400" b="1" dirty="0" err="1" smtClean="0">
                <a:solidFill>
                  <a:schemeClr val="bg1">
                    <a:lumMod val="50000"/>
                  </a:schemeClr>
                </a:solidFill>
              </a:rPr>
              <a:t>Bibertal</a:t>
            </a:r>
            <a:r>
              <a:rPr lang="de-CH" sz="2400" b="1" dirty="0" smtClean="0">
                <a:solidFill>
                  <a:schemeClr val="bg1">
                    <a:lumMod val="50000"/>
                  </a:schemeClr>
                </a:solidFill>
              </a:rPr>
              <a:t> – Hegau, </a:t>
            </a:r>
            <a:r>
              <a:rPr lang="de-CH" sz="2400" b="1" dirty="0" err="1" smtClean="0">
                <a:solidFill>
                  <a:schemeClr val="bg1">
                    <a:lumMod val="50000"/>
                  </a:schemeClr>
                </a:solidFill>
              </a:rPr>
              <a:t>Ramsen</a:t>
            </a:r>
            <a:endParaRPr lang="de-CH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6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611560" y="5949280"/>
            <a:ext cx="4248471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800" b="1" dirty="0" smtClean="0"/>
              <a:t>UPOV</a:t>
            </a:r>
            <a:r>
              <a:rPr lang="de-CH" sz="1800" b="1" dirty="0" smtClean="0"/>
              <a:t> </a:t>
            </a:r>
            <a:r>
              <a:rPr lang="de-CH" sz="1800" b="1" dirty="0"/>
              <a:t>Bibertal-Hegau, Ramsen</a:t>
            </a:r>
          </a:p>
        </p:txBody>
      </p:sp>
      <p:pic>
        <p:nvPicPr>
          <p:cNvPr id="6146" name="Grafik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34227"/>
            <a:ext cx="6333356" cy="454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3995936" y="5949454"/>
            <a:ext cx="4248471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1800" b="1" dirty="0">
                <a:solidFill>
                  <a:schemeClr val="bg1">
                    <a:lumMod val="50000"/>
                  </a:schemeClr>
                </a:solidFill>
              </a:rPr>
              <a:t>ARA Bibertal-Hegau, </a:t>
            </a:r>
            <a:r>
              <a:rPr lang="de-CH" sz="1800" b="1" dirty="0" err="1">
                <a:solidFill>
                  <a:schemeClr val="bg1">
                    <a:lumMod val="50000"/>
                  </a:schemeClr>
                </a:solidFill>
              </a:rPr>
              <a:t>Ramsen</a:t>
            </a:r>
            <a:endParaRPr lang="de-CH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395536" y="6081703"/>
            <a:ext cx="4464496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r-HR" sz="1800" b="1" dirty="0" smtClean="0"/>
              <a:t>UPOV</a:t>
            </a:r>
            <a:r>
              <a:rPr lang="de-CH" sz="1800" b="1" dirty="0" smtClean="0"/>
              <a:t> Bibertal-Hegau, Ramsen</a:t>
            </a:r>
            <a:endParaRPr lang="de-CH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3168352" cy="2376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07" y="3645024"/>
            <a:ext cx="3168352" cy="2376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35" r="15396"/>
          <a:stretch/>
        </p:blipFill>
        <p:spPr>
          <a:xfrm>
            <a:off x="1187624" y="1196751"/>
            <a:ext cx="3157343" cy="23762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7" r="19999"/>
          <a:stretch/>
        </p:blipFill>
        <p:spPr>
          <a:xfrm>
            <a:off x="1187624" y="3633432"/>
            <a:ext cx="3168353" cy="23878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3995936" y="6060429"/>
            <a:ext cx="4464496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r-HR" sz="1800" b="1" dirty="0" smtClean="0">
                <a:solidFill>
                  <a:schemeClr val="bg1">
                    <a:lumMod val="50000"/>
                  </a:schemeClr>
                </a:solidFill>
              </a:rPr>
              <a:t>ARA</a:t>
            </a:r>
            <a:r>
              <a:rPr lang="de-CH" sz="1800" b="1" dirty="0" smtClean="0">
                <a:solidFill>
                  <a:schemeClr val="bg1">
                    <a:lumMod val="50000"/>
                  </a:schemeClr>
                </a:solidFill>
              </a:rPr>
              <a:t> Bibertal-Hegau, Ramsen</a:t>
            </a:r>
            <a:endParaRPr lang="de-CH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7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2204864"/>
            <a:ext cx="32403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hr-HR" sz="3600" b="1" dirty="0"/>
              <a:t>UPOV</a:t>
            </a:r>
            <a:r>
              <a:rPr lang="de-CH" sz="3600" b="1" dirty="0"/>
              <a:t> </a:t>
            </a:r>
            <a:r>
              <a:rPr lang="de-CH" sz="3600" b="1" dirty="0" err="1"/>
              <a:t>Hallau</a:t>
            </a:r>
            <a:endParaRPr lang="de-CH" sz="3600" dirty="0"/>
          </a:p>
        </p:txBody>
      </p:sp>
      <p:sp>
        <p:nvSpPr>
          <p:cNvPr id="2" name="Rechteck 1"/>
          <p:cNvSpPr/>
          <p:nvPr/>
        </p:nvSpPr>
        <p:spPr>
          <a:xfrm>
            <a:off x="467543" y="3356992"/>
            <a:ext cx="36004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/>
              <a:t>Opis objekta:   Izgradnja  uređaja</a:t>
            </a:r>
          </a:p>
          <a:p>
            <a:r>
              <a:rPr lang="hr-HR" sz="1600" b="1" dirty="0"/>
              <a:t>	        za pročišćavanje </a:t>
            </a:r>
            <a:r>
              <a:rPr lang="hr-HR" sz="1600" b="1" dirty="0" smtClean="0"/>
              <a:t>		        otpadnih </a:t>
            </a:r>
            <a:r>
              <a:rPr lang="hr-HR" sz="1600" b="1" dirty="0"/>
              <a:t>voda </a:t>
            </a:r>
          </a:p>
          <a:p>
            <a:r>
              <a:rPr lang="hr-HR" sz="1600" b="1" dirty="0"/>
              <a:t>Investitor:	</a:t>
            </a:r>
            <a:r>
              <a:rPr lang="hr-HR" sz="1600" b="1" dirty="0" smtClean="0"/>
              <a:t>  Konzorcij </a:t>
            </a:r>
            <a:r>
              <a:rPr lang="hr-HR" sz="1600" b="1" dirty="0"/>
              <a:t>UPOV </a:t>
            </a:r>
            <a:r>
              <a:rPr lang="hr-HR" sz="1600" b="1" dirty="0" err="1"/>
              <a:t>Hallau</a:t>
            </a:r>
            <a:endParaRPr lang="hr-HR" sz="1600" b="1" dirty="0"/>
          </a:p>
          <a:p>
            <a:r>
              <a:rPr lang="hr-HR" sz="1600" b="1" dirty="0"/>
              <a:t>	  </a:t>
            </a:r>
            <a:r>
              <a:rPr lang="hr-HR" sz="1600" b="1" dirty="0" err="1" smtClean="0"/>
              <a:t>Kibag</a:t>
            </a:r>
            <a:r>
              <a:rPr lang="hr-HR" sz="1600" b="1" dirty="0" smtClean="0"/>
              <a:t> </a:t>
            </a:r>
            <a:r>
              <a:rPr lang="hr-HR" sz="1600" b="1" dirty="0" err="1"/>
              <a:t>Bauleistungen</a:t>
            </a:r>
            <a:r>
              <a:rPr lang="hr-HR" sz="1600" b="1" dirty="0"/>
              <a:t> AG</a:t>
            </a:r>
          </a:p>
          <a:p>
            <a:r>
              <a:rPr lang="hr-HR" sz="1600" b="1" dirty="0"/>
              <a:t>	  </a:t>
            </a:r>
            <a:r>
              <a:rPr lang="hr-HR" sz="1600" b="1" dirty="0" err="1" smtClean="0"/>
              <a:t>Seestrasse</a:t>
            </a:r>
            <a:r>
              <a:rPr lang="hr-HR" sz="1600" b="1" dirty="0" smtClean="0"/>
              <a:t> </a:t>
            </a:r>
            <a:r>
              <a:rPr lang="hr-HR" sz="1600" b="1" dirty="0"/>
              <a:t>404</a:t>
            </a:r>
          </a:p>
          <a:p>
            <a:r>
              <a:rPr lang="hr-HR" sz="1600" b="1" dirty="0"/>
              <a:t>	  </a:t>
            </a:r>
            <a:r>
              <a:rPr lang="hr-HR" sz="1600" b="1" dirty="0" smtClean="0"/>
              <a:t>8038 </a:t>
            </a:r>
            <a:r>
              <a:rPr lang="hr-HR" sz="1600" b="1" dirty="0"/>
              <a:t>Zürich </a:t>
            </a:r>
          </a:p>
          <a:p>
            <a:r>
              <a:rPr lang="hr-HR" sz="1600" b="1" dirty="0"/>
              <a:t>Godina izgradnje: </a:t>
            </a:r>
            <a:r>
              <a:rPr lang="hr-HR" sz="1600" b="1" dirty="0" smtClean="0"/>
              <a:t>      2012</a:t>
            </a:r>
            <a:r>
              <a:rPr lang="hr-HR" sz="1600" b="1" dirty="0"/>
              <a:t>. – 2013.</a:t>
            </a:r>
          </a:p>
          <a:p>
            <a:r>
              <a:rPr lang="hr-HR" sz="1600" b="1" dirty="0"/>
              <a:t>Vrijednost radova: 	cca. 6 </a:t>
            </a:r>
            <a:r>
              <a:rPr lang="hr-HR" sz="1600" b="1" dirty="0" err="1"/>
              <a:t>mil</a:t>
            </a:r>
            <a:r>
              <a:rPr lang="hr-HR" sz="1600" b="1" dirty="0"/>
              <a:t>.</a:t>
            </a:r>
            <a:r>
              <a:rPr lang="de-CH" sz="1600" b="1" dirty="0"/>
              <a:t>	</a:t>
            </a:r>
            <a:r>
              <a:rPr lang="de-CH" sz="1600" b="1" dirty="0" smtClean="0"/>
              <a:t>	</a:t>
            </a:r>
            <a:endParaRPr lang="de-CH" sz="16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996321" y="2204864"/>
            <a:ext cx="2503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hr-HR" sz="3600" b="1" dirty="0" smtClean="0">
                <a:solidFill>
                  <a:schemeClr val="bg1">
                    <a:lumMod val="50000"/>
                  </a:schemeClr>
                </a:solidFill>
              </a:rPr>
              <a:t>ARA </a:t>
            </a:r>
            <a:r>
              <a:rPr lang="hr-HR" sz="3600" b="1" dirty="0" err="1" smtClean="0">
                <a:solidFill>
                  <a:schemeClr val="bg1">
                    <a:lumMod val="50000"/>
                  </a:schemeClr>
                </a:solidFill>
              </a:rPr>
              <a:t>Hallau</a:t>
            </a:r>
            <a:endParaRPr lang="de-CH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1"/>
          <p:cNvSpPr/>
          <p:nvPr/>
        </p:nvSpPr>
        <p:spPr>
          <a:xfrm>
            <a:off x="4996321" y="3356992"/>
            <a:ext cx="3600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err="1">
                <a:solidFill>
                  <a:schemeClr val="bg1">
                    <a:lumMod val="50000"/>
                  </a:schemeClr>
                </a:solidFill>
              </a:rPr>
              <a:t>Objektbeschrieb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600" b="1" dirty="0" err="1" smtClean="0">
                <a:solidFill>
                  <a:schemeClr val="bg1">
                    <a:lumMod val="50000"/>
                  </a:schemeClr>
                </a:solidFill>
              </a:rPr>
              <a:t>Neubau</a:t>
            </a: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600" b="1" dirty="0" err="1">
                <a:solidFill>
                  <a:schemeClr val="bg1">
                    <a:lumMod val="50000"/>
                  </a:schemeClr>
                </a:solidFill>
              </a:rPr>
              <a:t>Kläranlage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hr-HR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sz="1600" b="1" dirty="0" err="1">
                <a:solidFill>
                  <a:schemeClr val="bg1">
                    <a:lumMod val="50000"/>
                  </a:schemeClr>
                </a:solidFill>
              </a:rPr>
              <a:t>Bauherr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: 	ARGE ARA </a:t>
            </a:r>
            <a:r>
              <a:rPr lang="hr-HR" sz="1600" b="1" dirty="0" err="1">
                <a:solidFill>
                  <a:schemeClr val="bg1">
                    <a:lumMod val="50000"/>
                  </a:schemeClr>
                </a:solidFill>
              </a:rPr>
              <a:t>Hallau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600" b="1" dirty="0" err="1" smtClean="0">
                <a:solidFill>
                  <a:schemeClr val="bg1">
                    <a:lumMod val="50000"/>
                  </a:schemeClr>
                </a:solidFill>
              </a:rPr>
              <a:t>Kibag</a:t>
            </a: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 	</a:t>
            </a:r>
            <a:r>
              <a:rPr lang="hr-HR" sz="1600" b="1" dirty="0" err="1" smtClean="0">
                <a:solidFill>
                  <a:schemeClr val="bg1">
                    <a:lumMod val="50000"/>
                  </a:schemeClr>
                </a:solidFill>
              </a:rPr>
              <a:t>Bauleistungen</a:t>
            </a: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AG</a:t>
            </a:r>
          </a:p>
          <a:p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r-HR" sz="1600" b="1" dirty="0" err="1" smtClean="0">
                <a:solidFill>
                  <a:schemeClr val="bg1">
                    <a:lumMod val="50000"/>
                  </a:schemeClr>
                </a:solidFill>
              </a:rPr>
              <a:t>Seestrasse</a:t>
            </a: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404</a:t>
            </a:r>
          </a:p>
          <a:p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  	</a:t>
            </a: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8038 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Zürich</a:t>
            </a:r>
          </a:p>
          <a:p>
            <a:endParaRPr lang="hr-HR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sz="1600" b="1" dirty="0" err="1">
                <a:solidFill>
                  <a:schemeClr val="bg1">
                    <a:lumMod val="50000"/>
                  </a:schemeClr>
                </a:solidFill>
              </a:rPr>
              <a:t>Baujahr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:	</a:t>
            </a: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2012 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- 2013</a:t>
            </a:r>
          </a:p>
          <a:p>
            <a:r>
              <a:rPr lang="hr-HR" sz="1600" b="1" dirty="0" err="1">
                <a:solidFill>
                  <a:schemeClr val="bg1">
                    <a:lumMod val="50000"/>
                  </a:schemeClr>
                </a:solidFill>
              </a:rPr>
              <a:t>Baumeistersumme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 cca</a:t>
            </a:r>
            <a:r>
              <a:rPr lang="hr-HR" sz="1600" b="1" dirty="0">
                <a:solidFill>
                  <a:schemeClr val="bg1">
                    <a:lumMod val="50000"/>
                  </a:schemeClr>
                </a:solidFill>
              </a:rPr>
              <a:t>. 6 Mio.</a:t>
            </a:r>
            <a:r>
              <a:rPr lang="de-CH" sz="16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de-CH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7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6084168" y="6093295"/>
            <a:ext cx="1755195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CH" sz="2400" b="1" dirty="0" smtClean="0">
                <a:solidFill>
                  <a:schemeClr val="bg1">
                    <a:lumMod val="50000"/>
                  </a:schemeClr>
                </a:solidFill>
              </a:rPr>
              <a:t>ARA </a:t>
            </a:r>
            <a:r>
              <a:rPr lang="de-CH" sz="2400" b="1" dirty="0" err="1" smtClean="0">
                <a:solidFill>
                  <a:schemeClr val="bg1">
                    <a:lumMod val="50000"/>
                  </a:schemeClr>
                </a:solidFill>
              </a:rPr>
              <a:t>Hallau</a:t>
            </a:r>
            <a:endParaRPr lang="de-CH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353" b="5591"/>
          <a:stretch/>
        </p:blipFill>
        <p:spPr>
          <a:xfrm>
            <a:off x="1259632" y="1325341"/>
            <a:ext cx="6336704" cy="47679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1187624" y="6093296"/>
            <a:ext cx="2448272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sz="2400" b="1" dirty="0" smtClean="0"/>
              <a:t>UPOV</a:t>
            </a:r>
            <a:r>
              <a:rPr lang="de-CH" sz="2400" b="1" dirty="0" smtClean="0"/>
              <a:t> Hallau</a:t>
            </a:r>
            <a:endParaRPr lang="de-CH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669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9288" y="1883965"/>
            <a:ext cx="7499176" cy="197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smtClean="0"/>
              <a:t>Program</a:t>
            </a:r>
            <a:r>
              <a:rPr lang="de-CH" sz="2400" b="1" dirty="0" smtClean="0"/>
              <a:t>:</a:t>
            </a:r>
          </a:p>
          <a:p>
            <a:r>
              <a:rPr lang="hr-HR" sz="2400" dirty="0" smtClean="0"/>
              <a:t>Pozdrav</a:t>
            </a:r>
          </a:p>
          <a:p>
            <a:r>
              <a:rPr lang="hr-HR" sz="2400" dirty="0" smtClean="0"/>
              <a:t>Predstavljanje grupacije La</a:t>
            </a:r>
            <a:r>
              <a:rPr lang="de-CH" sz="2400" dirty="0" smtClean="0"/>
              <a:t>ndolt </a:t>
            </a:r>
          </a:p>
          <a:p>
            <a:r>
              <a:rPr lang="hr-HR" sz="2400" dirty="0" smtClean="0"/>
              <a:t>Izgradnja</a:t>
            </a:r>
            <a:r>
              <a:rPr lang="de-CH" sz="2400" dirty="0" smtClean="0"/>
              <a:t>, </a:t>
            </a:r>
            <a:r>
              <a:rPr lang="hr-HR" sz="2400" dirty="0" smtClean="0"/>
              <a:t>rekonstrukcija i proširenje raznih UPOV-a</a:t>
            </a:r>
            <a:endParaRPr lang="de-CH" sz="2400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249288" y="4149080"/>
            <a:ext cx="7499176" cy="197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CH" sz="2400" b="1" dirty="0" smtClean="0">
                <a:solidFill>
                  <a:schemeClr val="bg1">
                    <a:lumMod val="50000"/>
                  </a:schemeClr>
                </a:solidFill>
              </a:rPr>
              <a:t>Ablauf:</a:t>
            </a: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Begrüssung</a:t>
            </a: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Vorstellung der  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Landolt</a:t>
            </a: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 Gruppe</a:t>
            </a:r>
          </a:p>
          <a:p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Neubau, Umbau und Erweiterung verschiedener </a:t>
            </a:r>
            <a:r>
              <a:rPr lang="de-CH" sz="2400" dirty="0" err="1" smtClean="0">
                <a:solidFill>
                  <a:schemeClr val="bg1">
                    <a:lumMod val="50000"/>
                  </a:schemeClr>
                </a:solidFill>
              </a:rPr>
              <a:t>ARA’s</a:t>
            </a:r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4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6084168" y="6204445"/>
            <a:ext cx="1755195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CH" sz="2400" b="1" dirty="0" smtClean="0">
                <a:solidFill>
                  <a:schemeClr val="bg1">
                    <a:lumMod val="50000"/>
                  </a:schemeClr>
                </a:solidFill>
              </a:rPr>
              <a:t>ARA </a:t>
            </a:r>
            <a:r>
              <a:rPr lang="de-CH" sz="2400" b="1" dirty="0" err="1" smtClean="0">
                <a:solidFill>
                  <a:schemeClr val="bg1">
                    <a:lumMod val="50000"/>
                  </a:schemeClr>
                </a:solidFill>
              </a:rPr>
              <a:t>Hallau</a:t>
            </a:r>
            <a:endParaRPr lang="de-CH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61" y="1303598"/>
            <a:ext cx="3118340" cy="2338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54541"/>
            <a:ext cx="3118340" cy="2338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54540"/>
            <a:ext cx="3118340" cy="2338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03599"/>
            <a:ext cx="3118340" cy="2338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1187624" y="6199283"/>
            <a:ext cx="2376264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sz="2400" b="1" dirty="0" smtClean="0"/>
              <a:t>UPOV</a:t>
            </a:r>
            <a:r>
              <a:rPr lang="de-CH" sz="2400" b="1" dirty="0" smtClean="0"/>
              <a:t> Hallau</a:t>
            </a:r>
            <a:endParaRPr lang="de-CH" sz="2400" b="1" dirty="0"/>
          </a:p>
        </p:txBody>
      </p:sp>
    </p:spTree>
    <p:extLst>
      <p:ext uri="{BB962C8B-B14F-4D97-AF65-F5344CB8AC3E}">
        <p14:creationId xmlns="" xmlns:p14="http://schemas.microsoft.com/office/powerpoint/2010/main" val="6012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Halle_Zaunteam Frauenfeld_2015_08_17\cut jpg S\IMG_66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83" b="5600"/>
          <a:stretch/>
        </p:blipFill>
        <p:spPr bwMode="auto">
          <a:xfrm>
            <a:off x="1259632" y="1890991"/>
            <a:ext cx="6140872" cy="3554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043608" y="5445224"/>
            <a:ext cx="64807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de-CH" sz="2400" b="1" dirty="0" err="1" smtClean="0"/>
              <a:t>Zadatak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de-CH" sz="2400" b="1" dirty="0" err="1" smtClean="0"/>
              <a:t>izvodimo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de-CH" sz="2400" b="1" dirty="0" smtClean="0"/>
              <a:t>na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de-CH" sz="2400" b="1" dirty="0" err="1" smtClean="0"/>
              <a:t>vrijeme</a:t>
            </a:r>
            <a:r>
              <a:rPr lang="hr-HR" sz="2400" b="1" dirty="0" smtClean="0"/>
              <a:t>!</a:t>
            </a:r>
          </a:p>
          <a:p>
            <a:pPr fontAlgn="base"/>
            <a:r>
              <a:rPr lang="hr-HR" sz="2400" b="1" dirty="0" err="1" smtClean="0">
                <a:solidFill>
                  <a:schemeClr val="bg1">
                    <a:lumMod val="50000"/>
                  </a:schemeClr>
                </a:solidFill>
              </a:rPr>
              <a:t>Wir</a:t>
            </a:r>
            <a:r>
              <a:rPr lang="de-CH" sz="2400" b="1" dirty="0" smtClean="0">
                <a:solidFill>
                  <a:schemeClr val="bg1">
                    <a:lumMod val="50000"/>
                  </a:schemeClr>
                </a:solidFill>
              </a:rPr>
              <a:t> bewegen viel in ganz kurzer Zeit!</a:t>
            </a:r>
            <a:endParaRPr lang="de-CH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003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44" t="9697" r="30210" b="73774"/>
          <a:stretch/>
        </p:blipFill>
        <p:spPr>
          <a:xfrm>
            <a:off x="3275855" y="2076237"/>
            <a:ext cx="3337813" cy="201883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287" t="36694" r="20081" b="38402"/>
          <a:stretch/>
        </p:blipFill>
        <p:spPr>
          <a:xfrm>
            <a:off x="467544" y="2060848"/>
            <a:ext cx="2520280" cy="2034228"/>
          </a:xfrm>
          <a:prstGeom prst="rect">
            <a:avLst/>
          </a:prstGeom>
        </p:spPr>
      </p:pic>
      <p:pic>
        <p:nvPicPr>
          <p:cNvPr id="4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287" t="36694" r="20081" b="38402"/>
          <a:stretch/>
        </p:blipFill>
        <p:spPr>
          <a:xfrm>
            <a:off x="479625" y="4221088"/>
            <a:ext cx="2520280" cy="2034228"/>
          </a:xfrm>
          <a:prstGeom prst="rect">
            <a:avLst/>
          </a:prstGeom>
        </p:spPr>
      </p:pic>
      <p:pic>
        <p:nvPicPr>
          <p:cNvPr id="7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144" t="9697" r="30210" b="73774"/>
          <a:stretch/>
        </p:blipFill>
        <p:spPr>
          <a:xfrm>
            <a:off x="3275855" y="4236477"/>
            <a:ext cx="3337813" cy="2018839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683568" y="2241306"/>
            <a:ext cx="21602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Gradimo zajedno s Vama.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347864" y="2363396"/>
            <a:ext cx="193707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Realizirajmo Vaše </a:t>
            </a:r>
            <a:r>
              <a:rPr lang="it-IT" sz="2400" b="1" dirty="0" err="1" smtClean="0"/>
              <a:t>ideje</a:t>
            </a:r>
            <a:r>
              <a:rPr lang="hr-HR" sz="2400" b="1" dirty="0" smtClean="0"/>
              <a:t> zajedno s Vama</a:t>
            </a:r>
            <a:r>
              <a:rPr lang="it-IT" sz="2400" b="1" dirty="0" smtClean="0"/>
              <a:t>.</a:t>
            </a:r>
            <a:endParaRPr lang="sl-SI" sz="2400" b="1" dirty="0" smtClean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14" y="5398066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19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="" xmlns:p14="http://schemas.microsoft.com/office/powerpoint/2010/main" val="1832753958"/>
              </p:ext>
            </p:extLst>
          </p:nvPr>
        </p:nvGraphicFramePr>
        <p:xfrm>
          <a:off x="611560" y="1052736"/>
          <a:ext cx="79928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Inhaltsplatzhalter 2"/>
          <p:cNvSpPr txBox="1">
            <a:spLocks/>
          </p:cNvSpPr>
          <p:nvPr/>
        </p:nvSpPr>
        <p:spPr>
          <a:xfrm>
            <a:off x="539552" y="5517232"/>
            <a:ext cx="72008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dirty="0" smtClean="0"/>
              <a:t>Obiteljska tvrtka u</a:t>
            </a:r>
            <a:r>
              <a:rPr lang="de-CH" dirty="0" smtClean="0"/>
              <a:t> 6. </a:t>
            </a:r>
            <a:r>
              <a:rPr lang="hr-HR" dirty="0" smtClean="0"/>
              <a:t>generaciji</a:t>
            </a:r>
            <a:r>
              <a:rPr lang="sl-SI" dirty="0" smtClean="0"/>
              <a:t>, utemeljena </a:t>
            </a:r>
            <a:r>
              <a:rPr lang="de-CH" dirty="0" smtClean="0"/>
              <a:t>1857</a:t>
            </a:r>
            <a:r>
              <a:rPr lang="hr-HR" dirty="0" smtClean="0"/>
              <a:t>. godine</a:t>
            </a:r>
            <a:r>
              <a:rPr lang="de-CH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de-CH" dirty="0" smtClean="0"/>
          </a:p>
          <a:p>
            <a:pPr marL="0" indent="0">
              <a:buFont typeface="Arial" pitchFamily="34" charset="0"/>
              <a:buNone/>
            </a:pPr>
            <a:endParaRPr lang="de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39552" y="4293096"/>
            <a:ext cx="72008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Familienunternehmung in der </a:t>
            </a:r>
            <a:endParaRPr lang="sl-SI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6. Generation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</a:rPr>
              <a:t>Gründung  1857 </a:t>
            </a:r>
          </a:p>
          <a:p>
            <a:pPr marL="0" indent="0">
              <a:buFont typeface="Arial" pitchFamily="34" charset="0"/>
              <a:buNone/>
            </a:pPr>
            <a:endParaRPr lang="de-CH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2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3372811" cy="994122"/>
          </a:xfrm>
        </p:spPr>
        <p:txBody>
          <a:bodyPr>
            <a:noAutofit/>
          </a:bodyPr>
          <a:lstStyle/>
          <a:p>
            <a:pPr algn="l"/>
            <a:r>
              <a:rPr lang="hr-HR" sz="2800" b="1" dirty="0" smtClean="0"/>
              <a:t>Područje djelatnosti</a:t>
            </a:r>
            <a:r>
              <a:rPr lang="de-CH" sz="2800" b="1" dirty="0" smtClean="0"/>
              <a:t>:	</a:t>
            </a:r>
            <a:endParaRPr lang="de-CH" sz="2800" b="1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3568" y="1988840"/>
            <a:ext cx="3888432" cy="49294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400" dirty="0" smtClean="0"/>
              <a:t>Visokogradnja</a:t>
            </a:r>
            <a:endParaRPr lang="de-CH" sz="2400" dirty="0"/>
          </a:p>
          <a:p>
            <a:pPr>
              <a:buFontTx/>
              <a:buChar char="-"/>
            </a:pPr>
            <a:r>
              <a:rPr lang="hr-HR" sz="2400" dirty="0" smtClean="0"/>
              <a:t>Niskogradnja</a:t>
            </a:r>
            <a:endParaRPr lang="de-CH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Zemljani radovi</a:t>
            </a:r>
            <a:endParaRPr lang="de-CH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Vodogradnja</a:t>
            </a:r>
            <a:endParaRPr lang="de-CH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Rušenje</a:t>
            </a:r>
            <a:r>
              <a:rPr lang="de-CH" sz="2400" dirty="0" smtClean="0"/>
              <a:t> </a:t>
            </a:r>
          </a:p>
          <a:p>
            <a:pPr>
              <a:buFontTx/>
              <a:buChar char="-"/>
            </a:pPr>
            <a:r>
              <a:rPr lang="hr-HR" sz="2400" dirty="0" smtClean="0"/>
              <a:t>Rekonstrukcija</a:t>
            </a:r>
            <a:r>
              <a:rPr lang="de-CH" sz="2400" dirty="0" smtClean="0"/>
              <a:t> / </a:t>
            </a:r>
            <a:r>
              <a:rPr lang="hr-HR" sz="2400" dirty="0" smtClean="0"/>
              <a:t>obnova</a:t>
            </a:r>
            <a:endParaRPr lang="de-CH" sz="2400" dirty="0" smtClean="0"/>
          </a:p>
          <a:p>
            <a:pPr marL="0" indent="0">
              <a:buNone/>
            </a:pPr>
            <a:endParaRPr lang="de-CH" sz="2400" dirty="0"/>
          </a:p>
          <a:p>
            <a:pPr>
              <a:buFontTx/>
              <a:buChar char="-"/>
            </a:pPr>
            <a:r>
              <a:rPr lang="hr-HR" sz="2400" dirty="0" smtClean="0"/>
              <a:t>Generalni izvođač radova</a:t>
            </a:r>
            <a:endParaRPr lang="de-CH" sz="2400" dirty="0" smtClean="0"/>
          </a:p>
          <a:p>
            <a:pPr>
              <a:buFontTx/>
              <a:buChar char="-"/>
            </a:pPr>
            <a:r>
              <a:rPr lang="hr-HR" sz="2400" dirty="0" smtClean="0"/>
              <a:t>Projektant i glavni izvođač radova</a:t>
            </a:r>
            <a:endParaRPr lang="de-CH" sz="2400" dirty="0" smtClean="0"/>
          </a:p>
          <a:p>
            <a:pPr>
              <a:buFontTx/>
              <a:buChar char="-"/>
            </a:pPr>
            <a:endParaRPr lang="de-CH" sz="2400" dirty="0"/>
          </a:p>
          <a:p>
            <a:pPr marL="0" indent="0">
              <a:buNone/>
            </a:pPr>
            <a:endParaRPr lang="de-CH" sz="2800" dirty="0" smtClean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499992" y="764704"/>
            <a:ext cx="3372811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800" b="1" dirty="0" err="1" smtClean="0">
                <a:solidFill>
                  <a:schemeClr val="bg1">
                    <a:lumMod val="50000"/>
                  </a:schemeClr>
                </a:solidFill>
              </a:rPr>
              <a:t>Tätikeitsbereiche</a:t>
            </a:r>
            <a:r>
              <a:rPr lang="de-CH" sz="2800" b="1" dirty="0" smtClean="0">
                <a:solidFill>
                  <a:schemeClr val="bg1">
                    <a:lumMod val="50000"/>
                  </a:schemeClr>
                </a:solidFill>
              </a:rPr>
              <a:t>:	</a:t>
            </a:r>
            <a:endParaRPr lang="de-CH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2000" y="1916832"/>
            <a:ext cx="3384376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Hochbau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Tiefbau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Erdbau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Wasserbau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Abbruch / Rückbau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Umbau / Renovation</a:t>
            </a:r>
          </a:p>
          <a:p>
            <a:pPr marL="0" indent="0">
              <a:buFont typeface="Arial" pitchFamily="34" charset="0"/>
              <a:buNone/>
            </a:pPr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Generalunternehmung</a:t>
            </a:r>
          </a:p>
          <a:p>
            <a:pPr>
              <a:buFontTx/>
              <a:buChar char="-"/>
            </a:pPr>
            <a:r>
              <a:rPr lang="de-CH" sz="2400" dirty="0" smtClean="0">
                <a:solidFill>
                  <a:schemeClr val="bg1">
                    <a:lumMod val="50000"/>
                  </a:schemeClr>
                </a:solidFill>
              </a:rPr>
              <a:t>Totalunternehmung</a:t>
            </a:r>
          </a:p>
          <a:p>
            <a:pPr>
              <a:buFontTx/>
              <a:buChar char="-"/>
            </a:pPr>
            <a:endParaRPr lang="de-CH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de-CH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7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845406"/>
            <a:ext cx="3957275" cy="994122"/>
          </a:xfrm>
        </p:spPr>
        <p:txBody>
          <a:bodyPr>
            <a:noAutofit/>
          </a:bodyPr>
          <a:lstStyle/>
          <a:p>
            <a:pPr algn="l"/>
            <a:r>
              <a:rPr lang="hr-HR" sz="3200" b="1" dirty="0" smtClean="0"/>
              <a:t>Broj</a:t>
            </a:r>
            <a:r>
              <a:rPr lang="de-CH" sz="3200" b="1" dirty="0" smtClean="0"/>
              <a:t> </a:t>
            </a:r>
            <a:r>
              <a:rPr lang="hr-HR" sz="2400" b="1" dirty="0" smtClean="0"/>
              <a:t>zaposlenih</a:t>
            </a:r>
            <a:r>
              <a:rPr lang="de-CH" sz="3200" b="1" dirty="0" smtClean="0"/>
              <a:t>:	</a:t>
            </a:r>
            <a:endParaRPr lang="de-CH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839528"/>
            <a:ext cx="4154856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400" b="1" dirty="0" smtClean="0"/>
              <a:t>247 </a:t>
            </a:r>
            <a:r>
              <a:rPr lang="hr-HR" sz="1400" b="1" dirty="0" smtClean="0"/>
              <a:t>djelatnika</a:t>
            </a:r>
            <a:endParaRPr lang="de-CH" sz="1400" b="1" dirty="0" smtClean="0"/>
          </a:p>
          <a:p>
            <a:pPr>
              <a:buFontTx/>
              <a:buChar char="-"/>
            </a:pPr>
            <a:r>
              <a:rPr lang="hr-HR" sz="1400" b="1" dirty="0" smtClean="0"/>
              <a:t>Poslijediplomski studij menadžmenta </a:t>
            </a:r>
            <a:br>
              <a:rPr lang="hr-HR" sz="1400" b="1" dirty="0" smtClean="0"/>
            </a:br>
            <a:r>
              <a:rPr lang="hr-HR" sz="1400" b="1" dirty="0" smtClean="0"/>
              <a:t>(Švicarsko udruženje graditelja)</a:t>
            </a:r>
            <a:endParaRPr lang="de-CH" sz="1400" b="1" dirty="0"/>
          </a:p>
          <a:p>
            <a:pPr>
              <a:buFontTx/>
              <a:buChar char="-"/>
            </a:pPr>
            <a:r>
              <a:rPr lang="de-CH" sz="1400" b="1" dirty="0" smtClean="0"/>
              <a:t>In</a:t>
            </a:r>
            <a:r>
              <a:rPr lang="hr-HR" sz="1400" b="1" dirty="0" err="1" smtClean="0"/>
              <a:t>ženjeri</a:t>
            </a:r>
            <a:r>
              <a:rPr lang="de-CH" sz="1400" b="1" dirty="0" smtClean="0"/>
              <a:t> </a:t>
            </a:r>
            <a:r>
              <a:rPr lang="hr-HR" sz="1400" b="1" dirty="0" smtClean="0"/>
              <a:t>mikroekonomija </a:t>
            </a:r>
            <a:br>
              <a:rPr lang="hr-HR" sz="1400" b="1" dirty="0" smtClean="0"/>
            </a:br>
            <a:r>
              <a:rPr lang="hr-HR" sz="1400" b="1" dirty="0" smtClean="0"/>
              <a:t>(Švicarsko udruženje graditelja)</a:t>
            </a:r>
            <a:endParaRPr lang="de-CH" sz="1400" b="1" dirty="0" smtClean="0"/>
          </a:p>
          <a:p>
            <a:pPr>
              <a:buFontTx/>
              <a:buChar char="-"/>
            </a:pPr>
            <a:r>
              <a:rPr lang="de-CH" sz="1400" b="1" dirty="0" smtClean="0"/>
              <a:t>Ar</a:t>
            </a:r>
            <a:r>
              <a:rPr lang="hr-HR" sz="1400" b="1" dirty="0" err="1" smtClean="0"/>
              <a:t>hitekt</a:t>
            </a:r>
            <a:endParaRPr lang="de-CH" sz="1400" b="1" dirty="0" smtClean="0"/>
          </a:p>
          <a:p>
            <a:pPr>
              <a:buFontTx/>
              <a:buChar char="-"/>
            </a:pPr>
            <a:r>
              <a:rPr lang="de-CH" sz="1400" b="1" dirty="0" smtClean="0"/>
              <a:t>Dipl. </a:t>
            </a:r>
            <a:r>
              <a:rPr lang="hr-HR" sz="1400" b="1" dirty="0" smtClean="0"/>
              <a:t>inženjeri gradilišta</a:t>
            </a:r>
            <a:r>
              <a:rPr lang="de-CH" sz="1400" b="1" dirty="0" smtClean="0"/>
              <a:t> / </a:t>
            </a:r>
            <a:r>
              <a:rPr lang="hr-HR" sz="1400" b="1" dirty="0" smtClean="0"/>
              <a:t>voditelj projekta</a:t>
            </a:r>
            <a:endParaRPr lang="de-CH" sz="1400" b="1" dirty="0"/>
          </a:p>
          <a:p>
            <a:pPr>
              <a:buFontTx/>
              <a:buChar char="-"/>
            </a:pPr>
            <a:r>
              <a:rPr lang="de-CH" sz="1400" b="1" dirty="0" smtClean="0"/>
              <a:t>Dipl. </a:t>
            </a:r>
            <a:r>
              <a:rPr lang="hr-HR" sz="1400" b="1" dirty="0" smtClean="0"/>
              <a:t>voditelj gradilišta</a:t>
            </a:r>
            <a:endParaRPr lang="de-CH" sz="1400" b="1" dirty="0" smtClean="0"/>
          </a:p>
          <a:p>
            <a:pPr>
              <a:buFontTx/>
              <a:buChar char="-"/>
            </a:pPr>
            <a:r>
              <a:rPr lang="hr-HR" sz="1400" b="1" dirty="0" smtClean="0"/>
              <a:t>Voditelj gradilišta s potvrdom o stručnosti</a:t>
            </a:r>
            <a:endParaRPr lang="de-CH" sz="1400" b="1" dirty="0" smtClean="0"/>
          </a:p>
          <a:p>
            <a:pPr>
              <a:buFontTx/>
              <a:buChar char="-"/>
            </a:pPr>
            <a:r>
              <a:rPr lang="hr-HR" sz="1400" b="1" dirty="0" smtClean="0"/>
              <a:t>Zidari</a:t>
            </a:r>
            <a:r>
              <a:rPr lang="de-CH" sz="1400" b="1" dirty="0" smtClean="0"/>
              <a:t> </a:t>
            </a:r>
            <a:r>
              <a:rPr lang="de-CH" sz="1400" b="1" dirty="0"/>
              <a:t>/ </a:t>
            </a:r>
            <a:r>
              <a:rPr lang="hr-HR" sz="1400" b="1" dirty="0"/>
              <a:t>p</a:t>
            </a:r>
            <a:r>
              <a:rPr lang="hr-HR" sz="1400" b="1" dirty="0" smtClean="0"/>
              <a:t>redradnici</a:t>
            </a:r>
            <a:r>
              <a:rPr lang="de-CH" sz="1400" b="1" dirty="0" smtClean="0"/>
              <a:t> </a:t>
            </a:r>
            <a:r>
              <a:rPr lang="de-CH" sz="1400" b="1" dirty="0"/>
              <a:t>/ </a:t>
            </a:r>
            <a:r>
              <a:rPr lang="hr-HR" sz="1400" b="1" dirty="0" smtClean="0"/>
              <a:t>strojari</a:t>
            </a:r>
            <a:endParaRPr lang="de-CH" sz="1400" b="1" dirty="0" smtClean="0"/>
          </a:p>
          <a:p>
            <a:pPr>
              <a:buFontTx/>
              <a:buChar char="-"/>
            </a:pPr>
            <a:r>
              <a:rPr lang="hr-HR" sz="1400" b="1" dirty="0" smtClean="0"/>
              <a:t>Građevinski radnici</a:t>
            </a:r>
            <a:endParaRPr lang="de-CH" sz="1400" b="1" dirty="0" smtClean="0"/>
          </a:p>
          <a:p>
            <a:pPr>
              <a:buFontTx/>
              <a:buChar char="-"/>
            </a:pPr>
            <a:r>
              <a:rPr lang="hr-HR" sz="1400" b="1" dirty="0" smtClean="0"/>
              <a:t>Komercijalisti</a:t>
            </a:r>
            <a:endParaRPr lang="de-CH" sz="1400" b="1" dirty="0"/>
          </a:p>
          <a:p>
            <a:pPr>
              <a:buFontTx/>
              <a:buChar char="-"/>
            </a:pPr>
            <a:r>
              <a:rPr lang="hr-HR" sz="1400" b="1" dirty="0" smtClean="0"/>
              <a:t>Šegrti</a:t>
            </a:r>
            <a:r>
              <a:rPr lang="de-CH" sz="1400" b="1" dirty="0" smtClean="0"/>
              <a:t> (</a:t>
            </a:r>
            <a:r>
              <a:rPr lang="hr-HR" sz="1400" b="1" dirty="0" smtClean="0"/>
              <a:t>zidari</a:t>
            </a:r>
            <a:r>
              <a:rPr lang="de-CH" sz="1400" b="1" dirty="0" smtClean="0"/>
              <a:t> </a:t>
            </a:r>
            <a:r>
              <a:rPr lang="de-CH" sz="1400" b="1" dirty="0"/>
              <a:t>/ </a:t>
            </a:r>
            <a:r>
              <a:rPr lang="de-CH" sz="1400" b="1" dirty="0" smtClean="0"/>
              <a:t>k</a:t>
            </a:r>
            <a:r>
              <a:rPr lang="hr-HR" sz="1400" b="1" dirty="0" err="1" smtClean="0"/>
              <a:t>omercijalisti</a:t>
            </a:r>
            <a:r>
              <a:rPr lang="de-CH" sz="1400" b="1" dirty="0" smtClean="0"/>
              <a:t> / </a:t>
            </a:r>
            <a:r>
              <a:rPr lang="hr-HR" sz="1400" b="1" dirty="0"/>
              <a:t>p</a:t>
            </a:r>
            <a:r>
              <a:rPr lang="hr-HR" sz="1400" b="1" dirty="0" smtClean="0"/>
              <a:t>oslovna škola</a:t>
            </a:r>
            <a:r>
              <a:rPr lang="de-CH" sz="1400" b="1" dirty="0" smtClean="0"/>
              <a:t> / </a:t>
            </a:r>
            <a:r>
              <a:rPr lang="hr-HR" sz="1400" b="1" dirty="0" smtClean="0"/>
              <a:t>tehnički crtači</a:t>
            </a:r>
            <a:r>
              <a:rPr lang="de-CH" sz="1400" b="1" dirty="0" smtClean="0"/>
              <a:t>)</a:t>
            </a:r>
            <a:endParaRPr lang="de-CH" sz="1400" b="1" dirty="0"/>
          </a:p>
          <a:p>
            <a:pPr>
              <a:buFontTx/>
              <a:buChar char="-"/>
            </a:pPr>
            <a:endParaRPr lang="de-CH" sz="1400" b="1" dirty="0"/>
          </a:p>
          <a:p>
            <a:pPr marL="0" indent="0">
              <a:buNone/>
            </a:pPr>
            <a:endParaRPr lang="de-CH" sz="1400" b="1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139952" y="845406"/>
            <a:ext cx="3957275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b="1" dirty="0" smtClean="0">
                <a:solidFill>
                  <a:schemeClr val="bg1">
                    <a:lumMod val="50000"/>
                  </a:schemeClr>
                </a:solidFill>
              </a:rPr>
              <a:t>Zahl der </a:t>
            </a:r>
            <a:r>
              <a:rPr lang="de-CH" sz="2400" b="1" dirty="0" smtClean="0">
                <a:solidFill>
                  <a:schemeClr val="bg1">
                    <a:lumMod val="50000"/>
                  </a:schemeClr>
                </a:solidFill>
              </a:rPr>
              <a:t>Beschäftigten</a:t>
            </a:r>
            <a:r>
              <a:rPr lang="de-CH" sz="3200" b="1" dirty="0" smtClean="0">
                <a:solidFill>
                  <a:schemeClr val="bg1">
                    <a:lumMod val="50000"/>
                  </a:schemeClr>
                </a:solidFill>
              </a:rPr>
              <a:t>:	</a:t>
            </a:r>
            <a:endParaRPr lang="de-CH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644007" y="1833631"/>
            <a:ext cx="3787535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247 Angestellte</a:t>
            </a:r>
          </a:p>
          <a:p>
            <a:pPr>
              <a:buFontTx/>
              <a:buChar char="-"/>
            </a:pP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NDS Unternehmensführung SBV</a:t>
            </a:r>
          </a:p>
          <a:p>
            <a:pPr>
              <a:buFontTx/>
              <a:buChar char="-"/>
            </a:pP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Ingenieure FH / NDS Betriebswirtschaft</a:t>
            </a:r>
          </a:p>
          <a:p>
            <a:pPr>
              <a:buFontTx/>
              <a:buChar char="-"/>
            </a:pP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Architekt FH</a:t>
            </a:r>
          </a:p>
          <a:p>
            <a:pPr>
              <a:buFontTx/>
              <a:buChar char="-"/>
            </a:pP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Dipl. Bauleiter / Projektleiter</a:t>
            </a:r>
          </a:p>
          <a:p>
            <a:pPr>
              <a:buFontTx/>
              <a:buChar char="-"/>
            </a:pP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Dipl. Bauführer</a:t>
            </a:r>
          </a:p>
          <a:p>
            <a:pPr>
              <a:buFontTx/>
              <a:buChar char="-"/>
            </a:pP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Poliere mit Fachausweis</a:t>
            </a:r>
          </a:p>
          <a:p>
            <a:pPr>
              <a:buFontTx/>
              <a:buChar char="-"/>
            </a:pP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Maurer / Vorarbeiter / Maschinisten</a:t>
            </a:r>
          </a:p>
          <a:p>
            <a:pPr>
              <a:buFontTx/>
              <a:buChar char="-"/>
            </a:pP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Bauarbeiter</a:t>
            </a:r>
          </a:p>
          <a:p>
            <a:pPr>
              <a:buFontTx/>
              <a:buChar char="-"/>
            </a:pP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kaufm. Angestellte</a:t>
            </a:r>
          </a:p>
          <a:p>
            <a:pPr>
              <a:buFontTx/>
              <a:buChar char="-"/>
            </a:pP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Lehrlinge (Maurer / kaufm. Angestellte / KV / Bauzeichner)</a:t>
            </a:r>
          </a:p>
          <a:p>
            <a:pPr>
              <a:buFontTx/>
              <a:buChar char="-"/>
            </a:pPr>
            <a:endParaRPr lang="de-CH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de-CH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8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114" y="1484784"/>
            <a:ext cx="3747588" cy="1143000"/>
          </a:xfrm>
        </p:spPr>
        <p:txBody>
          <a:bodyPr>
            <a:normAutofit/>
          </a:bodyPr>
          <a:lstStyle/>
          <a:p>
            <a:pPr algn="l"/>
            <a:r>
              <a:rPr lang="de-CH" sz="2800" b="1" dirty="0" smtClean="0">
                <a:solidFill>
                  <a:schemeClr val="bg1">
                    <a:lumMod val="50000"/>
                  </a:schemeClr>
                </a:solidFill>
              </a:rPr>
              <a:t>Jahresumsatz 2014 </a:t>
            </a:r>
            <a:endParaRPr lang="de-CH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71650" y="3284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1750335"/>
              </p:ext>
            </p:extLst>
          </p:nvPr>
        </p:nvGraphicFramePr>
        <p:xfrm>
          <a:off x="1267277" y="3465033"/>
          <a:ext cx="6617091" cy="20206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26681"/>
                <a:gridCol w="1595573"/>
                <a:gridCol w="1485301"/>
                <a:gridCol w="1409536"/>
              </a:tblGrid>
              <a:tr h="673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de-CH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hr-HR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Matica</a:t>
                      </a:r>
                      <a:r>
                        <a:rPr lang="de-CH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promet</a:t>
                      </a:r>
                      <a:r>
                        <a:rPr lang="de-CH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CH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CHF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hr-HR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Konzorcij</a:t>
                      </a:r>
                      <a:r>
                        <a:rPr lang="de-CH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promet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de-CH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CHF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hr-HR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Promet</a:t>
                      </a:r>
                      <a:r>
                        <a:rPr lang="hr-HR" sz="11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ukupno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de-CH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CHF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47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de-CH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hr-HR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Grupacija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de-CH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Landolt + Co. AG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de-CH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de-CH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de-CH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76 </a:t>
                      </a:r>
                      <a:r>
                        <a:rPr lang="hr-HR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Mio</a:t>
                      </a:r>
                      <a:r>
                        <a:rPr lang="de-CH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it-IT" sz="11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CH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it-IT" sz="11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7.2 Mio.</a:t>
                      </a:r>
                      <a:endParaRPr lang="de-CH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it-IT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57400" algn="l"/>
                        </a:tabLst>
                      </a:pPr>
                      <a:r>
                        <a:rPr lang="it-IT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83.2 Mio.</a:t>
                      </a:r>
                      <a:endParaRPr lang="de-CH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>
          <a:xfrm>
            <a:off x="1188114" y="2370138"/>
            <a:ext cx="37475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 smtClean="0"/>
              <a:t>Godišnji promet </a:t>
            </a:r>
            <a:r>
              <a:rPr lang="de-CH" sz="2800" b="1" dirty="0" smtClean="0"/>
              <a:t>2014</a:t>
            </a:r>
            <a:r>
              <a:rPr lang="hr-HR" sz="2800" b="1" dirty="0" smtClean="0"/>
              <a:t>.</a:t>
            </a:r>
            <a:r>
              <a:rPr lang="de-CH" sz="2800" b="1" dirty="0" smtClean="0"/>
              <a:t> </a:t>
            </a:r>
            <a:endParaRPr lang="de-CH" sz="2800" dirty="0"/>
          </a:p>
        </p:txBody>
      </p:sp>
    </p:spTree>
    <p:extLst>
      <p:ext uri="{BB962C8B-B14F-4D97-AF65-F5344CB8AC3E}">
        <p14:creationId xmlns="" xmlns:p14="http://schemas.microsoft.com/office/powerpoint/2010/main" val="12954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5184576" cy="987131"/>
          </a:xfrm>
        </p:spPr>
        <p:txBody>
          <a:bodyPr>
            <a:normAutofit/>
          </a:bodyPr>
          <a:lstStyle/>
          <a:p>
            <a:pPr algn="l"/>
            <a:r>
              <a:rPr lang="hr-HR" sz="2000" b="1" dirty="0" smtClean="0"/>
              <a:t>Opremljeni smo za sve zahtjevne radove u visokogradnji i niskogradnji</a:t>
            </a:r>
            <a:endParaRPr lang="de-CH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6381926"/>
            <a:ext cx="4518502" cy="464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400" b="1" dirty="0" smtClean="0">
                <a:solidFill>
                  <a:schemeClr val="bg1">
                    <a:lumMod val="50000"/>
                  </a:schemeClr>
                </a:solidFill>
              </a:rPr>
              <a:t>Neubau Elefantenpark Zoo Zürich</a:t>
            </a:r>
            <a:endParaRPr lang="de-CH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9" y="2564904"/>
            <a:ext cx="5056911" cy="3372920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1249962" y="5936953"/>
            <a:ext cx="7642518" cy="46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sz="2400" b="1" dirty="0" smtClean="0"/>
              <a:t>Izgradnja parka za slonove u zoološkom vrtu u</a:t>
            </a:r>
            <a:r>
              <a:rPr lang="de-CH" sz="2400" b="1" dirty="0" smtClean="0"/>
              <a:t> Zürich</a:t>
            </a:r>
            <a:r>
              <a:rPr lang="hr-HR" sz="2400" b="1" dirty="0" smtClean="0"/>
              <a:t>u</a:t>
            </a:r>
            <a:endParaRPr lang="de-CH" sz="2400" b="1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187624" y="1577773"/>
            <a:ext cx="5472608" cy="987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000" b="1" dirty="0" smtClean="0">
                <a:solidFill>
                  <a:schemeClr val="bg1">
                    <a:lumMod val="50000"/>
                  </a:schemeClr>
                </a:solidFill>
              </a:rPr>
              <a:t>Wir sind bestens ausgerüstet für </a:t>
            </a:r>
            <a:br>
              <a:rPr lang="de-CH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2000" b="1" dirty="0" smtClean="0">
                <a:solidFill>
                  <a:schemeClr val="bg1">
                    <a:lumMod val="50000"/>
                  </a:schemeClr>
                </a:solidFill>
              </a:rPr>
              <a:t>anspruchsvolle Hoch- und Tiefbauarbeiten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7380820" cy="19442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  <a:t>Neubau</a:t>
            </a:r>
            <a:r>
              <a:rPr lang="de-CH" sz="36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  <a:t>Umbau und Erweiterungen </a:t>
            </a:r>
            <a:b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  <a:t>verschiedener </a:t>
            </a:r>
            <a:r>
              <a:rPr lang="de-CH" sz="3600" b="1" dirty="0" err="1" smtClean="0">
                <a:solidFill>
                  <a:schemeClr val="bg1">
                    <a:lumMod val="50000"/>
                  </a:schemeClr>
                </a:solidFill>
              </a:rPr>
              <a:t>ARA’s</a:t>
            </a:r>
            <a: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  <a:t> zwischen</a:t>
            </a:r>
            <a:b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sl-SI" sz="36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de-CH" sz="3600" b="1" dirty="0" smtClean="0">
                <a:solidFill>
                  <a:schemeClr val="bg1">
                    <a:lumMod val="50000"/>
                  </a:schemeClr>
                </a:solidFill>
              </a:rPr>
              <a:t> und 2015</a:t>
            </a:r>
            <a:endParaRPr lang="de-CH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39552" y="1838823"/>
            <a:ext cx="738082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b="1" dirty="0" smtClean="0"/>
              <a:t>Izgradnja</a:t>
            </a:r>
            <a:r>
              <a:rPr lang="de-CH" sz="3600" b="1" dirty="0" smtClean="0"/>
              <a:t>, </a:t>
            </a:r>
            <a:r>
              <a:rPr lang="hr-HR" sz="3600" b="1" dirty="0" smtClean="0"/>
              <a:t>rekonstrukcija i proširenje raznih UPOV-a između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3600" b="1" dirty="0" smtClean="0"/>
              <a:t>201</a:t>
            </a:r>
            <a:r>
              <a:rPr lang="sl-SI" sz="3600" b="1" dirty="0" smtClean="0"/>
              <a:t>2</a:t>
            </a:r>
            <a:r>
              <a:rPr lang="hr-HR" sz="3600" b="1" dirty="0" smtClean="0"/>
              <a:t>.</a:t>
            </a:r>
            <a:r>
              <a:rPr lang="de-CH" sz="3600" b="1" dirty="0" smtClean="0"/>
              <a:t> </a:t>
            </a:r>
            <a:r>
              <a:rPr lang="hr-HR" sz="3600" b="1" dirty="0" smtClean="0"/>
              <a:t>i</a:t>
            </a:r>
            <a:r>
              <a:rPr lang="de-CH" sz="3600" b="1" dirty="0" smtClean="0"/>
              <a:t> 2015</a:t>
            </a:r>
            <a:r>
              <a:rPr lang="hr-HR" sz="3600" b="1" dirty="0" smtClean="0"/>
              <a:t>. godine</a:t>
            </a:r>
            <a:endParaRPr lang="de-CH" sz="3600" b="1" dirty="0"/>
          </a:p>
        </p:txBody>
      </p:sp>
    </p:spTree>
    <p:extLst>
      <p:ext uri="{BB962C8B-B14F-4D97-AF65-F5344CB8AC3E}">
        <p14:creationId xmlns="" xmlns:p14="http://schemas.microsoft.com/office/powerpoint/2010/main" val="15099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536" y="2780928"/>
            <a:ext cx="39459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hr-HR" sz="2000" b="1" dirty="0" smtClean="0"/>
              <a:t>Proširenje</a:t>
            </a:r>
            <a:r>
              <a:rPr lang="de-CH" sz="2000" b="1" dirty="0" smtClean="0"/>
              <a:t> </a:t>
            </a:r>
            <a:r>
              <a:rPr lang="hr-HR" sz="2000" b="1" dirty="0" err="1" smtClean="0"/>
              <a:t>UPOV</a:t>
            </a:r>
            <a:r>
              <a:rPr lang="hr-HR" sz="2000" b="1" dirty="0" smtClean="0"/>
              <a:t>-a</a:t>
            </a:r>
            <a:r>
              <a:rPr lang="de-CH" sz="2000" b="1" dirty="0" smtClean="0"/>
              <a:t> </a:t>
            </a:r>
            <a:r>
              <a:rPr lang="de-CH" sz="2000" b="1" dirty="0"/>
              <a:t>Ellikon an der Thur</a:t>
            </a:r>
            <a:endParaRPr lang="de-CH" sz="2000" dirty="0"/>
          </a:p>
        </p:txBody>
      </p:sp>
      <p:sp>
        <p:nvSpPr>
          <p:cNvPr id="2" name="Rechteck 1"/>
          <p:cNvSpPr/>
          <p:nvPr/>
        </p:nvSpPr>
        <p:spPr>
          <a:xfrm>
            <a:off x="395536" y="3933056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 smtClean="0"/>
              <a:t>O</a:t>
            </a:r>
            <a:r>
              <a:rPr lang="hr-HR" sz="1400" b="1" dirty="0" err="1" smtClean="0"/>
              <a:t>pis</a:t>
            </a:r>
            <a:r>
              <a:rPr lang="hr-HR" sz="1400" b="1" dirty="0" smtClean="0"/>
              <a:t> objekta</a:t>
            </a:r>
            <a:r>
              <a:rPr lang="de-CH" sz="1400" b="1" dirty="0" smtClean="0"/>
              <a:t>: </a:t>
            </a:r>
            <a:r>
              <a:rPr lang="sl-SI" sz="1400" b="1" dirty="0" smtClean="0"/>
              <a:t> </a:t>
            </a:r>
            <a:r>
              <a:rPr lang="hr-HR" sz="1400" b="1" dirty="0" smtClean="0"/>
              <a:t>Proširenje</a:t>
            </a:r>
            <a:r>
              <a:rPr lang="de-CH" sz="1400" b="1" dirty="0" smtClean="0"/>
              <a:t> </a:t>
            </a:r>
            <a:r>
              <a:rPr lang="hr-HR" sz="1400" b="1" dirty="0" smtClean="0"/>
              <a:t>UPOV-a</a:t>
            </a:r>
            <a:r>
              <a:rPr lang="de-CH" sz="1400" b="1" dirty="0" smtClean="0"/>
              <a:t> </a:t>
            </a:r>
            <a:r>
              <a:rPr lang="de-CH" sz="1400" b="1" dirty="0"/>
              <a:t>Ellikon an der </a:t>
            </a:r>
            <a:r>
              <a:rPr lang="de-CH" sz="1400" b="1" dirty="0" smtClean="0"/>
              <a:t>Thur</a:t>
            </a:r>
          </a:p>
          <a:p>
            <a:endParaRPr lang="de-CH" sz="1400" b="1" dirty="0"/>
          </a:p>
          <a:p>
            <a:r>
              <a:rPr lang="hr-HR" sz="1400" b="1" dirty="0" smtClean="0"/>
              <a:t>Investitor</a:t>
            </a:r>
            <a:r>
              <a:rPr lang="de-CH" sz="1400" b="1" dirty="0" smtClean="0"/>
              <a:t>:</a:t>
            </a:r>
            <a:r>
              <a:rPr lang="sl-SI" sz="1400" b="1" dirty="0" smtClean="0"/>
              <a:t>	</a:t>
            </a:r>
            <a:r>
              <a:rPr lang="hr-HR" sz="1400" b="1" dirty="0" smtClean="0"/>
              <a:t>Općina</a:t>
            </a:r>
            <a:r>
              <a:rPr lang="de-CH" sz="1400" b="1" dirty="0" smtClean="0"/>
              <a:t> </a:t>
            </a:r>
            <a:r>
              <a:rPr lang="de-CH" sz="1400" b="1" dirty="0"/>
              <a:t>Ellikon a.d.Thur</a:t>
            </a:r>
          </a:p>
          <a:p>
            <a:r>
              <a:rPr lang="de-CH" sz="1400" b="1" dirty="0" smtClean="0"/>
              <a:t>	</a:t>
            </a:r>
            <a:r>
              <a:rPr lang="de-CH" sz="1400" b="1" dirty="0" err="1" smtClean="0"/>
              <a:t>Andelfingerstrasse</a:t>
            </a:r>
            <a:r>
              <a:rPr lang="de-CH" sz="1400" b="1" dirty="0" smtClean="0"/>
              <a:t> </a:t>
            </a:r>
            <a:r>
              <a:rPr lang="de-CH" sz="1400" b="1" dirty="0"/>
              <a:t>3</a:t>
            </a:r>
          </a:p>
          <a:p>
            <a:r>
              <a:rPr lang="de-CH" sz="1400" b="1" dirty="0"/>
              <a:t>	</a:t>
            </a:r>
            <a:r>
              <a:rPr lang="de-CH" sz="1400" b="1" dirty="0" smtClean="0"/>
              <a:t>8548 </a:t>
            </a:r>
            <a:r>
              <a:rPr lang="de-CH" sz="1400" b="1" dirty="0" err="1"/>
              <a:t>Ellikon</a:t>
            </a:r>
            <a:r>
              <a:rPr lang="de-CH" sz="1400" b="1" dirty="0"/>
              <a:t> </a:t>
            </a:r>
            <a:r>
              <a:rPr lang="de-CH" sz="1400" b="1" dirty="0" err="1"/>
              <a:t>a.d.Thur</a:t>
            </a:r>
            <a:endParaRPr lang="de-CH" sz="1400" b="1" dirty="0"/>
          </a:p>
          <a:p>
            <a:endParaRPr lang="de-CH" sz="1400" b="1" dirty="0"/>
          </a:p>
          <a:p>
            <a:r>
              <a:rPr lang="hr-HR" sz="1400" b="1" dirty="0" smtClean="0"/>
              <a:t>Godina izgradnje</a:t>
            </a:r>
            <a:r>
              <a:rPr lang="de-CH" sz="1400" b="1" dirty="0" smtClean="0"/>
              <a:t>: 2014</a:t>
            </a:r>
            <a:r>
              <a:rPr lang="hr-HR" sz="1400" b="1" dirty="0" smtClean="0"/>
              <a:t>.</a:t>
            </a:r>
            <a:r>
              <a:rPr lang="de-CH" sz="1400" b="1" dirty="0" smtClean="0"/>
              <a:t> – 2015</a:t>
            </a:r>
            <a:r>
              <a:rPr lang="hr-HR" sz="1400" b="1" dirty="0" smtClean="0"/>
              <a:t>.</a:t>
            </a:r>
            <a:r>
              <a:rPr lang="de-CH" sz="1400" b="1" dirty="0"/>
              <a:t>	</a:t>
            </a:r>
            <a:r>
              <a:rPr lang="de-CH" sz="1400" b="1" dirty="0" smtClean="0"/>
              <a:t>	</a:t>
            </a:r>
            <a:endParaRPr lang="de-CH" sz="1400" b="1" dirty="0"/>
          </a:p>
          <a:p>
            <a:r>
              <a:rPr lang="hr-HR" sz="1400" b="1" dirty="0" smtClean="0"/>
              <a:t>Vrijednost radova</a:t>
            </a:r>
            <a:r>
              <a:rPr lang="de-CH" sz="1400" b="1" dirty="0" smtClean="0"/>
              <a:t>:</a:t>
            </a:r>
            <a:r>
              <a:rPr lang="sl-SI" sz="1400" b="1" dirty="0" smtClean="0"/>
              <a:t> </a:t>
            </a:r>
            <a:r>
              <a:rPr lang="de-CH" sz="1400" b="1" dirty="0" smtClean="0"/>
              <a:t>c</a:t>
            </a:r>
            <a:r>
              <a:rPr lang="hr-HR" sz="1400" b="1" dirty="0" smtClean="0"/>
              <a:t>c</a:t>
            </a:r>
            <a:r>
              <a:rPr lang="de-CH" sz="1400" b="1" dirty="0" smtClean="0"/>
              <a:t>a 1</a:t>
            </a:r>
            <a:r>
              <a:rPr lang="hr-HR" sz="1400" b="1" dirty="0" smtClean="0">
                <a:solidFill>
                  <a:srgbClr val="FF0000"/>
                </a:solidFill>
              </a:rPr>
              <a:t>,</a:t>
            </a:r>
            <a:r>
              <a:rPr lang="de-CH" sz="1400" b="1" dirty="0" smtClean="0"/>
              <a:t>3 </a:t>
            </a:r>
            <a:r>
              <a:rPr lang="hr-HR" sz="1400" b="1" dirty="0" err="1" smtClean="0"/>
              <a:t>mil</a:t>
            </a:r>
            <a:r>
              <a:rPr lang="hr-HR" sz="1400" b="1" dirty="0" smtClean="0"/>
              <a:t>.</a:t>
            </a:r>
            <a:r>
              <a:rPr lang="de-CH" sz="1400" b="1" dirty="0"/>
              <a:t>		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16016" y="2636912"/>
            <a:ext cx="39459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de-CH" sz="2000" b="1" dirty="0">
                <a:solidFill>
                  <a:schemeClr val="bg1">
                    <a:lumMod val="50000"/>
                  </a:schemeClr>
                </a:solidFill>
              </a:rPr>
              <a:t>Ausbau ARA </a:t>
            </a:r>
            <a:r>
              <a:rPr lang="de-CH" sz="2000" b="1" dirty="0" err="1">
                <a:solidFill>
                  <a:schemeClr val="bg1">
                    <a:lumMod val="50000"/>
                  </a:schemeClr>
                </a:solidFill>
              </a:rPr>
              <a:t>Ellikon</a:t>
            </a:r>
            <a:r>
              <a:rPr lang="de-CH" sz="2000" b="1" dirty="0">
                <a:solidFill>
                  <a:schemeClr val="bg1">
                    <a:lumMod val="50000"/>
                  </a:schemeClr>
                </a:solidFill>
              </a:rPr>
              <a:t> an der </a:t>
            </a:r>
            <a:r>
              <a:rPr lang="de-CH" sz="2000" b="1" dirty="0" err="1">
                <a:solidFill>
                  <a:schemeClr val="bg1">
                    <a:lumMod val="50000"/>
                  </a:schemeClr>
                </a:solidFill>
              </a:rPr>
              <a:t>Thur</a:t>
            </a:r>
            <a:endParaRPr lang="de-CH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1"/>
          <p:cNvSpPr/>
          <p:nvPr/>
        </p:nvSpPr>
        <p:spPr>
          <a:xfrm>
            <a:off x="4788024" y="3933056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Objektbeschrieb: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4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Ausbau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der ARA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</a:rPr>
              <a:t>Ellikon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 an der </a:t>
            </a:r>
            <a:r>
              <a:rPr lang="de-CH" sz="1400" dirty="0" err="1" smtClean="0">
                <a:solidFill>
                  <a:schemeClr val="bg1">
                    <a:lumMod val="50000"/>
                  </a:schemeClr>
                </a:solidFill>
              </a:rPr>
              <a:t>Thur</a:t>
            </a:r>
            <a:endParaRPr lang="de-CH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Bauherr:</a:t>
            </a:r>
            <a:r>
              <a:rPr lang="sl-SI" sz="1400" b="1" dirty="0" smtClean="0">
                <a:solidFill>
                  <a:schemeClr val="bg1">
                    <a:lumMod val="50000"/>
                  </a:schemeClr>
                </a:solidFill>
              </a:rPr>
              <a:t>	 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Gemeinde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</a:rPr>
              <a:t>Ellikon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</a:rPr>
              <a:t>a.d.Thur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sl-SI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400" dirty="0" err="1" smtClean="0">
                <a:solidFill>
                  <a:schemeClr val="bg1">
                    <a:lumMod val="50000"/>
                  </a:schemeClr>
                </a:solidFill>
              </a:rPr>
              <a:t>Andelfingerstrasse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  <a:p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sl-SI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8548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</a:rPr>
              <a:t>Ellikon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</a:rPr>
              <a:t>a.d.Thur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Baujahr: 	</a:t>
            </a:r>
            <a:r>
              <a:rPr lang="sl-SI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2014 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- 2015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1400" b="1" dirty="0" smtClean="0">
                <a:solidFill>
                  <a:schemeClr val="bg1">
                    <a:lumMod val="50000"/>
                  </a:schemeClr>
                </a:solidFill>
              </a:rPr>
              <a:t>Baumeistersumme:</a:t>
            </a:r>
            <a:r>
              <a:rPr lang="sl-SI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ca</a:t>
            </a:r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hr-HR" sz="1400" b="1" dirty="0" smtClean="0">
                <a:solidFill>
                  <a:srgbClr val="FF0000"/>
                </a:solidFill>
              </a:rPr>
              <a:t> , </a:t>
            </a:r>
            <a:r>
              <a:rPr lang="de-CH" sz="1400" dirty="0" smtClean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</a:rPr>
              <a:t>Mio</a:t>
            </a:r>
            <a:r>
              <a:rPr lang="de-CH" sz="1400" b="1" dirty="0">
                <a:solidFill>
                  <a:schemeClr val="bg1">
                    <a:lumMod val="50000"/>
                  </a:schemeClr>
                </a:solidFill>
              </a:rPr>
              <a:t>		</a:t>
            </a:r>
            <a:endParaRPr lang="de-CH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2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454</Words>
  <Application>Microsoft Office PowerPoint</Application>
  <PresentationFormat>On-screen Show (4:3)</PresentationFormat>
  <Paragraphs>223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Larissa</vt:lpstr>
      <vt:lpstr>Slide 1</vt:lpstr>
      <vt:lpstr>Slide 2</vt:lpstr>
      <vt:lpstr>Slide 3</vt:lpstr>
      <vt:lpstr>Područje djelatnosti: </vt:lpstr>
      <vt:lpstr>Broj zaposlenih: </vt:lpstr>
      <vt:lpstr>Jahresumsatz 2014 </vt:lpstr>
      <vt:lpstr>Opremljeni smo za sve zahtjevne radove u visokogradnji i niskogradnji</vt:lpstr>
      <vt:lpstr>Neubau, Umbau und Erweiterungen  verschiedener ARA’s zwischen 2012 und 2015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Corinne Weber</dc:creator>
  <cp:lastModifiedBy>capi</cp:lastModifiedBy>
  <cp:revision>153</cp:revision>
  <cp:lastPrinted>2015-10-09T13:59:52Z</cp:lastPrinted>
  <dcterms:created xsi:type="dcterms:W3CDTF">2013-06-26T11:40:45Z</dcterms:created>
  <dcterms:modified xsi:type="dcterms:W3CDTF">2015-11-02T20:27:51Z</dcterms:modified>
</cp:coreProperties>
</file>