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7" r:id="rId3"/>
    <p:sldId id="282" r:id="rId4"/>
    <p:sldId id="277" r:id="rId5"/>
    <p:sldId id="283" r:id="rId6"/>
    <p:sldId id="281" r:id="rId7"/>
    <p:sldId id="262" r:id="rId8"/>
    <p:sldId id="258" r:id="rId9"/>
    <p:sldId id="284" r:id="rId10"/>
    <p:sldId id="259" r:id="rId11"/>
    <p:sldId id="285" r:id="rId12"/>
    <p:sldId id="260" r:id="rId13"/>
    <p:sldId id="286" r:id="rId14"/>
    <p:sldId id="261" r:id="rId15"/>
    <p:sldId id="287" r:id="rId16"/>
    <p:sldId id="273" r:id="rId17"/>
    <p:sldId id="272" r:id="rId18"/>
    <p:sldId id="274" r:id="rId19"/>
    <p:sldId id="278" r:id="rId20"/>
    <p:sldId id="279" r:id="rId21"/>
  </p:sldIdLst>
  <p:sldSz cx="9144000" cy="6858000" type="screen4x3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41" autoAdjust="0"/>
  </p:normalViewPr>
  <p:slideViewPr>
    <p:cSldViewPr>
      <p:cViewPr varScale="1">
        <p:scale>
          <a:sx n="98" d="100"/>
          <a:sy n="98" d="100"/>
        </p:scale>
        <p:origin x="-19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NING\Projekti\PROJEKTI%20U%20RADU\PORE&#268;%20STUDIJA%2039-2018\02%20Ulaz\2019.01.29%20Protoci%20(FTP)\protoci%2021.01.2019-28.01.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Poreč Sjever</c:v>
          </c:tx>
          <c:marker>
            <c:symbol val="none"/>
          </c:marker>
          <c:cat>
            <c:strRef>
              <c:f>'Poreč sj-Materada'!$H$2:$H$163</c:f>
              <c:strCache>
                <c:ptCount val="162"/>
                <c:pt idx="0">
                  <c:v>21.1.2019. 0:07:58</c:v>
                </c:pt>
                <c:pt idx="1">
                  <c:v>21.1.2019. 1:13:29</c:v>
                </c:pt>
                <c:pt idx="2">
                  <c:v>21.1.2019. 2:19:00</c:v>
                </c:pt>
                <c:pt idx="3">
                  <c:v>21.1.2019. 3:24:31</c:v>
                </c:pt>
                <c:pt idx="4">
                  <c:v>21.1.2019. 4:30:02</c:v>
                </c:pt>
                <c:pt idx="5">
                  <c:v>21.1.2019. 5:35:34</c:v>
                </c:pt>
                <c:pt idx="6">
                  <c:v>21.1.2019. 6:41:05</c:v>
                </c:pt>
                <c:pt idx="7">
                  <c:v>21.1.2019. 7:46:36</c:v>
                </c:pt>
                <c:pt idx="8">
                  <c:v>21.1.2019. 9:57:38</c:v>
                </c:pt>
                <c:pt idx="9">
                  <c:v>21.1.2019. 11:03:10</c:v>
                </c:pt>
                <c:pt idx="10">
                  <c:v>21.1.2019. 12:08:41</c:v>
                </c:pt>
                <c:pt idx="11">
                  <c:v>21.1.2019. 13:14:12</c:v>
                </c:pt>
                <c:pt idx="12">
                  <c:v>21.1.2019. 14:19:43</c:v>
                </c:pt>
                <c:pt idx="13">
                  <c:v>21.1.2019. 15:25:14</c:v>
                </c:pt>
                <c:pt idx="14">
                  <c:v>21.1.2019. 16:30:46</c:v>
                </c:pt>
                <c:pt idx="15">
                  <c:v>21.1.2019. 17:36:17</c:v>
                </c:pt>
                <c:pt idx="16">
                  <c:v>21.1.2019. 18:41:48</c:v>
                </c:pt>
                <c:pt idx="17">
                  <c:v>21.1.2019. 19:47:19</c:v>
                </c:pt>
                <c:pt idx="18">
                  <c:v>21.1.2019. 20:52:50</c:v>
                </c:pt>
                <c:pt idx="19">
                  <c:v>21.1.2019. 21:58:22</c:v>
                </c:pt>
                <c:pt idx="20">
                  <c:v>21.1.2019. 23:03:53</c:v>
                </c:pt>
                <c:pt idx="21">
                  <c:v>22.1.2019. 0:09:24</c:v>
                </c:pt>
                <c:pt idx="22">
                  <c:v>22.1.2019. 1:14:55</c:v>
                </c:pt>
                <c:pt idx="23">
                  <c:v>22.1.2019. 2:20:26</c:v>
                </c:pt>
                <c:pt idx="24">
                  <c:v>22.1.2019. 3:25:58</c:v>
                </c:pt>
                <c:pt idx="25">
                  <c:v>22.1.2019. 4:31:29</c:v>
                </c:pt>
                <c:pt idx="26">
                  <c:v>22.1.2019. 5:37:00</c:v>
                </c:pt>
                <c:pt idx="27">
                  <c:v>22.1.2019. 6:42:31</c:v>
                </c:pt>
                <c:pt idx="28">
                  <c:v>22.1.2019. 7:48:02</c:v>
                </c:pt>
                <c:pt idx="29">
                  <c:v>22.1.2019. 8:53:34</c:v>
                </c:pt>
                <c:pt idx="30">
                  <c:v>22.1.2019. 9:59:05</c:v>
                </c:pt>
                <c:pt idx="31">
                  <c:v>22.1.2019. 11:04:36</c:v>
                </c:pt>
                <c:pt idx="32">
                  <c:v>22.1.2019. 12:10:07</c:v>
                </c:pt>
                <c:pt idx="33">
                  <c:v>22.1.2019. 13:15:38</c:v>
                </c:pt>
                <c:pt idx="34">
                  <c:v>22.1.2019. 14:21:10</c:v>
                </c:pt>
                <c:pt idx="35">
                  <c:v>22.1.2019. 15:26:41</c:v>
                </c:pt>
                <c:pt idx="36">
                  <c:v>22.1.2019. 16:32:12</c:v>
                </c:pt>
                <c:pt idx="37">
                  <c:v>22.1.2019. 17:37:43</c:v>
                </c:pt>
                <c:pt idx="38">
                  <c:v>22.1.2019. 18:43:14</c:v>
                </c:pt>
                <c:pt idx="39">
                  <c:v>22.1.2019. 19:48:46</c:v>
                </c:pt>
                <c:pt idx="40">
                  <c:v>22.1.2019. 20:54:17</c:v>
                </c:pt>
                <c:pt idx="41">
                  <c:v>22.1.2019. 21:59:48</c:v>
                </c:pt>
                <c:pt idx="42">
                  <c:v>23.1.2019. 0:10:50</c:v>
                </c:pt>
                <c:pt idx="43">
                  <c:v>23.1.2019. 1:16:22</c:v>
                </c:pt>
                <c:pt idx="44">
                  <c:v>23.1.2019. 2:21:53</c:v>
                </c:pt>
                <c:pt idx="45">
                  <c:v>23.1.2019. 3:27:24</c:v>
                </c:pt>
                <c:pt idx="46">
                  <c:v>23.1.2019. 4:32:55</c:v>
                </c:pt>
                <c:pt idx="47">
                  <c:v>23.1.2019. 5:38:26</c:v>
                </c:pt>
                <c:pt idx="48">
                  <c:v>23.1.2019. 6:43:58</c:v>
                </c:pt>
                <c:pt idx="49">
                  <c:v>23.1.2019. 7:49:29</c:v>
                </c:pt>
                <c:pt idx="50">
                  <c:v>23.1.2019. 8:55:00</c:v>
                </c:pt>
                <c:pt idx="51">
                  <c:v>23.1.2019. 10:00:31</c:v>
                </c:pt>
                <c:pt idx="52">
                  <c:v>23.1.2019. 11:06:02</c:v>
                </c:pt>
                <c:pt idx="53">
                  <c:v>23.1.2019. 12:11:34</c:v>
                </c:pt>
                <c:pt idx="54">
                  <c:v>23.1.2019. 13:17:05</c:v>
                </c:pt>
                <c:pt idx="55">
                  <c:v>23.1.2019. 14:22:36</c:v>
                </c:pt>
                <c:pt idx="56">
                  <c:v>23.1.2019. 15:28:07</c:v>
                </c:pt>
                <c:pt idx="57">
                  <c:v>23.1.2019. 16:33:38</c:v>
                </c:pt>
                <c:pt idx="58">
                  <c:v>23.1.2019. 17:39:10</c:v>
                </c:pt>
                <c:pt idx="59">
                  <c:v>23.1.2019. 18:44:41</c:v>
                </c:pt>
                <c:pt idx="60">
                  <c:v>23.1.2019. 19:50:12</c:v>
                </c:pt>
                <c:pt idx="61">
                  <c:v>23.1.2019. 22:01:14</c:v>
                </c:pt>
                <c:pt idx="62">
                  <c:v>23.1.2019. 23:06:46</c:v>
                </c:pt>
                <c:pt idx="63">
                  <c:v>24.1.2019. 0:12:17</c:v>
                </c:pt>
                <c:pt idx="64">
                  <c:v>24.1.2019. 1:17:48</c:v>
                </c:pt>
                <c:pt idx="65">
                  <c:v>24.1.2019. 2:23:19</c:v>
                </c:pt>
                <c:pt idx="66">
                  <c:v>24.1.2019. 3:28:50</c:v>
                </c:pt>
                <c:pt idx="67">
                  <c:v>24.1.2019. 4:34:22</c:v>
                </c:pt>
                <c:pt idx="68">
                  <c:v>24.1.2019. 6:45:24</c:v>
                </c:pt>
                <c:pt idx="69">
                  <c:v>24.1.2019. 7:50:55</c:v>
                </c:pt>
                <c:pt idx="70">
                  <c:v>24.1.2019. 8:56:26</c:v>
                </c:pt>
                <c:pt idx="71">
                  <c:v>24.1.2019. 10:01:58</c:v>
                </c:pt>
                <c:pt idx="72">
                  <c:v>24.1.2019. 11:07:29</c:v>
                </c:pt>
                <c:pt idx="73">
                  <c:v>24.1.2019. 12:13:00</c:v>
                </c:pt>
                <c:pt idx="74">
                  <c:v>24.1.2019. 13:18:31</c:v>
                </c:pt>
                <c:pt idx="75">
                  <c:v>24.1.2019. 14:24:02</c:v>
                </c:pt>
                <c:pt idx="76">
                  <c:v>24.1.2019. 15:29:34</c:v>
                </c:pt>
                <c:pt idx="77">
                  <c:v>24.1.2019. 16:35:05</c:v>
                </c:pt>
                <c:pt idx="78">
                  <c:v>24.1.2019. 17:40:36</c:v>
                </c:pt>
                <c:pt idx="79">
                  <c:v>24.1.2019. 18:46:07</c:v>
                </c:pt>
                <c:pt idx="80">
                  <c:v>24.1.2019. 19:51:38</c:v>
                </c:pt>
                <c:pt idx="81">
                  <c:v>24.1.2019. 20:57:10</c:v>
                </c:pt>
                <c:pt idx="82">
                  <c:v>24.1.2019. 22:02:41</c:v>
                </c:pt>
                <c:pt idx="83">
                  <c:v>24.1.2019. 23:08:12</c:v>
                </c:pt>
                <c:pt idx="84">
                  <c:v>25.1.2019. 0:13:43</c:v>
                </c:pt>
                <c:pt idx="85">
                  <c:v>25.1.2019. 1:19:14</c:v>
                </c:pt>
                <c:pt idx="86">
                  <c:v>25.1.2019. 2:24:46</c:v>
                </c:pt>
                <c:pt idx="87">
                  <c:v>25.1.2019. 3:30:17</c:v>
                </c:pt>
                <c:pt idx="88">
                  <c:v>25.1.2019. 4:35:48</c:v>
                </c:pt>
                <c:pt idx="89">
                  <c:v>25.1.2019. 5:41:19</c:v>
                </c:pt>
                <c:pt idx="90">
                  <c:v>25.1.2019. 6:46:50</c:v>
                </c:pt>
                <c:pt idx="91">
                  <c:v>25.1.2019. 7:52:22</c:v>
                </c:pt>
                <c:pt idx="92">
                  <c:v>25.1.2019. 8:57:53</c:v>
                </c:pt>
                <c:pt idx="93">
                  <c:v>25.1.2019. 10:03:24</c:v>
                </c:pt>
                <c:pt idx="94">
                  <c:v>25.1.2019. 11:08:55</c:v>
                </c:pt>
                <c:pt idx="95">
                  <c:v>25.1.2019. 12:14:26</c:v>
                </c:pt>
                <c:pt idx="96">
                  <c:v>25.1.2019. 13:19:58</c:v>
                </c:pt>
                <c:pt idx="97">
                  <c:v>25.1.2019. 14:25:29</c:v>
                </c:pt>
                <c:pt idx="98">
                  <c:v>25.1.2019. 15:31:00</c:v>
                </c:pt>
                <c:pt idx="99">
                  <c:v>25.1.2019. 16:36:31</c:v>
                </c:pt>
                <c:pt idx="100">
                  <c:v>25.1.2019. 17:42:02</c:v>
                </c:pt>
                <c:pt idx="101">
                  <c:v>25.1.2019. 18:47:34</c:v>
                </c:pt>
                <c:pt idx="102">
                  <c:v>25.1.2019. 20:58:36</c:v>
                </c:pt>
                <c:pt idx="103">
                  <c:v>25.1.2019. 22:04:07</c:v>
                </c:pt>
                <c:pt idx="104">
                  <c:v>25.1.2019. 23:09:38</c:v>
                </c:pt>
                <c:pt idx="105">
                  <c:v>26.1.2019. 0:15:10</c:v>
                </c:pt>
                <c:pt idx="106">
                  <c:v>26.1.2019. 1:20:41</c:v>
                </c:pt>
                <c:pt idx="107">
                  <c:v>26.1.2019. 2:26:12</c:v>
                </c:pt>
                <c:pt idx="108">
                  <c:v>26.1.2019. 3:31:43</c:v>
                </c:pt>
                <c:pt idx="109">
                  <c:v>26.1.2019. 4:37:14</c:v>
                </c:pt>
                <c:pt idx="110">
                  <c:v>26.1.2019. 5:42:46</c:v>
                </c:pt>
                <c:pt idx="111">
                  <c:v>26.1.2019. 6:48:17</c:v>
                </c:pt>
                <c:pt idx="112">
                  <c:v>26.1.2019. 7:53:48</c:v>
                </c:pt>
                <c:pt idx="113">
                  <c:v>26.1.2019. 8:59:19</c:v>
                </c:pt>
                <c:pt idx="114">
                  <c:v>26.1.2019. 10:04:50</c:v>
                </c:pt>
                <c:pt idx="115">
                  <c:v>26.1.2019. 11:10:22</c:v>
                </c:pt>
                <c:pt idx="116">
                  <c:v>26.1.2019. 12:15:53</c:v>
                </c:pt>
                <c:pt idx="117">
                  <c:v>26.1.2019. 13:21:24</c:v>
                </c:pt>
                <c:pt idx="118">
                  <c:v>26.1.2019. 14:26:55</c:v>
                </c:pt>
                <c:pt idx="119">
                  <c:v>26.1.2019. 15:32:26</c:v>
                </c:pt>
                <c:pt idx="120">
                  <c:v>26.1.2019. 16:37:58</c:v>
                </c:pt>
                <c:pt idx="121">
                  <c:v>26.1.2019. 17:43:29</c:v>
                </c:pt>
                <c:pt idx="122">
                  <c:v>26.1.2019. 18:49:00</c:v>
                </c:pt>
                <c:pt idx="123">
                  <c:v>26.1.2019. 19:54:31</c:v>
                </c:pt>
                <c:pt idx="124">
                  <c:v>26.1.2019. 21:00:02</c:v>
                </c:pt>
                <c:pt idx="125">
                  <c:v>26.1.2019. 22:05:34</c:v>
                </c:pt>
                <c:pt idx="126">
                  <c:v>26.1.2019. 23:11:05</c:v>
                </c:pt>
                <c:pt idx="127">
                  <c:v>27.1.2019. 0:16:36</c:v>
                </c:pt>
                <c:pt idx="128">
                  <c:v>27.1.2019. 1:22:40</c:v>
                </c:pt>
                <c:pt idx="129">
                  <c:v>27.1.2019. 2:28:11</c:v>
                </c:pt>
                <c:pt idx="130">
                  <c:v>27.1.2019. 3:33:42</c:v>
                </c:pt>
                <c:pt idx="131">
                  <c:v>27.1.2019. 4:39:13</c:v>
                </c:pt>
                <c:pt idx="132">
                  <c:v>27.1.2019. 5:44:44</c:v>
                </c:pt>
                <c:pt idx="133">
                  <c:v>27.1.2019. 6:50:16</c:v>
                </c:pt>
                <c:pt idx="134">
                  <c:v>27.1.2019. 7:55:47</c:v>
                </c:pt>
                <c:pt idx="135">
                  <c:v>27.1.2019. 9:01:18</c:v>
                </c:pt>
                <c:pt idx="136">
                  <c:v>27.1.2019. 10:06:49</c:v>
                </c:pt>
                <c:pt idx="137">
                  <c:v>27.1.2019. 11:12:20</c:v>
                </c:pt>
                <c:pt idx="138">
                  <c:v>27.1.2019. 12:17:52</c:v>
                </c:pt>
                <c:pt idx="139">
                  <c:v>27.1.2019. 13:23:23</c:v>
                </c:pt>
                <c:pt idx="140">
                  <c:v>27.1.2019. 14:28:54</c:v>
                </c:pt>
                <c:pt idx="141">
                  <c:v>27.1.2019. 15:34:25</c:v>
                </c:pt>
                <c:pt idx="142">
                  <c:v>27.1.2019. 16:39:56</c:v>
                </c:pt>
                <c:pt idx="143">
                  <c:v>27.1.2019. 17:45:28</c:v>
                </c:pt>
                <c:pt idx="144">
                  <c:v>27.1.2019. 18:50:59</c:v>
                </c:pt>
                <c:pt idx="145">
                  <c:v>27.1.2019. 19:56:30</c:v>
                </c:pt>
                <c:pt idx="146">
                  <c:v>27.1.2019. 21:02:01</c:v>
                </c:pt>
                <c:pt idx="147">
                  <c:v>27.1.2019. 22:07:32</c:v>
                </c:pt>
                <c:pt idx="148">
                  <c:v>27.1.2019. 23:13:04</c:v>
                </c:pt>
                <c:pt idx="149">
                  <c:v>28.1.2019. 0:18:35</c:v>
                </c:pt>
                <c:pt idx="150">
                  <c:v>28.1.2019. 1:24:06</c:v>
                </c:pt>
                <c:pt idx="151">
                  <c:v>28.1.2019. 2:29:37</c:v>
                </c:pt>
                <c:pt idx="152">
                  <c:v>28.1.2019. 3:35:08</c:v>
                </c:pt>
                <c:pt idx="153">
                  <c:v>28.1.2019. 4:40:40</c:v>
                </c:pt>
                <c:pt idx="154">
                  <c:v>28.1.2019. 5:46:11</c:v>
                </c:pt>
                <c:pt idx="155">
                  <c:v>28.1.2019. 6:51:42</c:v>
                </c:pt>
                <c:pt idx="156">
                  <c:v>28.1.2019. 7:57:13</c:v>
                </c:pt>
                <c:pt idx="157">
                  <c:v>28.1.2019. 9:02:44</c:v>
                </c:pt>
                <c:pt idx="158">
                  <c:v>28.1.2019. 10:08:16</c:v>
                </c:pt>
                <c:pt idx="159">
                  <c:v>28.1.2019. 11:13:47</c:v>
                </c:pt>
                <c:pt idx="160">
                  <c:v>28.1.2019. 12:19:18</c:v>
                </c:pt>
                <c:pt idx="161">
                  <c:v>28.1.2019. 13:24:49</c:v>
                </c:pt>
              </c:strCache>
            </c:strRef>
          </c:cat>
          <c:val>
            <c:numRef>
              <c:f>'Poreč sj-Materada'!$M$3:$M$163</c:f>
              <c:numCache>
                <c:formatCode>General</c:formatCode>
                <c:ptCount val="161"/>
                <c:pt idx="0">
                  <c:v>70</c:v>
                </c:pt>
                <c:pt idx="1">
                  <c:v>42</c:v>
                </c:pt>
                <c:pt idx="2">
                  <c:v>45</c:v>
                </c:pt>
                <c:pt idx="3">
                  <c:v>17</c:v>
                </c:pt>
                <c:pt idx="4">
                  <c:v>23</c:v>
                </c:pt>
                <c:pt idx="5">
                  <c:v>14</c:v>
                </c:pt>
                <c:pt idx="6">
                  <c:v>21</c:v>
                </c:pt>
                <c:pt idx="7">
                  <c:v>235</c:v>
                </c:pt>
                <c:pt idx="8">
                  <c:v>182</c:v>
                </c:pt>
                <c:pt idx="9">
                  <c:v>142</c:v>
                </c:pt>
                <c:pt idx="10">
                  <c:v>84</c:v>
                </c:pt>
                <c:pt idx="11">
                  <c:v>100</c:v>
                </c:pt>
                <c:pt idx="12">
                  <c:v>113</c:v>
                </c:pt>
                <c:pt idx="13">
                  <c:v>91</c:v>
                </c:pt>
                <c:pt idx="14">
                  <c:v>78</c:v>
                </c:pt>
                <c:pt idx="15">
                  <c:v>76</c:v>
                </c:pt>
                <c:pt idx="16">
                  <c:v>66</c:v>
                </c:pt>
                <c:pt idx="17">
                  <c:v>93</c:v>
                </c:pt>
                <c:pt idx="18">
                  <c:v>87</c:v>
                </c:pt>
                <c:pt idx="19">
                  <c:v>72</c:v>
                </c:pt>
                <c:pt idx="20">
                  <c:v>110</c:v>
                </c:pt>
                <c:pt idx="21">
                  <c:v>62</c:v>
                </c:pt>
                <c:pt idx="22">
                  <c:v>52</c:v>
                </c:pt>
                <c:pt idx="23">
                  <c:v>56</c:v>
                </c:pt>
                <c:pt idx="24">
                  <c:v>16</c:v>
                </c:pt>
                <c:pt idx="25">
                  <c:v>25</c:v>
                </c:pt>
                <c:pt idx="26">
                  <c:v>9</c:v>
                </c:pt>
                <c:pt idx="27">
                  <c:v>32</c:v>
                </c:pt>
                <c:pt idx="28">
                  <c:v>73</c:v>
                </c:pt>
                <c:pt idx="29">
                  <c:v>170</c:v>
                </c:pt>
                <c:pt idx="30">
                  <c:v>230</c:v>
                </c:pt>
                <c:pt idx="31">
                  <c:v>212</c:v>
                </c:pt>
                <c:pt idx="32">
                  <c:v>137</c:v>
                </c:pt>
                <c:pt idx="33">
                  <c:v>96</c:v>
                </c:pt>
                <c:pt idx="34">
                  <c:v>91</c:v>
                </c:pt>
                <c:pt idx="35">
                  <c:v>104</c:v>
                </c:pt>
                <c:pt idx="36">
                  <c:v>69</c:v>
                </c:pt>
                <c:pt idx="37">
                  <c:v>63</c:v>
                </c:pt>
                <c:pt idx="38">
                  <c:v>98</c:v>
                </c:pt>
                <c:pt idx="39">
                  <c:v>90</c:v>
                </c:pt>
                <c:pt idx="40">
                  <c:v>73</c:v>
                </c:pt>
                <c:pt idx="41">
                  <c:v>273</c:v>
                </c:pt>
                <c:pt idx="42">
                  <c:v>148</c:v>
                </c:pt>
                <c:pt idx="43">
                  <c:v>98</c:v>
                </c:pt>
                <c:pt idx="44">
                  <c:v>50</c:v>
                </c:pt>
                <c:pt idx="45">
                  <c:v>23</c:v>
                </c:pt>
                <c:pt idx="46">
                  <c:v>35</c:v>
                </c:pt>
                <c:pt idx="47">
                  <c:v>20</c:v>
                </c:pt>
                <c:pt idx="48">
                  <c:v>20</c:v>
                </c:pt>
                <c:pt idx="49">
                  <c:v>42</c:v>
                </c:pt>
                <c:pt idx="50">
                  <c:v>111</c:v>
                </c:pt>
                <c:pt idx="51">
                  <c:v>214</c:v>
                </c:pt>
                <c:pt idx="52">
                  <c:v>219</c:v>
                </c:pt>
                <c:pt idx="53">
                  <c:v>174</c:v>
                </c:pt>
                <c:pt idx="54">
                  <c:v>133</c:v>
                </c:pt>
                <c:pt idx="55">
                  <c:v>125</c:v>
                </c:pt>
                <c:pt idx="56">
                  <c:v>149</c:v>
                </c:pt>
                <c:pt idx="57">
                  <c:v>108</c:v>
                </c:pt>
                <c:pt idx="58">
                  <c:v>92</c:v>
                </c:pt>
                <c:pt idx="59">
                  <c:v>87</c:v>
                </c:pt>
                <c:pt idx="60">
                  <c:v>188</c:v>
                </c:pt>
                <c:pt idx="61">
                  <c:v>76</c:v>
                </c:pt>
                <c:pt idx="62">
                  <c:v>104</c:v>
                </c:pt>
                <c:pt idx="63">
                  <c:v>113</c:v>
                </c:pt>
                <c:pt idx="64">
                  <c:v>128</c:v>
                </c:pt>
                <c:pt idx="65">
                  <c:v>47</c:v>
                </c:pt>
                <c:pt idx="66">
                  <c:v>33</c:v>
                </c:pt>
                <c:pt idx="67">
                  <c:v>61</c:v>
                </c:pt>
                <c:pt idx="68">
                  <c:v>17</c:v>
                </c:pt>
                <c:pt idx="69">
                  <c:v>41</c:v>
                </c:pt>
                <c:pt idx="70">
                  <c:v>89</c:v>
                </c:pt>
                <c:pt idx="71">
                  <c:v>161</c:v>
                </c:pt>
                <c:pt idx="72">
                  <c:v>187</c:v>
                </c:pt>
                <c:pt idx="73">
                  <c:v>150</c:v>
                </c:pt>
                <c:pt idx="74">
                  <c:v>99</c:v>
                </c:pt>
                <c:pt idx="75">
                  <c:v>109</c:v>
                </c:pt>
                <c:pt idx="76">
                  <c:v>89</c:v>
                </c:pt>
                <c:pt idx="77">
                  <c:v>105</c:v>
                </c:pt>
                <c:pt idx="78">
                  <c:v>82</c:v>
                </c:pt>
                <c:pt idx="79">
                  <c:v>81</c:v>
                </c:pt>
                <c:pt idx="80">
                  <c:v>94</c:v>
                </c:pt>
                <c:pt idx="81">
                  <c:v>89</c:v>
                </c:pt>
                <c:pt idx="82">
                  <c:v>97</c:v>
                </c:pt>
                <c:pt idx="83">
                  <c:v>71</c:v>
                </c:pt>
                <c:pt idx="84">
                  <c:v>131</c:v>
                </c:pt>
                <c:pt idx="85">
                  <c:v>127</c:v>
                </c:pt>
                <c:pt idx="86">
                  <c:v>109</c:v>
                </c:pt>
                <c:pt idx="87">
                  <c:v>54</c:v>
                </c:pt>
                <c:pt idx="88">
                  <c:v>27</c:v>
                </c:pt>
                <c:pt idx="89">
                  <c:v>16</c:v>
                </c:pt>
                <c:pt idx="90">
                  <c:v>21</c:v>
                </c:pt>
                <c:pt idx="91">
                  <c:v>59</c:v>
                </c:pt>
                <c:pt idx="92">
                  <c:v>89</c:v>
                </c:pt>
                <c:pt idx="93">
                  <c:v>116</c:v>
                </c:pt>
                <c:pt idx="94">
                  <c:v>130</c:v>
                </c:pt>
                <c:pt idx="95">
                  <c:v>102</c:v>
                </c:pt>
                <c:pt idx="96">
                  <c:v>116</c:v>
                </c:pt>
                <c:pt idx="97">
                  <c:v>89</c:v>
                </c:pt>
                <c:pt idx="98">
                  <c:v>69</c:v>
                </c:pt>
                <c:pt idx="99">
                  <c:v>77</c:v>
                </c:pt>
                <c:pt idx="100">
                  <c:v>92</c:v>
                </c:pt>
                <c:pt idx="101">
                  <c:v>167</c:v>
                </c:pt>
                <c:pt idx="102">
                  <c:v>83</c:v>
                </c:pt>
                <c:pt idx="103">
                  <c:v>75</c:v>
                </c:pt>
                <c:pt idx="104">
                  <c:v>74</c:v>
                </c:pt>
                <c:pt idx="105">
                  <c:v>80</c:v>
                </c:pt>
                <c:pt idx="106">
                  <c:v>99</c:v>
                </c:pt>
                <c:pt idx="107">
                  <c:v>93</c:v>
                </c:pt>
                <c:pt idx="108">
                  <c:v>38</c:v>
                </c:pt>
                <c:pt idx="109">
                  <c:v>37</c:v>
                </c:pt>
                <c:pt idx="110">
                  <c:v>20</c:v>
                </c:pt>
                <c:pt idx="111">
                  <c:v>23</c:v>
                </c:pt>
                <c:pt idx="112">
                  <c:v>34</c:v>
                </c:pt>
                <c:pt idx="113">
                  <c:v>48</c:v>
                </c:pt>
                <c:pt idx="114">
                  <c:v>88</c:v>
                </c:pt>
                <c:pt idx="115">
                  <c:v>115</c:v>
                </c:pt>
                <c:pt idx="116">
                  <c:v>111</c:v>
                </c:pt>
                <c:pt idx="117">
                  <c:v>93</c:v>
                </c:pt>
                <c:pt idx="118">
                  <c:v>98</c:v>
                </c:pt>
                <c:pt idx="119">
                  <c:v>92</c:v>
                </c:pt>
                <c:pt idx="120">
                  <c:v>94</c:v>
                </c:pt>
                <c:pt idx="121">
                  <c:v>92</c:v>
                </c:pt>
                <c:pt idx="122">
                  <c:v>89</c:v>
                </c:pt>
                <c:pt idx="123">
                  <c:v>79</c:v>
                </c:pt>
                <c:pt idx="124">
                  <c:v>83</c:v>
                </c:pt>
                <c:pt idx="125">
                  <c:v>76</c:v>
                </c:pt>
                <c:pt idx="126">
                  <c:v>80</c:v>
                </c:pt>
                <c:pt idx="127">
                  <c:v>85</c:v>
                </c:pt>
                <c:pt idx="128">
                  <c:v>116</c:v>
                </c:pt>
                <c:pt idx="129">
                  <c:v>127</c:v>
                </c:pt>
                <c:pt idx="130">
                  <c:v>81</c:v>
                </c:pt>
                <c:pt idx="131">
                  <c:v>78</c:v>
                </c:pt>
                <c:pt idx="132">
                  <c:v>29</c:v>
                </c:pt>
                <c:pt idx="133">
                  <c:v>26</c:v>
                </c:pt>
                <c:pt idx="134">
                  <c:v>20</c:v>
                </c:pt>
                <c:pt idx="135">
                  <c:v>61</c:v>
                </c:pt>
                <c:pt idx="136">
                  <c:v>66</c:v>
                </c:pt>
                <c:pt idx="137">
                  <c:v>95</c:v>
                </c:pt>
                <c:pt idx="138">
                  <c:v>111</c:v>
                </c:pt>
                <c:pt idx="139">
                  <c:v>98</c:v>
                </c:pt>
                <c:pt idx="140">
                  <c:v>93</c:v>
                </c:pt>
                <c:pt idx="141">
                  <c:v>91</c:v>
                </c:pt>
                <c:pt idx="142">
                  <c:v>70</c:v>
                </c:pt>
                <c:pt idx="143">
                  <c:v>70</c:v>
                </c:pt>
                <c:pt idx="144">
                  <c:v>89</c:v>
                </c:pt>
                <c:pt idx="145">
                  <c:v>70</c:v>
                </c:pt>
                <c:pt idx="146">
                  <c:v>95</c:v>
                </c:pt>
                <c:pt idx="147">
                  <c:v>99</c:v>
                </c:pt>
                <c:pt idx="148">
                  <c:v>289</c:v>
                </c:pt>
                <c:pt idx="149">
                  <c:v>374</c:v>
                </c:pt>
                <c:pt idx="150">
                  <c:v>344</c:v>
                </c:pt>
                <c:pt idx="151">
                  <c:v>276</c:v>
                </c:pt>
                <c:pt idx="152">
                  <c:v>202</c:v>
                </c:pt>
                <c:pt idx="153">
                  <c:v>154</c:v>
                </c:pt>
                <c:pt idx="154">
                  <c:v>119</c:v>
                </c:pt>
                <c:pt idx="155">
                  <c:v>92</c:v>
                </c:pt>
                <c:pt idx="156">
                  <c:v>85</c:v>
                </c:pt>
                <c:pt idx="157">
                  <c:v>111</c:v>
                </c:pt>
                <c:pt idx="158">
                  <c:v>110</c:v>
                </c:pt>
                <c:pt idx="159">
                  <c:v>100</c:v>
                </c:pt>
                <c:pt idx="160">
                  <c:v>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67E-4638-A691-6D2679CFEC32}"/>
            </c:ext>
          </c:extLst>
        </c:ser>
        <c:ser>
          <c:idx val="1"/>
          <c:order val="1"/>
          <c:tx>
            <c:v>Poreč Jug</c:v>
          </c:tx>
          <c:marker>
            <c:symbol val="none"/>
          </c:marker>
          <c:val>
            <c:numRef>
              <c:f>'Poreč jug'!$M$3:$M$166</c:f>
              <c:numCache>
                <c:formatCode>General</c:formatCode>
                <c:ptCount val="164"/>
                <c:pt idx="0">
                  <c:v>12</c:v>
                </c:pt>
                <c:pt idx="1">
                  <c:v>31</c:v>
                </c:pt>
                <c:pt idx="2">
                  <c:v>10</c:v>
                </c:pt>
                <c:pt idx="3">
                  <c:v>0</c:v>
                </c:pt>
                <c:pt idx="4">
                  <c:v>11</c:v>
                </c:pt>
                <c:pt idx="5">
                  <c:v>0</c:v>
                </c:pt>
                <c:pt idx="6">
                  <c:v>11</c:v>
                </c:pt>
                <c:pt idx="7">
                  <c:v>20</c:v>
                </c:pt>
                <c:pt idx="8">
                  <c:v>25</c:v>
                </c:pt>
                <c:pt idx="9">
                  <c:v>24</c:v>
                </c:pt>
                <c:pt idx="10">
                  <c:v>40</c:v>
                </c:pt>
                <c:pt idx="11">
                  <c:v>20</c:v>
                </c:pt>
                <c:pt idx="12">
                  <c:v>38</c:v>
                </c:pt>
                <c:pt idx="13">
                  <c:v>22</c:v>
                </c:pt>
                <c:pt idx="14">
                  <c:v>11</c:v>
                </c:pt>
                <c:pt idx="15">
                  <c:v>43</c:v>
                </c:pt>
                <c:pt idx="16">
                  <c:v>10</c:v>
                </c:pt>
                <c:pt idx="17">
                  <c:v>36</c:v>
                </c:pt>
                <c:pt idx="18">
                  <c:v>35</c:v>
                </c:pt>
                <c:pt idx="19">
                  <c:v>32</c:v>
                </c:pt>
                <c:pt idx="20">
                  <c:v>12</c:v>
                </c:pt>
                <c:pt idx="21">
                  <c:v>44</c:v>
                </c:pt>
                <c:pt idx="22">
                  <c:v>11</c:v>
                </c:pt>
                <c:pt idx="23">
                  <c:v>0</c:v>
                </c:pt>
                <c:pt idx="24">
                  <c:v>11</c:v>
                </c:pt>
                <c:pt idx="25">
                  <c:v>20</c:v>
                </c:pt>
                <c:pt idx="26">
                  <c:v>11</c:v>
                </c:pt>
                <c:pt idx="27">
                  <c:v>0</c:v>
                </c:pt>
                <c:pt idx="28">
                  <c:v>11</c:v>
                </c:pt>
                <c:pt idx="29">
                  <c:v>22</c:v>
                </c:pt>
                <c:pt idx="30">
                  <c:v>45</c:v>
                </c:pt>
                <c:pt idx="31">
                  <c:v>24</c:v>
                </c:pt>
                <c:pt idx="32">
                  <c:v>42</c:v>
                </c:pt>
                <c:pt idx="33">
                  <c:v>45</c:v>
                </c:pt>
                <c:pt idx="34">
                  <c:v>22</c:v>
                </c:pt>
                <c:pt idx="35">
                  <c:v>29</c:v>
                </c:pt>
                <c:pt idx="36">
                  <c:v>32</c:v>
                </c:pt>
                <c:pt idx="37">
                  <c:v>22</c:v>
                </c:pt>
                <c:pt idx="38">
                  <c:v>29</c:v>
                </c:pt>
                <c:pt idx="39">
                  <c:v>32</c:v>
                </c:pt>
                <c:pt idx="40">
                  <c:v>22</c:v>
                </c:pt>
                <c:pt idx="41">
                  <c:v>19</c:v>
                </c:pt>
                <c:pt idx="42">
                  <c:v>51</c:v>
                </c:pt>
                <c:pt idx="43">
                  <c:v>45</c:v>
                </c:pt>
                <c:pt idx="44">
                  <c:v>22</c:v>
                </c:pt>
                <c:pt idx="45">
                  <c:v>11</c:v>
                </c:pt>
                <c:pt idx="46">
                  <c:v>20</c:v>
                </c:pt>
                <c:pt idx="47">
                  <c:v>11</c:v>
                </c:pt>
                <c:pt idx="48">
                  <c:v>10</c:v>
                </c:pt>
                <c:pt idx="49">
                  <c:v>0</c:v>
                </c:pt>
                <c:pt idx="50">
                  <c:v>12</c:v>
                </c:pt>
                <c:pt idx="51">
                  <c:v>25</c:v>
                </c:pt>
                <c:pt idx="52">
                  <c:v>32</c:v>
                </c:pt>
                <c:pt idx="53">
                  <c:v>33</c:v>
                </c:pt>
                <c:pt idx="54">
                  <c:v>28</c:v>
                </c:pt>
                <c:pt idx="55">
                  <c:v>49</c:v>
                </c:pt>
                <c:pt idx="56">
                  <c:v>55</c:v>
                </c:pt>
                <c:pt idx="57">
                  <c:v>55</c:v>
                </c:pt>
                <c:pt idx="58">
                  <c:v>20</c:v>
                </c:pt>
                <c:pt idx="59">
                  <c:v>33</c:v>
                </c:pt>
                <c:pt idx="60">
                  <c:v>23</c:v>
                </c:pt>
                <c:pt idx="61">
                  <c:v>13</c:v>
                </c:pt>
                <c:pt idx="62">
                  <c:v>41</c:v>
                </c:pt>
                <c:pt idx="63">
                  <c:v>11</c:v>
                </c:pt>
                <c:pt idx="64">
                  <c:v>31</c:v>
                </c:pt>
                <c:pt idx="65">
                  <c:v>10</c:v>
                </c:pt>
                <c:pt idx="66">
                  <c:v>29</c:v>
                </c:pt>
                <c:pt idx="67">
                  <c:v>0</c:v>
                </c:pt>
                <c:pt idx="68">
                  <c:v>10</c:v>
                </c:pt>
                <c:pt idx="69">
                  <c:v>21</c:v>
                </c:pt>
                <c:pt idx="70">
                  <c:v>0</c:v>
                </c:pt>
                <c:pt idx="71">
                  <c:v>24</c:v>
                </c:pt>
                <c:pt idx="72">
                  <c:v>11</c:v>
                </c:pt>
                <c:pt idx="73">
                  <c:v>40</c:v>
                </c:pt>
                <c:pt idx="74">
                  <c:v>23</c:v>
                </c:pt>
                <c:pt idx="75">
                  <c:v>22</c:v>
                </c:pt>
                <c:pt idx="76">
                  <c:v>71</c:v>
                </c:pt>
                <c:pt idx="77">
                  <c:v>13</c:v>
                </c:pt>
                <c:pt idx="78">
                  <c:v>35</c:v>
                </c:pt>
                <c:pt idx="79">
                  <c:v>32</c:v>
                </c:pt>
                <c:pt idx="80">
                  <c:v>21</c:v>
                </c:pt>
                <c:pt idx="81">
                  <c:v>28</c:v>
                </c:pt>
                <c:pt idx="82">
                  <c:v>22</c:v>
                </c:pt>
                <c:pt idx="83">
                  <c:v>34</c:v>
                </c:pt>
                <c:pt idx="84">
                  <c:v>23</c:v>
                </c:pt>
                <c:pt idx="85">
                  <c:v>32</c:v>
                </c:pt>
                <c:pt idx="86">
                  <c:v>11</c:v>
                </c:pt>
                <c:pt idx="87">
                  <c:v>32</c:v>
                </c:pt>
                <c:pt idx="88">
                  <c:v>11</c:v>
                </c:pt>
                <c:pt idx="89">
                  <c:v>16</c:v>
                </c:pt>
                <c:pt idx="90">
                  <c:v>10</c:v>
                </c:pt>
                <c:pt idx="91">
                  <c:v>11</c:v>
                </c:pt>
                <c:pt idx="92">
                  <c:v>0</c:v>
                </c:pt>
                <c:pt idx="93">
                  <c:v>31</c:v>
                </c:pt>
                <c:pt idx="94">
                  <c:v>24</c:v>
                </c:pt>
                <c:pt idx="95">
                  <c:v>28</c:v>
                </c:pt>
                <c:pt idx="96">
                  <c:v>23</c:v>
                </c:pt>
                <c:pt idx="97">
                  <c:v>36</c:v>
                </c:pt>
                <c:pt idx="98">
                  <c:v>25</c:v>
                </c:pt>
                <c:pt idx="99">
                  <c:v>11</c:v>
                </c:pt>
                <c:pt idx="100">
                  <c:v>43</c:v>
                </c:pt>
                <c:pt idx="101">
                  <c:v>22</c:v>
                </c:pt>
                <c:pt idx="102">
                  <c:v>11</c:v>
                </c:pt>
                <c:pt idx="103">
                  <c:v>41</c:v>
                </c:pt>
                <c:pt idx="104">
                  <c:v>28</c:v>
                </c:pt>
                <c:pt idx="105">
                  <c:v>28</c:v>
                </c:pt>
                <c:pt idx="106">
                  <c:v>22</c:v>
                </c:pt>
                <c:pt idx="107">
                  <c:v>11</c:v>
                </c:pt>
                <c:pt idx="108">
                  <c:v>31</c:v>
                </c:pt>
                <c:pt idx="109">
                  <c:v>11</c:v>
                </c:pt>
                <c:pt idx="110">
                  <c:v>10</c:v>
                </c:pt>
                <c:pt idx="111">
                  <c:v>4</c:v>
                </c:pt>
                <c:pt idx="112">
                  <c:v>17</c:v>
                </c:pt>
                <c:pt idx="113">
                  <c:v>20</c:v>
                </c:pt>
                <c:pt idx="114">
                  <c:v>10</c:v>
                </c:pt>
                <c:pt idx="115">
                  <c:v>0</c:v>
                </c:pt>
                <c:pt idx="116">
                  <c:v>22</c:v>
                </c:pt>
                <c:pt idx="117">
                  <c:v>12</c:v>
                </c:pt>
                <c:pt idx="118">
                  <c:v>42</c:v>
                </c:pt>
                <c:pt idx="119">
                  <c:v>37</c:v>
                </c:pt>
                <c:pt idx="120">
                  <c:v>39</c:v>
                </c:pt>
                <c:pt idx="121">
                  <c:v>33</c:v>
                </c:pt>
                <c:pt idx="122">
                  <c:v>13</c:v>
                </c:pt>
                <c:pt idx="123">
                  <c:v>33</c:v>
                </c:pt>
                <c:pt idx="124">
                  <c:v>26</c:v>
                </c:pt>
                <c:pt idx="125">
                  <c:v>12</c:v>
                </c:pt>
                <c:pt idx="126">
                  <c:v>33</c:v>
                </c:pt>
                <c:pt idx="127">
                  <c:v>11</c:v>
                </c:pt>
                <c:pt idx="128">
                  <c:v>32</c:v>
                </c:pt>
                <c:pt idx="129">
                  <c:v>22</c:v>
                </c:pt>
                <c:pt idx="130">
                  <c:v>31</c:v>
                </c:pt>
                <c:pt idx="131">
                  <c:v>10</c:v>
                </c:pt>
                <c:pt idx="132">
                  <c:v>26</c:v>
                </c:pt>
                <c:pt idx="133">
                  <c:v>12</c:v>
                </c:pt>
                <c:pt idx="134">
                  <c:v>11</c:v>
                </c:pt>
                <c:pt idx="135">
                  <c:v>20</c:v>
                </c:pt>
                <c:pt idx="136">
                  <c:v>12</c:v>
                </c:pt>
                <c:pt idx="137">
                  <c:v>0</c:v>
                </c:pt>
                <c:pt idx="138">
                  <c:v>21</c:v>
                </c:pt>
                <c:pt idx="139">
                  <c:v>32</c:v>
                </c:pt>
                <c:pt idx="140">
                  <c:v>24</c:v>
                </c:pt>
                <c:pt idx="141">
                  <c:v>33</c:v>
                </c:pt>
                <c:pt idx="142">
                  <c:v>25</c:v>
                </c:pt>
                <c:pt idx="143">
                  <c:v>12</c:v>
                </c:pt>
                <c:pt idx="144">
                  <c:v>46</c:v>
                </c:pt>
                <c:pt idx="145">
                  <c:v>12</c:v>
                </c:pt>
                <c:pt idx="146">
                  <c:v>43</c:v>
                </c:pt>
                <c:pt idx="147">
                  <c:v>12</c:v>
                </c:pt>
                <c:pt idx="148">
                  <c:v>24</c:v>
                </c:pt>
                <c:pt idx="149">
                  <c:v>32</c:v>
                </c:pt>
                <c:pt idx="150">
                  <c:v>24</c:v>
                </c:pt>
                <c:pt idx="151">
                  <c:v>72</c:v>
                </c:pt>
                <c:pt idx="152">
                  <c:v>281</c:v>
                </c:pt>
                <c:pt idx="153">
                  <c:v>145</c:v>
                </c:pt>
                <c:pt idx="154">
                  <c:v>47</c:v>
                </c:pt>
                <c:pt idx="155">
                  <c:v>27</c:v>
                </c:pt>
                <c:pt idx="156">
                  <c:v>42</c:v>
                </c:pt>
                <c:pt idx="157">
                  <c:v>25</c:v>
                </c:pt>
                <c:pt idx="158">
                  <c:v>30</c:v>
                </c:pt>
                <c:pt idx="159">
                  <c:v>23</c:v>
                </c:pt>
                <c:pt idx="160">
                  <c:v>46</c:v>
                </c:pt>
                <c:pt idx="161">
                  <c:v>43</c:v>
                </c:pt>
                <c:pt idx="162">
                  <c:v>13</c:v>
                </c:pt>
                <c:pt idx="163">
                  <c:v>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67E-4638-A691-6D2679CFEC32}"/>
            </c:ext>
          </c:extLst>
        </c:ser>
        <c:ser>
          <c:idx val="2"/>
          <c:order val="2"/>
          <c:tx>
            <c:v>Lanterna</c:v>
          </c:tx>
          <c:marker>
            <c:symbol val="none"/>
          </c:marker>
          <c:val>
            <c:numRef>
              <c:f>Lanterna!$F$3:$F$167</c:f>
              <c:numCache>
                <c:formatCode>General</c:formatCode>
                <c:ptCount val="165"/>
                <c:pt idx="0">
                  <c:v>0</c:v>
                </c:pt>
                <c:pt idx="1">
                  <c:v>0</c:v>
                </c:pt>
                <c:pt idx="2">
                  <c:v>16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15</c:v>
                </c:pt>
                <c:pt idx="8">
                  <c:v>21</c:v>
                </c:pt>
                <c:pt idx="9">
                  <c:v>14</c:v>
                </c:pt>
                <c:pt idx="10">
                  <c:v>4</c:v>
                </c:pt>
                <c:pt idx="11">
                  <c:v>23</c:v>
                </c:pt>
                <c:pt idx="12">
                  <c:v>86</c:v>
                </c:pt>
                <c:pt idx="13">
                  <c:v>27</c:v>
                </c:pt>
                <c:pt idx="14">
                  <c:v>0</c:v>
                </c:pt>
                <c:pt idx="15">
                  <c:v>15</c:v>
                </c:pt>
                <c:pt idx="16">
                  <c:v>17</c:v>
                </c:pt>
                <c:pt idx="17">
                  <c:v>15</c:v>
                </c:pt>
                <c:pt idx="18">
                  <c:v>0</c:v>
                </c:pt>
                <c:pt idx="19">
                  <c:v>17</c:v>
                </c:pt>
                <c:pt idx="20">
                  <c:v>15</c:v>
                </c:pt>
                <c:pt idx="21">
                  <c:v>16</c:v>
                </c:pt>
                <c:pt idx="22">
                  <c:v>0</c:v>
                </c:pt>
                <c:pt idx="23">
                  <c:v>17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56</c:v>
                </c:pt>
                <c:pt idx="35">
                  <c:v>0</c:v>
                </c:pt>
                <c:pt idx="36">
                  <c:v>16</c:v>
                </c:pt>
                <c:pt idx="37">
                  <c:v>0</c:v>
                </c:pt>
                <c:pt idx="38">
                  <c:v>18</c:v>
                </c:pt>
                <c:pt idx="39">
                  <c:v>18</c:v>
                </c:pt>
                <c:pt idx="40">
                  <c:v>0</c:v>
                </c:pt>
                <c:pt idx="41">
                  <c:v>19</c:v>
                </c:pt>
                <c:pt idx="42">
                  <c:v>15</c:v>
                </c:pt>
                <c:pt idx="43">
                  <c:v>0</c:v>
                </c:pt>
                <c:pt idx="44">
                  <c:v>17</c:v>
                </c:pt>
                <c:pt idx="45">
                  <c:v>0</c:v>
                </c:pt>
                <c:pt idx="46">
                  <c:v>17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15</c:v>
                </c:pt>
                <c:pt idx="51">
                  <c:v>0</c:v>
                </c:pt>
                <c:pt idx="52">
                  <c:v>16</c:v>
                </c:pt>
                <c:pt idx="53">
                  <c:v>0</c:v>
                </c:pt>
                <c:pt idx="54">
                  <c:v>18</c:v>
                </c:pt>
                <c:pt idx="55">
                  <c:v>15</c:v>
                </c:pt>
                <c:pt idx="56">
                  <c:v>0</c:v>
                </c:pt>
                <c:pt idx="57">
                  <c:v>17</c:v>
                </c:pt>
                <c:pt idx="58">
                  <c:v>19</c:v>
                </c:pt>
                <c:pt idx="59">
                  <c:v>15</c:v>
                </c:pt>
                <c:pt idx="60">
                  <c:v>0</c:v>
                </c:pt>
                <c:pt idx="61">
                  <c:v>17</c:v>
                </c:pt>
                <c:pt idx="62">
                  <c:v>2</c:v>
                </c:pt>
                <c:pt idx="63">
                  <c:v>15</c:v>
                </c:pt>
                <c:pt idx="64">
                  <c:v>18</c:v>
                </c:pt>
                <c:pt idx="65">
                  <c:v>0</c:v>
                </c:pt>
                <c:pt idx="66">
                  <c:v>16</c:v>
                </c:pt>
                <c:pt idx="67">
                  <c:v>0</c:v>
                </c:pt>
                <c:pt idx="68">
                  <c:v>16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16</c:v>
                </c:pt>
                <c:pt idx="74">
                  <c:v>0</c:v>
                </c:pt>
                <c:pt idx="75">
                  <c:v>15</c:v>
                </c:pt>
                <c:pt idx="76">
                  <c:v>0</c:v>
                </c:pt>
                <c:pt idx="77">
                  <c:v>2</c:v>
                </c:pt>
                <c:pt idx="78">
                  <c:v>38</c:v>
                </c:pt>
                <c:pt idx="79">
                  <c:v>0</c:v>
                </c:pt>
                <c:pt idx="80">
                  <c:v>16</c:v>
                </c:pt>
                <c:pt idx="81">
                  <c:v>2</c:v>
                </c:pt>
                <c:pt idx="82">
                  <c:v>14</c:v>
                </c:pt>
                <c:pt idx="83">
                  <c:v>17</c:v>
                </c:pt>
                <c:pt idx="84">
                  <c:v>16</c:v>
                </c:pt>
                <c:pt idx="85">
                  <c:v>17</c:v>
                </c:pt>
                <c:pt idx="86">
                  <c:v>0</c:v>
                </c:pt>
                <c:pt idx="87">
                  <c:v>17</c:v>
                </c:pt>
                <c:pt idx="88">
                  <c:v>0</c:v>
                </c:pt>
                <c:pt idx="89">
                  <c:v>0</c:v>
                </c:pt>
                <c:pt idx="90">
                  <c:v>15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3</c:v>
                </c:pt>
                <c:pt idx="95">
                  <c:v>13</c:v>
                </c:pt>
                <c:pt idx="96">
                  <c:v>17</c:v>
                </c:pt>
                <c:pt idx="97">
                  <c:v>0</c:v>
                </c:pt>
                <c:pt idx="98">
                  <c:v>17</c:v>
                </c:pt>
                <c:pt idx="99">
                  <c:v>10</c:v>
                </c:pt>
                <c:pt idx="100">
                  <c:v>7</c:v>
                </c:pt>
                <c:pt idx="101">
                  <c:v>19</c:v>
                </c:pt>
                <c:pt idx="102">
                  <c:v>0</c:v>
                </c:pt>
                <c:pt idx="103">
                  <c:v>15</c:v>
                </c:pt>
                <c:pt idx="104">
                  <c:v>0</c:v>
                </c:pt>
                <c:pt idx="105">
                  <c:v>17</c:v>
                </c:pt>
                <c:pt idx="106">
                  <c:v>16</c:v>
                </c:pt>
                <c:pt idx="107">
                  <c:v>16</c:v>
                </c:pt>
                <c:pt idx="108">
                  <c:v>0</c:v>
                </c:pt>
                <c:pt idx="109">
                  <c:v>18</c:v>
                </c:pt>
                <c:pt idx="110">
                  <c:v>0</c:v>
                </c:pt>
                <c:pt idx="111">
                  <c:v>0</c:v>
                </c:pt>
                <c:pt idx="112">
                  <c:v>18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15</c:v>
                </c:pt>
                <c:pt idx="117">
                  <c:v>0</c:v>
                </c:pt>
                <c:pt idx="118">
                  <c:v>0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18</c:v>
                </c:pt>
                <c:pt idx="123">
                  <c:v>0</c:v>
                </c:pt>
                <c:pt idx="124">
                  <c:v>18</c:v>
                </c:pt>
                <c:pt idx="125">
                  <c:v>16</c:v>
                </c:pt>
                <c:pt idx="126">
                  <c:v>0</c:v>
                </c:pt>
                <c:pt idx="127">
                  <c:v>18</c:v>
                </c:pt>
                <c:pt idx="128">
                  <c:v>15</c:v>
                </c:pt>
                <c:pt idx="129">
                  <c:v>0</c:v>
                </c:pt>
                <c:pt idx="130">
                  <c:v>16</c:v>
                </c:pt>
                <c:pt idx="131">
                  <c:v>18</c:v>
                </c:pt>
                <c:pt idx="132">
                  <c:v>0</c:v>
                </c:pt>
                <c:pt idx="133">
                  <c:v>0</c:v>
                </c:pt>
                <c:pt idx="134">
                  <c:v>17</c:v>
                </c:pt>
                <c:pt idx="135">
                  <c:v>0</c:v>
                </c:pt>
                <c:pt idx="136">
                  <c:v>0</c:v>
                </c:pt>
                <c:pt idx="137">
                  <c:v>8</c:v>
                </c:pt>
                <c:pt idx="138">
                  <c:v>8</c:v>
                </c:pt>
                <c:pt idx="139">
                  <c:v>0</c:v>
                </c:pt>
                <c:pt idx="140">
                  <c:v>0</c:v>
                </c:pt>
                <c:pt idx="141">
                  <c:v>16</c:v>
                </c:pt>
                <c:pt idx="142">
                  <c:v>16</c:v>
                </c:pt>
                <c:pt idx="143">
                  <c:v>17</c:v>
                </c:pt>
                <c:pt idx="144">
                  <c:v>6</c:v>
                </c:pt>
                <c:pt idx="145">
                  <c:v>25</c:v>
                </c:pt>
                <c:pt idx="146">
                  <c:v>1</c:v>
                </c:pt>
                <c:pt idx="147">
                  <c:v>17</c:v>
                </c:pt>
                <c:pt idx="148">
                  <c:v>0</c:v>
                </c:pt>
                <c:pt idx="149">
                  <c:v>18</c:v>
                </c:pt>
                <c:pt idx="150">
                  <c:v>19</c:v>
                </c:pt>
                <c:pt idx="151">
                  <c:v>0</c:v>
                </c:pt>
                <c:pt idx="152">
                  <c:v>16</c:v>
                </c:pt>
                <c:pt idx="153">
                  <c:v>80</c:v>
                </c:pt>
                <c:pt idx="154">
                  <c:v>85</c:v>
                </c:pt>
                <c:pt idx="155">
                  <c:v>35</c:v>
                </c:pt>
                <c:pt idx="156">
                  <c:v>0</c:v>
                </c:pt>
                <c:pt idx="157">
                  <c:v>15</c:v>
                </c:pt>
                <c:pt idx="158">
                  <c:v>0</c:v>
                </c:pt>
                <c:pt idx="159">
                  <c:v>15</c:v>
                </c:pt>
                <c:pt idx="160">
                  <c:v>0</c:v>
                </c:pt>
                <c:pt idx="161">
                  <c:v>16</c:v>
                </c:pt>
                <c:pt idx="162">
                  <c:v>0</c:v>
                </c:pt>
                <c:pt idx="163">
                  <c:v>17</c:v>
                </c:pt>
                <c:pt idx="164">
                  <c:v>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67E-4638-A691-6D2679CFEC32}"/>
            </c:ext>
          </c:extLst>
        </c:ser>
        <c:ser>
          <c:idx val="3"/>
          <c:order val="3"/>
          <c:tx>
            <c:v>Vrsar</c:v>
          </c:tx>
          <c:marker>
            <c:symbol val="none"/>
          </c:marker>
          <c:val>
            <c:numRef>
              <c:f>'Petalon-Vrsar'!$F$3:$F$168</c:f>
              <c:numCache>
                <c:formatCode>General</c:formatCode>
                <c:ptCount val="166"/>
                <c:pt idx="0">
                  <c:v>11</c:v>
                </c:pt>
                <c:pt idx="1">
                  <c:v>5</c:v>
                </c:pt>
                <c:pt idx="2">
                  <c:v>0</c:v>
                </c:pt>
                <c:pt idx="3">
                  <c:v>5</c:v>
                </c:pt>
                <c:pt idx="4">
                  <c:v>5</c:v>
                </c:pt>
                <c:pt idx="5">
                  <c:v>0</c:v>
                </c:pt>
                <c:pt idx="6">
                  <c:v>5</c:v>
                </c:pt>
                <c:pt idx="7">
                  <c:v>23</c:v>
                </c:pt>
                <c:pt idx="8">
                  <c:v>28</c:v>
                </c:pt>
                <c:pt idx="9">
                  <c:v>30</c:v>
                </c:pt>
                <c:pt idx="10">
                  <c:v>17</c:v>
                </c:pt>
                <c:pt idx="11">
                  <c:v>11</c:v>
                </c:pt>
                <c:pt idx="12">
                  <c:v>11</c:v>
                </c:pt>
                <c:pt idx="13">
                  <c:v>16</c:v>
                </c:pt>
                <c:pt idx="14">
                  <c:v>10</c:v>
                </c:pt>
                <c:pt idx="15">
                  <c:v>10</c:v>
                </c:pt>
                <c:pt idx="16">
                  <c:v>12</c:v>
                </c:pt>
                <c:pt idx="17">
                  <c:v>8</c:v>
                </c:pt>
                <c:pt idx="18">
                  <c:v>17</c:v>
                </c:pt>
                <c:pt idx="19">
                  <c:v>15</c:v>
                </c:pt>
                <c:pt idx="20">
                  <c:v>9</c:v>
                </c:pt>
                <c:pt idx="21">
                  <c:v>17</c:v>
                </c:pt>
                <c:pt idx="22">
                  <c:v>11</c:v>
                </c:pt>
                <c:pt idx="23">
                  <c:v>6</c:v>
                </c:pt>
                <c:pt idx="24">
                  <c:v>5</c:v>
                </c:pt>
                <c:pt idx="25">
                  <c:v>5</c:v>
                </c:pt>
                <c:pt idx="26">
                  <c:v>0</c:v>
                </c:pt>
                <c:pt idx="27">
                  <c:v>5</c:v>
                </c:pt>
                <c:pt idx="28">
                  <c:v>6</c:v>
                </c:pt>
                <c:pt idx="29">
                  <c:v>28</c:v>
                </c:pt>
                <c:pt idx="30">
                  <c:v>31</c:v>
                </c:pt>
                <c:pt idx="31">
                  <c:v>44</c:v>
                </c:pt>
                <c:pt idx="32">
                  <c:v>31</c:v>
                </c:pt>
                <c:pt idx="33">
                  <c:v>23</c:v>
                </c:pt>
                <c:pt idx="34">
                  <c:v>17</c:v>
                </c:pt>
                <c:pt idx="35">
                  <c:v>13</c:v>
                </c:pt>
                <c:pt idx="36">
                  <c:v>10</c:v>
                </c:pt>
                <c:pt idx="37">
                  <c:v>11</c:v>
                </c:pt>
                <c:pt idx="38">
                  <c:v>11</c:v>
                </c:pt>
                <c:pt idx="39">
                  <c:v>14</c:v>
                </c:pt>
                <c:pt idx="40">
                  <c:v>11</c:v>
                </c:pt>
                <c:pt idx="41">
                  <c:v>12</c:v>
                </c:pt>
                <c:pt idx="42">
                  <c:v>30</c:v>
                </c:pt>
                <c:pt idx="43">
                  <c:v>39</c:v>
                </c:pt>
                <c:pt idx="44">
                  <c:v>21</c:v>
                </c:pt>
                <c:pt idx="45">
                  <c:v>17</c:v>
                </c:pt>
                <c:pt idx="46">
                  <c:v>9</c:v>
                </c:pt>
                <c:pt idx="47">
                  <c:v>6</c:v>
                </c:pt>
                <c:pt idx="48">
                  <c:v>2</c:v>
                </c:pt>
                <c:pt idx="49">
                  <c:v>3</c:v>
                </c:pt>
                <c:pt idx="50">
                  <c:v>5</c:v>
                </c:pt>
                <c:pt idx="51">
                  <c:v>16</c:v>
                </c:pt>
                <c:pt idx="52">
                  <c:v>22</c:v>
                </c:pt>
                <c:pt idx="53">
                  <c:v>35</c:v>
                </c:pt>
                <c:pt idx="54">
                  <c:v>36</c:v>
                </c:pt>
                <c:pt idx="55">
                  <c:v>29</c:v>
                </c:pt>
                <c:pt idx="56">
                  <c:v>17</c:v>
                </c:pt>
                <c:pt idx="57">
                  <c:v>83</c:v>
                </c:pt>
                <c:pt idx="58">
                  <c:v>11</c:v>
                </c:pt>
                <c:pt idx="59">
                  <c:v>16</c:v>
                </c:pt>
                <c:pt idx="60">
                  <c:v>14</c:v>
                </c:pt>
                <c:pt idx="61">
                  <c:v>8</c:v>
                </c:pt>
                <c:pt idx="62">
                  <c:v>14</c:v>
                </c:pt>
                <c:pt idx="63">
                  <c:v>13</c:v>
                </c:pt>
                <c:pt idx="64">
                  <c:v>10</c:v>
                </c:pt>
                <c:pt idx="65">
                  <c:v>22</c:v>
                </c:pt>
                <c:pt idx="66">
                  <c:v>20</c:v>
                </c:pt>
                <c:pt idx="67">
                  <c:v>16</c:v>
                </c:pt>
                <c:pt idx="68">
                  <c:v>13</c:v>
                </c:pt>
                <c:pt idx="69">
                  <c:v>6</c:v>
                </c:pt>
                <c:pt idx="70">
                  <c:v>6</c:v>
                </c:pt>
                <c:pt idx="71">
                  <c:v>2</c:v>
                </c:pt>
                <c:pt idx="72">
                  <c:v>5</c:v>
                </c:pt>
                <c:pt idx="73">
                  <c:v>0</c:v>
                </c:pt>
                <c:pt idx="74">
                  <c:v>13</c:v>
                </c:pt>
                <c:pt idx="75">
                  <c:v>18</c:v>
                </c:pt>
                <c:pt idx="76">
                  <c:v>56</c:v>
                </c:pt>
                <c:pt idx="77">
                  <c:v>23</c:v>
                </c:pt>
                <c:pt idx="78">
                  <c:v>16</c:v>
                </c:pt>
                <c:pt idx="79">
                  <c:v>23</c:v>
                </c:pt>
                <c:pt idx="80">
                  <c:v>8</c:v>
                </c:pt>
                <c:pt idx="81">
                  <c:v>17</c:v>
                </c:pt>
                <c:pt idx="82">
                  <c:v>10</c:v>
                </c:pt>
                <c:pt idx="83">
                  <c:v>11</c:v>
                </c:pt>
                <c:pt idx="84">
                  <c:v>17</c:v>
                </c:pt>
                <c:pt idx="85">
                  <c:v>15</c:v>
                </c:pt>
                <c:pt idx="86">
                  <c:v>17</c:v>
                </c:pt>
                <c:pt idx="87">
                  <c:v>11</c:v>
                </c:pt>
                <c:pt idx="88">
                  <c:v>22</c:v>
                </c:pt>
                <c:pt idx="89">
                  <c:v>23</c:v>
                </c:pt>
                <c:pt idx="90">
                  <c:v>16</c:v>
                </c:pt>
                <c:pt idx="91">
                  <c:v>10</c:v>
                </c:pt>
                <c:pt idx="92">
                  <c:v>11</c:v>
                </c:pt>
                <c:pt idx="93">
                  <c:v>6</c:v>
                </c:pt>
                <c:pt idx="94">
                  <c:v>10</c:v>
                </c:pt>
                <c:pt idx="95">
                  <c:v>11</c:v>
                </c:pt>
                <c:pt idx="96">
                  <c:v>11</c:v>
                </c:pt>
                <c:pt idx="97">
                  <c:v>17</c:v>
                </c:pt>
                <c:pt idx="98">
                  <c:v>16</c:v>
                </c:pt>
                <c:pt idx="99">
                  <c:v>16</c:v>
                </c:pt>
                <c:pt idx="100">
                  <c:v>17</c:v>
                </c:pt>
                <c:pt idx="101">
                  <c:v>11</c:v>
                </c:pt>
                <c:pt idx="102">
                  <c:v>16</c:v>
                </c:pt>
                <c:pt idx="103">
                  <c:v>11</c:v>
                </c:pt>
                <c:pt idx="104">
                  <c:v>16</c:v>
                </c:pt>
                <c:pt idx="105">
                  <c:v>11</c:v>
                </c:pt>
                <c:pt idx="106">
                  <c:v>16</c:v>
                </c:pt>
                <c:pt idx="107">
                  <c:v>11</c:v>
                </c:pt>
                <c:pt idx="108">
                  <c:v>10</c:v>
                </c:pt>
                <c:pt idx="109">
                  <c:v>12</c:v>
                </c:pt>
                <c:pt idx="110">
                  <c:v>16</c:v>
                </c:pt>
                <c:pt idx="111">
                  <c:v>22</c:v>
                </c:pt>
                <c:pt idx="112">
                  <c:v>11</c:v>
                </c:pt>
                <c:pt idx="113">
                  <c:v>11</c:v>
                </c:pt>
                <c:pt idx="114">
                  <c:v>10</c:v>
                </c:pt>
                <c:pt idx="115">
                  <c:v>5</c:v>
                </c:pt>
                <c:pt idx="116">
                  <c:v>5</c:v>
                </c:pt>
                <c:pt idx="117">
                  <c:v>6</c:v>
                </c:pt>
                <c:pt idx="118">
                  <c:v>16</c:v>
                </c:pt>
                <c:pt idx="119">
                  <c:v>17</c:v>
                </c:pt>
                <c:pt idx="120">
                  <c:v>10</c:v>
                </c:pt>
                <c:pt idx="121">
                  <c:v>17</c:v>
                </c:pt>
                <c:pt idx="122">
                  <c:v>16</c:v>
                </c:pt>
                <c:pt idx="123">
                  <c:v>16</c:v>
                </c:pt>
                <c:pt idx="124">
                  <c:v>10</c:v>
                </c:pt>
                <c:pt idx="125">
                  <c:v>17</c:v>
                </c:pt>
                <c:pt idx="126">
                  <c:v>10</c:v>
                </c:pt>
                <c:pt idx="127">
                  <c:v>16</c:v>
                </c:pt>
                <c:pt idx="128">
                  <c:v>17</c:v>
                </c:pt>
                <c:pt idx="129">
                  <c:v>16</c:v>
                </c:pt>
                <c:pt idx="130">
                  <c:v>11</c:v>
                </c:pt>
                <c:pt idx="131">
                  <c:v>10</c:v>
                </c:pt>
                <c:pt idx="132">
                  <c:v>23</c:v>
                </c:pt>
                <c:pt idx="133">
                  <c:v>17</c:v>
                </c:pt>
                <c:pt idx="134">
                  <c:v>22</c:v>
                </c:pt>
                <c:pt idx="135">
                  <c:v>21</c:v>
                </c:pt>
                <c:pt idx="136">
                  <c:v>12</c:v>
                </c:pt>
                <c:pt idx="137">
                  <c:v>5</c:v>
                </c:pt>
                <c:pt idx="138">
                  <c:v>11</c:v>
                </c:pt>
                <c:pt idx="139">
                  <c:v>5</c:v>
                </c:pt>
                <c:pt idx="140">
                  <c:v>16</c:v>
                </c:pt>
                <c:pt idx="141">
                  <c:v>19</c:v>
                </c:pt>
                <c:pt idx="142">
                  <c:v>18</c:v>
                </c:pt>
                <c:pt idx="143">
                  <c:v>11</c:v>
                </c:pt>
                <c:pt idx="144">
                  <c:v>19</c:v>
                </c:pt>
                <c:pt idx="145">
                  <c:v>15</c:v>
                </c:pt>
                <c:pt idx="146">
                  <c:v>11</c:v>
                </c:pt>
                <c:pt idx="147">
                  <c:v>17</c:v>
                </c:pt>
                <c:pt idx="148">
                  <c:v>11</c:v>
                </c:pt>
                <c:pt idx="149">
                  <c:v>15</c:v>
                </c:pt>
                <c:pt idx="150">
                  <c:v>14</c:v>
                </c:pt>
                <c:pt idx="151">
                  <c:v>20</c:v>
                </c:pt>
                <c:pt idx="152">
                  <c:v>22</c:v>
                </c:pt>
                <c:pt idx="153">
                  <c:v>30</c:v>
                </c:pt>
                <c:pt idx="154">
                  <c:v>205</c:v>
                </c:pt>
                <c:pt idx="155">
                  <c:v>127</c:v>
                </c:pt>
                <c:pt idx="156">
                  <c:v>44</c:v>
                </c:pt>
                <c:pt idx="157">
                  <c:v>36</c:v>
                </c:pt>
                <c:pt idx="158">
                  <c:v>23</c:v>
                </c:pt>
                <c:pt idx="159">
                  <c:v>23</c:v>
                </c:pt>
                <c:pt idx="160">
                  <c:v>17</c:v>
                </c:pt>
                <c:pt idx="161">
                  <c:v>17</c:v>
                </c:pt>
                <c:pt idx="162">
                  <c:v>16</c:v>
                </c:pt>
                <c:pt idx="163">
                  <c:v>16</c:v>
                </c:pt>
                <c:pt idx="164">
                  <c:v>17</c:v>
                </c:pt>
                <c:pt idx="165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67E-4638-A691-6D2679CFE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86912"/>
        <c:axId val="37770880"/>
      </c:lineChart>
      <c:catAx>
        <c:axId val="96486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sr-Latn-RS"/>
          </a:p>
        </c:txPr>
        <c:crossAx val="37770880"/>
        <c:crosses val="autoZero"/>
        <c:auto val="1"/>
        <c:lblAlgn val="ctr"/>
        <c:lblOffset val="100"/>
        <c:noMultiLvlLbl val="0"/>
      </c:catAx>
      <c:valAx>
        <c:axId val="377708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 dirty="0"/>
                  <a:t>Protok m3/h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964869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C1FA2-5CFA-4CCD-8549-0C41F862D1A3}" type="datetimeFigureOut">
              <a:rPr lang="hr-HR" smtClean="0"/>
              <a:t>23.03.2022.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4202C-07ED-477C-8263-B4F4170CAD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252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202C-07ED-477C-8263-B4F4170CAD0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914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202C-07ED-477C-8263-B4F4170CAD0D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796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202C-07ED-477C-8263-B4F4170CAD0D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889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202C-07ED-477C-8263-B4F4170CAD0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542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202C-07ED-477C-8263-B4F4170CAD0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270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202C-07ED-477C-8263-B4F4170CAD0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8035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202C-07ED-477C-8263-B4F4170CAD0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9902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202C-07ED-477C-8263-B4F4170CAD0D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543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202C-07ED-477C-8263-B4F4170CAD0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9427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4202C-07ED-477C-8263-B4F4170CAD0D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996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4A6077-0280-48A5-A380-EB344151FBB9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E4E6C6-8589-46BE-9459-AC7351B1E3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6077-0280-48A5-A380-EB344151FBB9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E6C6-8589-46BE-9459-AC7351B1E3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6077-0280-48A5-A380-EB344151FBB9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E6C6-8589-46BE-9459-AC7351B1E3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6077-0280-48A5-A380-EB344151FBB9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E6C6-8589-46BE-9459-AC7351B1E3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6077-0280-48A5-A380-EB344151FBB9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E6C6-8589-46BE-9459-AC7351B1E3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6077-0280-48A5-A380-EB344151FBB9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E6C6-8589-46BE-9459-AC7351B1E3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6077-0280-48A5-A380-EB344151FBB9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E6C6-8589-46BE-9459-AC7351B1E30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6077-0280-48A5-A380-EB344151FBB9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E6C6-8589-46BE-9459-AC7351B1E30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6077-0280-48A5-A380-EB344151FBB9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E6C6-8589-46BE-9459-AC7351B1E3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E4A6077-0280-48A5-A380-EB344151FBB9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E6C6-8589-46BE-9459-AC7351B1E30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4A6077-0280-48A5-A380-EB344151FBB9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E4E6C6-8589-46BE-9459-AC7351B1E30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4A6077-0280-48A5-A380-EB344151FBB9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E4E6C6-8589-46BE-9459-AC7351B1E3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Studija Poreč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Model sustava odvodnje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84168" y="6106277"/>
            <a:ext cx="2957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Dražen Navratil, dipl.ing.građ.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PRONING DHI d.o.o.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7" y="6244776"/>
            <a:ext cx="2044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Zagreb, 23.03.2022.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2073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Podsustav Poreč </a:t>
            </a:r>
            <a:r>
              <a:rPr lang="hr-H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Sjever - opis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61048"/>
            <a:ext cx="2973506" cy="280831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3024335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Dotok na UPOV </a:t>
            </a:r>
            <a:r>
              <a:rPr lang="hr-HR" dirty="0" smtClean="0"/>
              <a:t>putem </a:t>
            </a:r>
            <a:r>
              <a:rPr lang="hr-HR" dirty="0"/>
              <a:t>CS Sveti Martin, osim iz naselja Červar i Červar Porat na sjeveru područja. Crpna stanica ima dva crpna bazena  i dva režima rada – cjelogodišnji (70 l/s) i ljetni (120 l/s</a:t>
            </a:r>
            <a:r>
              <a:rPr lang="hr-HR" dirty="0" smtClean="0"/>
              <a:t>).</a:t>
            </a:r>
          </a:p>
          <a:p>
            <a:r>
              <a:rPr lang="hr-HR" dirty="0" smtClean="0"/>
              <a:t>Sustavom obuhvaćeno </a:t>
            </a:r>
            <a:r>
              <a:rPr lang="hr-HR" dirty="0"/>
              <a:t>oko </a:t>
            </a:r>
            <a:r>
              <a:rPr lang="hr-HR" dirty="0" smtClean="0"/>
              <a:t>15.000 stanovnika.</a:t>
            </a:r>
            <a:endParaRPr lang="hr-HR" dirty="0"/>
          </a:p>
          <a:p>
            <a:r>
              <a:rPr lang="hr-HR" dirty="0"/>
              <a:t>Turistički kapaciteti </a:t>
            </a:r>
            <a:r>
              <a:rPr lang="hr-HR" dirty="0" smtClean="0"/>
              <a:t>- oko 10.000 ležajeva.</a:t>
            </a:r>
          </a:p>
          <a:p>
            <a:r>
              <a:rPr lang="hr-HR" dirty="0" smtClean="0"/>
              <a:t>Najveće zone: kampovi </a:t>
            </a:r>
            <a:r>
              <a:rPr lang="hr-HR" dirty="0"/>
              <a:t>Ulika (</a:t>
            </a:r>
            <a:r>
              <a:rPr lang="hr-HR" dirty="0" smtClean="0"/>
              <a:t>3.200 ležajeva) </a:t>
            </a:r>
            <a:r>
              <a:rPr lang="hr-HR" dirty="0"/>
              <a:t>i </a:t>
            </a:r>
            <a:r>
              <a:rPr lang="hr-HR" dirty="0" err="1"/>
              <a:t>Materada</a:t>
            </a:r>
            <a:r>
              <a:rPr lang="hr-HR" dirty="0"/>
              <a:t> (</a:t>
            </a:r>
            <a:r>
              <a:rPr lang="hr-HR" dirty="0" smtClean="0"/>
              <a:t>2.600 ležajeva)</a:t>
            </a:r>
          </a:p>
          <a:p>
            <a:r>
              <a:rPr lang="hr-HR" dirty="0" smtClean="0"/>
              <a:t>Veći hoteli: </a:t>
            </a:r>
            <a:r>
              <a:rPr lang="hr-HR" dirty="0"/>
              <a:t>Zagreb (820) </a:t>
            </a:r>
            <a:r>
              <a:rPr lang="hr-HR" dirty="0" err="1"/>
              <a:t>Materada</a:t>
            </a:r>
            <a:r>
              <a:rPr lang="hr-HR" dirty="0"/>
              <a:t> (720) i Park (620).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24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24145"/>
            <a:ext cx="8496944" cy="60503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2073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Podsustav Poreč Sjever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0032" y="542835"/>
            <a:ext cx="33661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21 crpna stanicu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3192 </a:t>
            </a:r>
            <a:r>
              <a:rPr lang="hr-HR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čvora </a:t>
            </a:r>
            <a:endParaRPr lang="hr-HR" dirty="0" smtClean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102 </a:t>
            </a:r>
            <a:r>
              <a:rPr lang="hr-HR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km </a:t>
            </a: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cjevovoda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29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7272808" cy="1584176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Podsustav Poreč </a:t>
            </a:r>
            <a:r>
              <a:rPr lang="hr-H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Jug - opis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58" y="476672"/>
            <a:ext cx="2845156" cy="36287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915000" cy="4683976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UPOV je smješten </a:t>
            </a:r>
            <a:r>
              <a:rPr lang="hr-HR" dirty="0" smtClean="0"/>
              <a:t>centralno, </a:t>
            </a:r>
            <a:r>
              <a:rPr lang="hr-HR" dirty="0"/>
              <a:t>te se većina dotoka odvija preko crpnih stanica – CS nogometno igralište kapaciteta 150 l/s za zapadni i južni dio područja i CS Mornarica (90 l/s) za sjeverni dio podsustava, dok se dotok iz naselja u unutrašnjosti (istok) odvija </a:t>
            </a:r>
            <a:r>
              <a:rPr lang="hr-HR" dirty="0" smtClean="0"/>
              <a:t>gravitacijski.</a:t>
            </a:r>
          </a:p>
          <a:p>
            <a:r>
              <a:rPr lang="hr-HR" dirty="0" smtClean="0"/>
              <a:t>Ovim </a:t>
            </a:r>
            <a:r>
              <a:rPr lang="hr-HR" dirty="0"/>
              <a:t>podsustavom je obuhvaćeno oko 5000 stanovnika.</a:t>
            </a:r>
          </a:p>
          <a:p>
            <a:r>
              <a:rPr lang="hr-HR" dirty="0"/>
              <a:t>Turistički kapaciteti su najveći u cijeloj aglomeraciji te iznose oko 30 000 </a:t>
            </a:r>
            <a:r>
              <a:rPr lang="hr-HR" dirty="0" smtClean="0"/>
              <a:t>ležajeva. </a:t>
            </a:r>
          </a:p>
          <a:p>
            <a:r>
              <a:rPr lang="hr-HR" dirty="0" smtClean="0"/>
              <a:t>Veći kampovi: </a:t>
            </a:r>
            <a:r>
              <a:rPr lang="hr-HR" dirty="0" err="1" smtClean="0"/>
              <a:t>Valkanela</a:t>
            </a:r>
            <a:r>
              <a:rPr lang="hr-HR" dirty="0"/>
              <a:t>, Istra, Bijela uvala, Zelena </a:t>
            </a:r>
            <a:r>
              <a:rPr lang="hr-HR" dirty="0" smtClean="0"/>
              <a:t>laguna </a:t>
            </a:r>
          </a:p>
          <a:p>
            <a:r>
              <a:rPr lang="hr-HR" dirty="0" smtClean="0"/>
              <a:t>Veći hoteli: Delfin</a:t>
            </a:r>
            <a:r>
              <a:rPr lang="hr-HR" dirty="0"/>
              <a:t>, Laguna Albatros, Valamar </a:t>
            </a:r>
            <a:r>
              <a:rPr lang="hr-HR" dirty="0" err="1" smtClean="0"/>
              <a:t>Diamant</a:t>
            </a:r>
            <a:r>
              <a:rPr lang="hr-HR" dirty="0" smtClean="0"/>
              <a:t> i dr.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82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6632"/>
            <a:ext cx="4680520" cy="662153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3888432" cy="1944216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Podsustav Poreč Jug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465" y="2996952"/>
            <a:ext cx="33661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 </a:t>
            </a:r>
            <a:r>
              <a:rPr lang="hr-HR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crpnih </a:t>
            </a: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886 čvorova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29 </a:t>
            </a:r>
            <a:r>
              <a:rPr lang="hr-HR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km </a:t>
            </a: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cjevovoda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98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4618856" cy="1656184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Podsustav </a:t>
            </a:r>
            <a:r>
              <a:rPr lang="hr-H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Vrsar - opis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8640"/>
            <a:ext cx="3308869" cy="422034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5266928" cy="417992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Sav dotok na UPOV se odvija preko crpne stanice </a:t>
            </a:r>
            <a:r>
              <a:rPr lang="hr-HR" dirty="0" err="1"/>
              <a:t>Petalon</a:t>
            </a:r>
            <a:r>
              <a:rPr lang="hr-HR" dirty="0"/>
              <a:t> kapaciteta 70 </a:t>
            </a:r>
            <a:r>
              <a:rPr lang="hr-HR" dirty="0" smtClean="0"/>
              <a:t>l/s.</a:t>
            </a:r>
          </a:p>
          <a:p>
            <a:r>
              <a:rPr lang="hr-HR" dirty="0" smtClean="0"/>
              <a:t>Podsustavom </a:t>
            </a:r>
            <a:r>
              <a:rPr lang="hr-HR" dirty="0"/>
              <a:t>je obuhvaćeno oko 2500 ljudi. </a:t>
            </a:r>
            <a:endParaRPr lang="hr-HR" dirty="0" smtClean="0"/>
          </a:p>
          <a:p>
            <a:r>
              <a:rPr lang="hr-HR" dirty="0" smtClean="0"/>
              <a:t>Turistički </a:t>
            </a:r>
            <a:r>
              <a:rPr lang="hr-HR" dirty="0"/>
              <a:t>kapaciteti su oko </a:t>
            </a:r>
            <a:r>
              <a:rPr lang="hr-HR" dirty="0" smtClean="0"/>
              <a:t>13.000 ležajeva.</a:t>
            </a:r>
          </a:p>
          <a:p>
            <a:r>
              <a:rPr lang="hr-HR" dirty="0" smtClean="0"/>
              <a:t>Najznačajniji </a:t>
            </a:r>
            <a:r>
              <a:rPr lang="hr-HR" dirty="0" err="1" smtClean="0"/>
              <a:t>naturistički</a:t>
            </a:r>
            <a:r>
              <a:rPr lang="hr-HR" dirty="0" smtClean="0"/>
              <a:t> </a:t>
            </a:r>
            <a:r>
              <a:rPr lang="hr-HR" dirty="0"/>
              <a:t>kamp </a:t>
            </a:r>
            <a:r>
              <a:rPr lang="hr-HR" dirty="0" err="1"/>
              <a:t>Koversada</a:t>
            </a:r>
            <a:r>
              <a:rPr lang="hr-HR" dirty="0"/>
              <a:t> kapaciteta </a:t>
            </a:r>
            <a:r>
              <a:rPr lang="hr-HR" dirty="0" smtClean="0"/>
              <a:t>6.200 ležajeva.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90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40"/>
            <a:ext cx="4536504" cy="65829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2746648" cy="1656184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Podsustav Vrsar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018468"/>
            <a:ext cx="33661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 </a:t>
            </a:r>
            <a:r>
              <a:rPr lang="hr-HR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crpne </a:t>
            </a: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645 </a:t>
            </a:r>
            <a:r>
              <a:rPr lang="hr-HR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čvorova </a:t>
            </a:r>
            <a:endParaRPr lang="hr-HR" dirty="0" smtClean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17 </a:t>
            </a:r>
            <a:r>
              <a:rPr lang="hr-HR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km </a:t>
            </a: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cjevovoda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20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1933675"/>
          </a:xfrm>
        </p:spPr>
        <p:txBody>
          <a:bodyPr>
            <a:normAutofit/>
          </a:bodyPr>
          <a:lstStyle/>
          <a:p>
            <a:r>
              <a:rPr lang="hr-HR" dirty="0" smtClean="0"/>
              <a:t>Mjerne kampanje uz lokacije UPOV-a: </a:t>
            </a:r>
          </a:p>
          <a:p>
            <a:pPr lvl="1"/>
            <a:r>
              <a:rPr lang="hr-HR" dirty="0" smtClean="0"/>
              <a:t>Zimska </a:t>
            </a:r>
            <a:r>
              <a:rPr lang="hr-HR" dirty="0"/>
              <a:t>(21.1-28.1 2019.) i </a:t>
            </a:r>
            <a:r>
              <a:rPr lang="hr-HR" dirty="0" smtClean="0"/>
              <a:t>ljetna </a:t>
            </a:r>
            <a:r>
              <a:rPr lang="hr-HR" dirty="0"/>
              <a:t>(19.7-26.7 2019</a:t>
            </a:r>
            <a:r>
              <a:rPr lang="hr-HR" dirty="0" smtClean="0"/>
              <a:t>.)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Kalibracija </a:t>
            </a:r>
            <a:r>
              <a:rPr lang="hr-HR" dirty="0" smtClean="0"/>
              <a:t>modela - mjerenje</a:t>
            </a:r>
            <a:endParaRPr lang="en-GB" dirty="0"/>
          </a:p>
        </p:txBody>
      </p:sp>
      <p:graphicFrame>
        <p:nvGraphicFramePr>
          <p:cNvPr id="6" name="Grafikon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726230"/>
              </p:ext>
            </p:extLst>
          </p:nvPr>
        </p:nvGraphicFramePr>
        <p:xfrm>
          <a:off x="539552" y="2636912"/>
          <a:ext cx="8363272" cy="338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766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952342BF-B7CE-4BA7-BE63-FF6A2C76B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/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Koriste se podaci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iz mjerne kampanje</a:t>
            </a:r>
          </a:p>
          <a:p>
            <a:pPr marL="109728" indent="0" algn="ctr">
              <a:buNone/>
            </a:pP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Zimski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</a:p>
          <a:p>
            <a:pPr marL="109728" indent="0">
              <a:buNone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Ljetni period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DD902F9-CBF8-42AF-B03E-5DC1AF64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Kalibracija modela</a:t>
            </a:r>
            <a:endParaRPr lang="hr-HR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1E5904E8-6545-4304-AC57-E278B6DB9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047725"/>
              </p:ext>
            </p:extLst>
          </p:nvPr>
        </p:nvGraphicFramePr>
        <p:xfrm>
          <a:off x="1403648" y="2060848"/>
          <a:ext cx="6480719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816">
                  <a:extLst>
                    <a:ext uri="{9D8B030D-6E8A-4147-A177-3AD203B41FA5}">
                      <a16:colId xmlns="" xmlns:a16="http://schemas.microsoft.com/office/drawing/2014/main" val="2959881945"/>
                    </a:ext>
                  </a:extLst>
                </a:gridCol>
                <a:gridCol w="1199922">
                  <a:extLst>
                    <a:ext uri="{9D8B030D-6E8A-4147-A177-3AD203B41FA5}">
                      <a16:colId xmlns="" xmlns:a16="http://schemas.microsoft.com/office/drawing/2014/main" val="1007769445"/>
                    </a:ext>
                  </a:extLst>
                </a:gridCol>
                <a:gridCol w="1199922">
                  <a:extLst>
                    <a:ext uri="{9D8B030D-6E8A-4147-A177-3AD203B41FA5}">
                      <a16:colId xmlns="" xmlns:a16="http://schemas.microsoft.com/office/drawing/2014/main" val="4152644837"/>
                    </a:ext>
                  </a:extLst>
                </a:gridCol>
                <a:gridCol w="1199922">
                  <a:extLst>
                    <a:ext uri="{9D8B030D-6E8A-4147-A177-3AD203B41FA5}">
                      <a16:colId xmlns="" xmlns:a16="http://schemas.microsoft.com/office/drawing/2014/main" val="1316420088"/>
                    </a:ext>
                  </a:extLst>
                </a:gridCol>
                <a:gridCol w="1606137">
                  <a:extLst>
                    <a:ext uri="{9D8B030D-6E8A-4147-A177-3AD203B41FA5}">
                      <a16:colId xmlns="" xmlns:a16="http://schemas.microsoft.com/office/drawing/2014/main" val="41473654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UPOV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SIMULACIJA (m</a:t>
                      </a:r>
                      <a:r>
                        <a:rPr lang="hr-HR" sz="1100" baseline="30000">
                          <a:effectLst/>
                        </a:rPr>
                        <a:t>3</a:t>
                      </a:r>
                      <a:r>
                        <a:rPr lang="hr-HR" sz="1100">
                          <a:effectLst/>
                        </a:rPr>
                        <a:t>/dan)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MJERENO (m</a:t>
                      </a:r>
                      <a:r>
                        <a:rPr lang="hr-HR" sz="1100" baseline="30000">
                          <a:effectLst/>
                        </a:rPr>
                        <a:t>3</a:t>
                      </a:r>
                      <a:r>
                        <a:rPr lang="hr-HR" sz="1100">
                          <a:effectLst/>
                        </a:rPr>
                        <a:t>/dan)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RAZLIKA %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NORMA STANOVNICI I </a:t>
                      </a:r>
                      <a:r>
                        <a:rPr lang="hr-HR" sz="1100" dirty="0" smtClean="0">
                          <a:effectLst/>
                        </a:rPr>
                        <a:t>PRIPADAJUĆE GOSPODARSTVO</a:t>
                      </a:r>
                      <a:endParaRPr lang="hr-H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(</a:t>
                      </a:r>
                      <a:r>
                        <a:rPr lang="hr-HR" sz="1100" dirty="0" smtClean="0">
                          <a:effectLst/>
                        </a:rPr>
                        <a:t>l/st/dan</a:t>
                      </a:r>
                      <a:r>
                        <a:rPr lang="hr-HR" sz="1100" dirty="0">
                          <a:effectLst/>
                        </a:rPr>
                        <a:t>)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65691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Lanterna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195,2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189,2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-3,17%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101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79802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Poreč  Sjever   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1797,53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1814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0,91%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112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37179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Poreč Jug   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503,1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490,4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-2,59%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100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8237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Vrsar   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317,83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319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0,37%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108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4322768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D0080ADD-3C8C-41E9-B875-A60A7981C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157363"/>
              </p:ext>
            </p:extLst>
          </p:nvPr>
        </p:nvGraphicFramePr>
        <p:xfrm>
          <a:off x="1403649" y="4437112"/>
          <a:ext cx="6480718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815">
                  <a:extLst>
                    <a:ext uri="{9D8B030D-6E8A-4147-A177-3AD203B41FA5}">
                      <a16:colId xmlns="" xmlns:a16="http://schemas.microsoft.com/office/drawing/2014/main" val="4262609325"/>
                    </a:ext>
                  </a:extLst>
                </a:gridCol>
                <a:gridCol w="1199922">
                  <a:extLst>
                    <a:ext uri="{9D8B030D-6E8A-4147-A177-3AD203B41FA5}">
                      <a16:colId xmlns="" xmlns:a16="http://schemas.microsoft.com/office/drawing/2014/main" val="1640162466"/>
                    </a:ext>
                  </a:extLst>
                </a:gridCol>
                <a:gridCol w="1199922">
                  <a:extLst>
                    <a:ext uri="{9D8B030D-6E8A-4147-A177-3AD203B41FA5}">
                      <a16:colId xmlns="" xmlns:a16="http://schemas.microsoft.com/office/drawing/2014/main" val="3460559367"/>
                    </a:ext>
                  </a:extLst>
                </a:gridCol>
                <a:gridCol w="1199922">
                  <a:extLst>
                    <a:ext uri="{9D8B030D-6E8A-4147-A177-3AD203B41FA5}">
                      <a16:colId xmlns="" xmlns:a16="http://schemas.microsoft.com/office/drawing/2014/main" val="4099547833"/>
                    </a:ext>
                  </a:extLst>
                </a:gridCol>
                <a:gridCol w="1606137">
                  <a:extLst>
                    <a:ext uri="{9D8B030D-6E8A-4147-A177-3AD203B41FA5}">
                      <a16:colId xmlns="" xmlns:a16="http://schemas.microsoft.com/office/drawing/2014/main" val="255300533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UPOV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SIMULACIJA (m</a:t>
                      </a:r>
                      <a:r>
                        <a:rPr lang="hr-HR" sz="1100" baseline="30000" dirty="0">
                          <a:effectLst/>
                        </a:rPr>
                        <a:t>3</a:t>
                      </a:r>
                      <a:r>
                        <a:rPr lang="hr-HR" sz="1100" dirty="0">
                          <a:effectLst/>
                        </a:rPr>
                        <a:t>/dan)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MJERENO (m</a:t>
                      </a:r>
                      <a:r>
                        <a:rPr lang="hr-HR" sz="1100" baseline="30000" dirty="0">
                          <a:effectLst/>
                        </a:rPr>
                        <a:t>3</a:t>
                      </a:r>
                      <a:r>
                        <a:rPr lang="hr-HR" sz="1100" dirty="0">
                          <a:effectLst/>
                        </a:rPr>
                        <a:t>/dan)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RAZLIKA %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NORMA TURIZAM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(</a:t>
                      </a:r>
                      <a:r>
                        <a:rPr lang="hr-HR" sz="1100" dirty="0" smtClean="0">
                          <a:effectLst/>
                        </a:rPr>
                        <a:t>l/noć.)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21854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Lanterna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2484,17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2496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0,47%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135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01477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Poreč  Sjever   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4400,29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4441,6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0,93%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288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92485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Poreč Jug   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6005,62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5857,8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-2,52%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235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57045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Vrsar   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1958,77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1972,2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>
                          <a:effectLst/>
                        </a:rPr>
                        <a:t>0,68%</a:t>
                      </a:r>
                      <a:endParaRPr lang="hr-HR" sz="110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103</a:t>
                      </a:r>
                      <a:endParaRPr lang="hr-HR" sz="1100" dirty="0"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13687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90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Rezultati simulacija - model</a:t>
            </a:r>
            <a:endParaRPr lang="hr-H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" y="1052736"/>
            <a:ext cx="4206046" cy="574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38253"/>
            <a:ext cx="4176464" cy="56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Edukacija korisnika</a:t>
            </a:r>
            <a:endParaRPr lang="hr-HR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38" y="4077072"/>
            <a:ext cx="5614443" cy="27283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1">
            <a:extLst>
              <a:ext uri="{FF2B5EF4-FFF2-40B4-BE49-F238E27FC236}">
                <a16:creationId xmlns="" xmlns:a16="http://schemas.microsoft.com/office/drawing/2014/main" id="{FE6CDEE1-A130-448B-A867-7A14CF3C5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8741"/>
            <a:ext cx="8229600" cy="3010339"/>
          </a:xfrm>
        </p:spPr>
        <p:txBody>
          <a:bodyPr>
            <a:normAutofit fontScale="92500" lnSpcReduction="10000"/>
          </a:bodyPr>
          <a:lstStyle/>
          <a:p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Provedena kod Naručitelja u listopadu 2020.</a:t>
            </a:r>
          </a:p>
          <a:p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Djelatnici upoznati s osnovnim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konceptima modeliranja </a:t>
            </a: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 praktičnim stranama MU+ </a:t>
            </a: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CS</a:t>
            </a:r>
          </a:p>
          <a:p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Obuka obuhvatila osnove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teorijskog znanja, prezentaciju primjene programa i praktične </a:t>
            </a: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vježbe</a:t>
            </a:r>
          </a:p>
          <a:p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Nakon radionice djelatnici obučeni za provedbu jednostavnijih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analiza (unapređenje modela uvozom GIS podataka i uređivanjem modela, pokretanje hidrauličkih simulacija, pregledom i prezentiranjem rezultata simulacija)</a:t>
            </a:r>
            <a:endParaRPr lang="hr-H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E6CDEE1-A130-448B-A867-7A14CF3C5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8" y="3861048"/>
            <a:ext cx="4283968" cy="2016223"/>
          </a:xfrm>
        </p:spPr>
        <p:txBody>
          <a:bodyPr>
            <a:normAutofit lnSpcReduction="10000"/>
          </a:bodyPr>
          <a:lstStyle/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Digitalni katastar – GIS</a:t>
            </a:r>
          </a:p>
          <a:p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rojektna dokumentacija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 rekonstrukciji i dogradnji sustava</a:t>
            </a:r>
            <a:endParaRPr lang="hr-H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Studija izvodljivosti -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Feasibility Study - POREČ Sewerage and Waste Water Treatment </a:t>
            </a:r>
            <a:r>
              <a:rPr 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Plants</a:t>
            </a:r>
            <a:endParaRPr lang="hr-HR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hr-H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A5827E3-497B-46DB-AA72-E8BA3B50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Podjela i ulazni podaci</a:t>
            </a:r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="" xmlns:a16="http://schemas.microsoft.com/office/drawing/2014/main" id="{85D8D9DE-FB12-4AD8-8B74-03281F2355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" r="4431"/>
          <a:stretch/>
        </p:blipFill>
        <p:spPr bwMode="auto">
          <a:xfrm>
            <a:off x="4485830" y="-7284"/>
            <a:ext cx="4694682" cy="68652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FE6CDEE1-A130-448B-A867-7A14CF3C5F9D}"/>
              </a:ext>
            </a:extLst>
          </p:cNvPr>
          <p:cNvSpPr txBox="1">
            <a:spLocks/>
          </p:cNvSpPr>
          <p:nvPr/>
        </p:nvSpPr>
        <p:spPr>
          <a:xfrm>
            <a:off x="72008" y="1088740"/>
            <a:ext cx="4283968" cy="20162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Podsustavi (zasebni modeli):</a:t>
            </a:r>
          </a:p>
          <a:p>
            <a:pPr lvl="1"/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Lanterna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30.000 ES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Poreč </a:t>
            </a: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Sjever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37.000 ES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Poreč </a:t>
            </a: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Jug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48.000 ES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Vrsar 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22.500 ES</a:t>
            </a:r>
          </a:p>
        </p:txBody>
      </p:sp>
    </p:spTree>
    <p:extLst>
      <p:ext uri="{BB962C8B-B14F-4D97-AF65-F5344CB8AC3E}">
        <p14:creationId xmlns:p14="http://schemas.microsoft.com/office/powerpoint/2010/main" val="9772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Zaključno</a:t>
            </a:r>
            <a:endParaRPr lang="hr-HR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FE6CDEE1-A130-448B-A867-7A14CF3C5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2757"/>
            <a:ext cx="8229600" cy="5026563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Razvijeni detaljni kalibrirani modeli svih podsustava za postojeće stanje i kraj planskog razdoblja i raspon hidrauličkog opterećenja</a:t>
            </a:r>
          </a:p>
          <a:p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Temeljem modela moguće ocijeniti i predvidjeti rad sustava za postojeće i planirano stanje za razne </a:t>
            </a:r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scenarije</a:t>
            </a:r>
          </a:p>
          <a:p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Formirani ulazni set podataka za modeliranje UPOV-a</a:t>
            </a:r>
          </a:p>
          <a:p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Naručitelj educiran za kvalitetnije upravljanje sustavom odvodnje</a:t>
            </a:r>
          </a:p>
          <a:p>
            <a:r>
              <a:rPr lang="hr-H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Preporuka kontinuiranog mjerenje fizikalnih parametara tečenja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u sustavu povezanih sa hidrološkim i drugim podacima od interesa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 Naručitelja</a:t>
            </a:r>
            <a:endParaRPr lang="hr-HR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3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Matematički modeli</a:t>
            </a:r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="" xmlns:a16="http://schemas.microsoft.com/office/drawing/2014/main" id="{FE6CDEE1-A130-448B-A867-7A14CF3C5F9D}"/>
              </a:ext>
            </a:extLst>
          </p:cNvPr>
          <p:cNvSpPr txBox="1">
            <a:spLocks/>
          </p:cNvSpPr>
          <p:nvPr/>
        </p:nvSpPr>
        <p:spPr>
          <a:xfrm>
            <a:off x="251520" y="1268760"/>
            <a:ext cx="8737487" cy="258315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razvijeni u DHI MIKE URBAN softverskom paketu</a:t>
            </a:r>
          </a:p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mogućnost modeliranja svih gradskih komunalnih sustava, 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uključujući distribuciju vode, odvodnju oborinske i sanitarne vode bilo u razdjelnim ili mješovitim sustavima, kao i integriranu poplavu urbanih </a:t>
            </a: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područja</a:t>
            </a:r>
          </a:p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 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nudi potpuno hidrološko i hidraulično </a:t>
            </a: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modeliranje</a:t>
            </a:r>
          </a:p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koncipiran na bazi GIS sučelja</a:t>
            </a:r>
          </a:p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tematsko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mapiranje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i integriranu dinamičku vizualizaciju rezultata</a:t>
            </a:r>
            <a:endParaRPr lang="hr-H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703" y="3752526"/>
            <a:ext cx="3939612" cy="31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43" y="3771352"/>
            <a:ext cx="5616045" cy="304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662301" y="4462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r-HR" dirty="0" smtClean="0"/>
              <a:t>Razvoj modela</a:t>
            </a:r>
            <a:endParaRPr lang="en-GB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="" xmlns:a16="http://schemas.microsoft.com/office/drawing/2014/main" id="{FE6CDEE1-A130-448B-A867-7A14CF3C5F9D}"/>
              </a:ext>
            </a:extLst>
          </p:cNvPr>
          <p:cNvSpPr txBox="1">
            <a:spLocks/>
          </p:cNvSpPr>
          <p:nvPr/>
        </p:nvSpPr>
        <p:spPr>
          <a:xfrm>
            <a:off x="197768" y="980728"/>
            <a:ext cx="3006080" cy="511256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Unos podataka u 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matematički </a:t>
            </a: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(GIS + projektna dokumentacija)</a:t>
            </a:r>
          </a:p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Provjera, dopune i korekcije</a:t>
            </a:r>
            <a:endParaRPr lang="hr-H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Karakterizacija 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elemenata </a:t>
            </a:r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hidrauličkog modela (materijali, profili, uvjeti rada crpnih stanica...)</a:t>
            </a:r>
          </a:p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Inicijalno hidrauličko opterećenje temeljem podataka iz Studije izvodljivosti</a:t>
            </a:r>
          </a:p>
          <a:p>
            <a:endParaRPr lang="hr-H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589" y="836712"/>
            <a:ext cx="571632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6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9385B29-0B1A-44CC-A6C3-75685E323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243816"/>
          </a:xfrm>
        </p:spPr>
        <p:txBody>
          <a:bodyPr>
            <a:normAutofit fontScale="92500"/>
          </a:bodyPr>
          <a:lstStyle/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Dva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modela svakog podsustava</a:t>
            </a:r>
          </a:p>
          <a:p>
            <a:pPr lvl="1"/>
            <a:r>
              <a:rPr lang="hr-H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Postojeće stanje 2022.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- predstavlja stanje nakon završetka Projekta Poreč</a:t>
            </a:r>
            <a:endParaRPr lang="hr-H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r-HR" sz="2400" smtClean="0">
                <a:latin typeface="Calibri" panose="020F0502020204030204" pitchFamily="34" charset="0"/>
                <a:cs typeface="Calibri" panose="020F0502020204030204" pitchFamily="34" charset="0"/>
              </a:rPr>
              <a:t>Planirano stanje 2040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 - projekcija rasta stanovništva, turizma i obuhvata mreže odvodnje na kraju projektnog razvoja</a:t>
            </a:r>
          </a:p>
          <a:p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Razvijeno 4 scenarija za svaki model –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minimalno i maksimalno opterećenje z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ljetni i zimski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period (turizam)</a:t>
            </a:r>
          </a:p>
          <a:p>
            <a:pPr marL="109728" indent="0">
              <a:buNone/>
            </a:pP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264451A-13F0-4979-80A3-499F4EB92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Modeliranje scenarija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E375BCF-4FCB-49C2-AF41-F90300AC5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35307"/>
              </p:ext>
            </p:extLst>
          </p:nvPr>
        </p:nvGraphicFramePr>
        <p:xfrm>
          <a:off x="3491880" y="4869160"/>
          <a:ext cx="5472607" cy="1674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2321">
                  <a:extLst>
                    <a:ext uri="{9D8B030D-6E8A-4147-A177-3AD203B41FA5}">
                      <a16:colId xmlns="" xmlns:a16="http://schemas.microsoft.com/office/drawing/2014/main" val="1980696352"/>
                    </a:ext>
                  </a:extLst>
                </a:gridCol>
                <a:gridCol w="1885143">
                  <a:extLst>
                    <a:ext uri="{9D8B030D-6E8A-4147-A177-3AD203B41FA5}">
                      <a16:colId xmlns="" xmlns:a16="http://schemas.microsoft.com/office/drawing/2014/main" val="1084493816"/>
                    </a:ext>
                  </a:extLst>
                </a:gridCol>
                <a:gridCol w="1885143">
                  <a:extLst>
                    <a:ext uri="{9D8B030D-6E8A-4147-A177-3AD203B41FA5}">
                      <a16:colId xmlns="" xmlns:a16="http://schemas.microsoft.com/office/drawing/2014/main" val="3493707764"/>
                    </a:ext>
                  </a:extLst>
                </a:gridCol>
              </a:tblGrid>
              <a:tr h="334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Sezona</a:t>
                      </a:r>
                      <a:endParaRPr lang="hr-HR" sz="11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Opterećenje</a:t>
                      </a:r>
                      <a:endParaRPr lang="hr-HR" sz="11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Mjeseci u godini</a:t>
                      </a:r>
                      <a:endParaRPr lang="hr-HR" sz="11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86326447"/>
                  </a:ext>
                </a:extLst>
              </a:tr>
              <a:tr h="334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Zima</a:t>
                      </a:r>
                      <a:endParaRPr lang="hr-HR" sz="11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Minimalno</a:t>
                      </a:r>
                      <a:endParaRPr lang="hr-HR" sz="11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1, 2, 12</a:t>
                      </a:r>
                      <a:endParaRPr lang="hr-HR" sz="11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59158912"/>
                  </a:ext>
                </a:extLst>
              </a:tr>
              <a:tr h="334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Zima</a:t>
                      </a:r>
                      <a:endParaRPr lang="hr-HR" sz="11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Maksimalno</a:t>
                      </a:r>
                      <a:endParaRPr lang="hr-HR" sz="11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3, 4, 11</a:t>
                      </a:r>
                      <a:endParaRPr lang="hr-HR" sz="11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22524191"/>
                  </a:ext>
                </a:extLst>
              </a:tr>
              <a:tr h="334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Ljeto</a:t>
                      </a:r>
                      <a:endParaRPr lang="hr-HR" sz="11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Minimalno</a:t>
                      </a:r>
                      <a:endParaRPr lang="hr-HR" sz="11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5, 6, 9, 10</a:t>
                      </a:r>
                      <a:endParaRPr lang="hr-HR" sz="11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93913405"/>
                  </a:ext>
                </a:extLst>
              </a:tr>
              <a:tr h="334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Ljeto</a:t>
                      </a:r>
                      <a:endParaRPr lang="hr-HR" sz="11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Maksimalno</a:t>
                      </a:r>
                      <a:endParaRPr lang="hr-HR" sz="11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>
                          <a:effectLst/>
                        </a:rPr>
                        <a:t>7, 8</a:t>
                      </a:r>
                      <a:endParaRPr lang="hr-HR" sz="1100" dirty="0">
                        <a:solidFill>
                          <a:srgbClr val="365F91"/>
                        </a:solidFill>
                        <a:effectLst/>
                        <a:latin typeface="Cambria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10472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9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Turistički kapaciteti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2"/>
          <a:stretch/>
        </p:blipFill>
        <p:spPr bwMode="auto">
          <a:xfrm>
            <a:off x="4148524" y="116632"/>
            <a:ext cx="4886107" cy="2816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04202"/>
              </p:ext>
            </p:extLst>
          </p:nvPr>
        </p:nvGraphicFramePr>
        <p:xfrm>
          <a:off x="179512" y="2852936"/>
          <a:ext cx="4608512" cy="3720465"/>
        </p:xfrm>
        <a:graphic>
          <a:graphicData uri="http://schemas.openxmlformats.org/drawingml/2006/table">
            <a:tbl>
              <a:tblPr/>
              <a:tblGrid>
                <a:gridCol w="1444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03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14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17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Aglomeracija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Ležaja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Lanterna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Lanterna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Lanterna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Lanterna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Lanterna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Lanterna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Lanterna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Lanterna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Poreč Sjever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Poreč Sjever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Poreč Sjever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Poreč Sjever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Poreč Jug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Debeli 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Poreč Jug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Debeli 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Poreč Jug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Debeli 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Poreč Jug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Debeli 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Vrsar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Petalon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Vrsar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Petalon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Vrsar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Petalon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Vrsar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Petalon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Ukupno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Ukupno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Ukupno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hotel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Ukupno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Content Placeholder 1">
            <a:extLst>
              <a:ext uri="{FF2B5EF4-FFF2-40B4-BE49-F238E27FC236}">
                <a16:creationId xmlns="" xmlns:a16="http://schemas.microsoft.com/office/drawing/2014/main" id="{FE6CDEE1-A130-448B-A867-7A14CF3C5F9D}"/>
              </a:ext>
            </a:extLst>
          </p:cNvPr>
          <p:cNvSpPr txBox="1">
            <a:spLocks/>
          </p:cNvSpPr>
          <p:nvPr/>
        </p:nvSpPr>
        <p:spPr>
          <a:xfrm>
            <a:off x="4788024" y="3090644"/>
            <a:ext cx="3870176" cy="44644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značajan udio opterećenja bitan za formiranje scenarija</a:t>
            </a:r>
          </a:p>
          <a:p>
            <a:r>
              <a:rPr lang="hr-H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provedena prostorna raspodjela turističkih kapaciteta</a:t>
            </a:r>
          </a:p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temeljem podataka o broju noćenja u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pojedinim scenarijima </a:t>
            </a:r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sudjeluju od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najmanje do najveće popunjenosti kapaciteta</a:t>
            </a:r>
            <a:endParaRPr lang="hr-H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160611"/>
              </p:ext>
            </p:extLst>
          </p:nvPr>
        </p:nvGraphicFramePr>
        <p:xfrm>
          <a:off x="467544" y="1988840"/>
          <a:ext cx="7992887" cy="23723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387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7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21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21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321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21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400" dirty="0"/>
                        <a:t>Podsustav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Vel. sliva (ha)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Okana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Cijevi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Duljina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Crpnih</a:t>
                      </a:r>
                      <a:r>
                        <a:rPr lang="hr-HR" sz="1400" baseline="0" dirty="0"/>
                        <a:t> stanica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/>
                        <a:t>Lanterna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443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1 065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1 115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35 433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18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/>
                        <a:t>Poreč Jug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820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1 577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1 724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65 217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26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/>
                        <a:t>Poreč Sjever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1</a:t>
                      </a:r>
                      <a:r>
                        <a:rPr lang="hr-HR" sz="1400" baseline="0" dirty="0"/>
                        <a:t> </a:t>
                      </a:r>
                      <a:r>
                        <a:rPr lang="hr-HR" sz="1400" dirty="0"/>
                        <a:t>318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4 641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4 924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155</a:t>
                      </a:r>
                      <a:r>
                        <a:rPr lang="hr-HR" sz="1400" baseline="0" dirty="0"/>
                        <a:t> 284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37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/>
                        <a:t>Vrsar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298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855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885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21 174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7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2</a:t>
                      </a:r>
                      <a:r>
                        <a:rPr lang="hr-HR" sz="1400" baseline="0" dirty="0"/>
                        <a:t> </a:t>
                      </a:r>
                      <a:r>
                        <a:rPr lang="hr-HR" sz="1400" dirty="0"/>
                        <a:t>879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8 138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8 648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277 108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88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Osnovne karakteristike podsustava</a:t>
            </a: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1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dirty="0"/>
              <a:t>Podsustav </a:t>
            </a:r>
            <a:r>
              <a:rPr lang="hr-HR" dirty="0" smtClean="0"/>
              <a:t>Lanterna - opis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05064"/>
            <a:ext cx="3689160" cy="270505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980729"/>
            <a:ext cx="8229600" cy="3024336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Dotok </a:t>
            </a:r>
            <a:r>
              <a:rPr lang="hr-HR" dirty="0"/>
              <a:t>na UPOV Lanterna dolazi iz 3 glavne crpne stanice: CS </a:t>
            </a:r>
            <a:r>
              <a:rPr lang="hr-HR" dirty="0" err="1"/>
              <a:t>Valeta</a:t>
            </a:r>
            <a:r>
              <a:rPr lang="hr-HR" dirty="0"/>
              <a:t> na sjeveru (kapacitet 58 l/s), CS Lanterna 1 na zapadu (kapacitet 30 l/s) i CS </a:t>
            </a:r>
            <a:r>
              <a:rPr lang="hr-HR" dirty="0" err="1"/>
              <a:t>Solaris</a:t>
            </a:r>
            <a:r>
              <a:rPr lang="hr-HR" dirty="0"/>
              <a:t> na jugu (kapacitet 43 l/s</a:t>
            </a:r>
            <a:r>
              <a:rPr lang="hr-HR" dirty="0" smtClean="0"/>
              <a:t>).</a:t>
            </a:r>
          </a:p>
          <a:p>
            <a:r>
              <a:rPr lang="hr-HR" dirty="0" smtClean="0"/>
              <a:t>Najveća naselja </a:t>
            </a:r>
            <a:r>
              <a:rPr lang="hr-HR" dirty="0" err="1"/>
              <a:t>Vabriga</a:t>
            </a:r>
            <a:r>
              <a:rPr lang="hr-HR" dirty="0"/>
              <a:t>, </a:t>
            </a:r>
            <a:r>
              <a:rPr lang="hr-HR" dirty="0" err="1"/>
              <a:t>Frata</a:t>
            </a:r>
            <a:r>
              <a:rPr lang="hr-HR" dirty="0"/>
              <a:t> i Tar na </a:t>
            </a:r>
            <a:r>
              <a:rPr lang="hr-HR" dirty="0" smtClean="0"/>
              <a:t>istoku.</a:t>
            </a:r>
          </a:p>
          <a:p>
            <a:r>
              <a:rPr lang="hr-HR" dirty="0"/>
              <a:t>S</a:t>
            </a:r>
            <a:r>
              <a:rPr lang="hr-HR" dirty="0" smtClean="0"/>
              <a:t>ustavom obuhvaćeno </a:t>
            </a:r>
            <a:r>
              <a:rPr lang="hr-HR" dirty="0"/>
              <a:t>oko </a:t>
            </a:r>
            <a:r>
              <a:rPr lang="hr-HR" dirty="0" smtClean="0"/>
              <a:t>2.000 </a:t>
            </a:r>
            <a:r>
              <a:rPr lang="hr-HR" dirty="0"/>
              <a:t>stanovnika.</a:t>
            </a:r>
          </a:p>
          <a:p>
            <a:r>
              <a:rPr lang="hr-HR" dirty="0"/>
              <a:t>Turistički </a:t>
            </a:r>
            <a:r>
              <a:rPr lang="hr-HR" dirty="0" smtClean="0"/>
              <a:t>kapaciteti: oko 20.000 ležajeva.</a:t>
            </a:r>
          </a:p>
          <a:p>
            <a:r>
              <a:rPr lang="hr-HR" dirty="0" smtClean="0"/>
              <a:t>Turističke zone: kamp </a:t>
            </a:r>
            <a:r>
              <a:rPr lang="hr-HR" dirty="0"/>
              <a:t>Lanterna kapaciteta </a:t>
            </a:r>
            <a:r>
              <a:rPr lang="hr-HR" dirty="0" smtClean="0"/>
              <a:t>10.500 ležajeva, </a:t>
            </a:r>
            <a:r>
              <a:rPr lang="hr-HR" dirty="0"/>
              <a:t>kamp </a:t>
            </a:r>
            <a:r>
              <a:rPr lang="hr-HR" dirty="0" err="1"/>
              <a:t>Solaris</a:t>
            </a:r>
            <a:r>
              <a:rPr lang="hr-HR" dirty="0"/>
              <a:t> </a:t>
            </a:r>
            <a:r>
              <a:rPr lang="hr-HR" dirty="0" smtClean="0"/>
              <a:t>4.800 ležajeva </a:t>
            </a:r>
            <a:r>
              <a:rPr lang="hr-HR" dirty="0"/>
              <a:t>i apartmansko naselje Lanterna </a:t>
            </a:r>
            <a:r>
              <a:rPr lang="hr-HR" dirty="0" smtClean="0"/>
              <a:t>3.000 ležajeva.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28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06575"/>
            <a:ext cx="8712968" cy="59571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dirty="0"/>
              <a:t>Podsustav </a:t>
            </a:r>
            <a:r>
              <a:rPr lang="hr-HR" dirty="0" smtClean="0"/>
              <a:t>Lanterna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660032" y="542835"/>
            <a:ext cx="33661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 crpnih stanica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800 čvorova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26 </a:t>
            </a:r>
            <a:r>
              <a:rPr lang="hr-HR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km </a:t>
            </a:r>
            <a:r>
              <a:rPr lang="hr-HR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cjevovoda</a:t>
            </a:r>
          </a:p>
        </p:txBody>
      </p:sp>
    </p:spTree>
    <p:extLst>
      <p:ext uri="{BB962C8B-B14F-4D97-AF65-F5344CB8AC3E}">
        <p14:creationId xmlns:p14="http://schemas.microsoft.com/office/powerpoint/2010/main" val="14409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824</TotalTime>
  <Words>1063</Words>
  <Application>Microsoft Office PowerPoint</Application>
  <PresentationFormat>On-screen Show (4:3)</PresentationFormat>
  <Paragraphs>300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Studija Poreč</vt:lpstr>
      <vt:lpstr>Podjela i ulazni podaci</vt:lpstr>
      <vt:lpstr>Matematički modeli</vt:lpstr>
      <vt:lpstr>PowerPoint Presentation</vt:lpstr>
      <vt:lpstr>Modeliranje scenarija</vt:lpstr>
      <vt:lpstr>Turistički kapaciteti</vt:lpstr>
      <vt:lpstr>Osnovne karakteristike podsustava</vt:lpstr>
      <vt:lpstr>Podsustav Lanterna - opis</vt:lpstr>
      <vt:lpstr>Podsustav Lanterna</vt:lpstr>
      <vt:lpstr>Podsustav Poreč Sjever - opis</vt:lpstr>
      <vt:lpstr>Podsustav Poreč Sjever</vt:lpstr>
      <vt:lpstr>Podsustav Poreč Jug - opis</vt:lpstr>
      <vt:lpstr>Podsustav Poreč Jug</vt:lpstr>
      <vt:lpstr>Podsustav Vrsar - opis</vt:lpstr>
      <vt:lpstr>Podsustav Vrsar</vt:lpstr>
      <vt:lpstr>Kalibracija modela - mjerenje</vt:lpstr>
      <vt:lpstr>Kalibracija modela</vt:lpstr>
      <vt:lpstr>Rezultati simulacija - model</vt:lpstr>
      <vt:lpstr>Edukacija korisnika</vt:lpstr>
      <vt:lpstr>Zaključno</vt:lpstr>
    </vt:vector>
  </TitlesOfParts>
  <Company>Proning DHI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Studija Poreč</dc:title>
  <dc:creator>Drazen</dc:creator>
  <cp:lastModifiedBy>Drazen</cp:lastModifiedBy>
  <cp:revision>56</cp:revision>
  <cp:lastPrinted>2019-03-25T14:15:12Z</cp:lastPrinted>
  <dcterms:created xsi:type="dcterms:W3CDTF">2019-03-25T12:22:47Z</dcterms:created>
  <dcterms:modified xsi:type="dcterms:W3CDTF">2022-03-23T08:26:23Z</dcterms:modified>
</cp:coreProperties>
</file>