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0" r:id="rId4"/>
    <p:sldId id="271" r:id="rId5"/>
    <p:sldId id="272" r:id="rId6"/>
    <p:sldId id="259" r:id="rId7"/>
    <p:sldId id="269" r:id="rId8"/>
    <p:sldId id="266" r:id="rId9"/>
    <p:sldId id="267" r:id="rId10"/>
    <p:sldId id="258" r:id="rId11"/>
    <p:sldId id="268" r:id="rId12"/>
    <p:sldId id="263" r:id="rId13"/>
    <p:sldId id="275" r:id="rId14"/>
    <p:sldId id="273" r:id="rId15"/>
  </p:sldIdLst>
  <p:sldSz cx="12192000" cy="6858000"/>
  <p:notesSz cx="6797675" cy="992663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/>
    <p:restoredTop sz="94592"/>
  </p:normalViewPr>
  <p:slideViewPr>
    <p:cSldViewPr snapToGrid="0" snapToObjects="1">
      <p:cViewPr varScale="1">
        <p:scale>
          <a:sx n="104" d="100"/>
          <a:sy n="104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9765B-333B-F34A-86A2-761377AFCDA1}" type="datetimeFigureOut">
              <a:rPr lang="hr-HR" smtClean="0"/>
              <a:t>21.3.2022.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707D7-E0A1-7248-9AE5-84AF0C45A1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4552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02068-AF4A-8249-8EDA-24DE76F95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EE689E-BCD3-424B-A199-19CEA2873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86863-5DD7-6C45-9DEF-1EEB278C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60DB-C2FC-FE42-A889-2269F4F00002}" type="datetimeFigureOut">
              <a:rPr lang="sr-Latn-RS" smtClean="0"/>
              <a:t>21.3.2022.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41F72-6196-B747-A84E-57D1BE60F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F4D8D-7265-1A4B-8F79-A26F7BC60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9212-2C5C-C54A-9083-5733809F3D9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935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AFB69-BAE6-C740-A37A-09D3C5D20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EE9E5C-6595-4848-A898-4D0893C9B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F278A-42B8-6943-886F-F5892D7E5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60DB-C2FC-FE42-A889-2269F4F00002}" type="datetimeFigureOut">
              <a:rPr lang="sr-Latn-RS" smtClean="0"/>
              <a:t>21.3.2022.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6B26E-6778-FA4E-BDCB-2F6445BF2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AC351-19D0-0746-ABF8-4EA39F0DB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9212-2C5C-C54A-9083-5733809F3D9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2853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EB0323-FDEE-C446-8533-B6D59A5B84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2543F7-C504-AF4A-9A54-E3FDBD05E4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0DFF5-3E91-7A41-AE1F-10704CADA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60DB-C2FC-FE42-A889-2269F4F00002}" type="datetimeFigureOut">
              <a:rPr lang="sr-Latn-RS" smtClean="0"/>
              <a:t>21.3.2022.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E845B-E97B-7942-B332-96DE3632F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36F4A-87D5-7148-B52D-1D267F684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9212-2C5C-C54A-9083-5733809F3D9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34987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A80B0-1FBD-3D41-83B0-6F3E3577D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E2F5F-64CE-1544-BFE3-5A91E472C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8E6C0-5B5B-5545-B580-2D950342F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60DB-C2FC-FE42-A889-2269F4F00002}" type="datetimeFigureOut">
              <a:rPr lang="sr-Latn-RS" smtClean="0"/>
              <a:t>21.3.2022.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1CBEE-A6DE-D84C-A6A4-766E86728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947AC-9B29-8943-92CA-BCA833D7D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9212-2C5C-C54A-9083-5733809F3D9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96038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05721-D412-5E4C-B9F6-59BE4AFDA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E4A7D-A9D1-EB42-9B2E-7C1A80F56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917BB-F84D-6D4D-B4D8-2CE64BBF1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60DB-C2FC-FE42-A889-2269F4F00002}" type="datetimeFigureOut">
              <a:rPr lang="sr-Latn-RS" smtClean="0"/>
              <a:t>21.3.2022.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2A81F-4A6B-8D48-8D94-3A29A016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350D3-CB19-B640-BF81-115AB8A7D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9212-2C5C-C54A-9083-5733809F3D9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68268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E8462-0348-6646-9BE3-6949439F9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A72A0-C37D-F742-AD59-6A5192AA26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94E649-E96D-2948-80E7-AD7B73A6A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B8D22-3080-4643-810D-A7FECAB38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60DB-C2FC-FE42-A889-2269F4F00002}" type="datetimeFigureOut">
              <a:rPr lang="sr-Latn-RS" smtClean="0"/>
              <a:t>21.3.2022.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F6882E-00FC-A646-B0E4-A5C0BF23F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6B660-53AA-EE46-85BC-52363F557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9212-2C5C-C54A-9083-5733809F3D9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78390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64746-F4DE-4B43-93DC-D0C431E2C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38007-DEEC-C247-88D8-E388C8CAE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04C1A-C359-CD44-9958-851C7887E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C200D7-300E-D940-A0D8-8F25B586B9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F94E28-B882-DE49-8978-FBF94F6A52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B32402-4FB4-E346-9CB3-AB27E80C8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60DB-C2FC-FE42-A889-2269F4F00002}" type="datetimeFigureOut">
              <a:rPr lang="sr-Latn-RS" smtClean="0"/>
              <a:t>21.3.2022.</a:t>
            </a:fld>
            <a:endParaRPr lang="sr-Latn-R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EE0AC7-04C5-D14C-983B-356A233D0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E155D0-5A5B-D149-9F0C-D1ABDA032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9212-2C5C-C54A-9083-5733809F3D9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82509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CA358-DF48-B541-816A-48CFEB43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CCE258-9DD8-4F43-9A6A-1385DE38C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60DB-C2FC-FE42-A889-2269F4F00002}" type="datetimeFigureOut">
              <a:rPr lang="sr-Latn-RS" smtClean="0"/>
              <a:t>21.3.2022.</a:t>
            </a:fld>
            <a:endParaRPr 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BC385-9BED-4E40-946B-90743B1C4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F1CFD6-2FC5-C044-8925-0DC85DA69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9212-2C5C-C54A-9083-5733809F3D9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36301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9C6E06-75FF-6741-A4BE-B372970CC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60DB-C2FC-FE42-A889-2269F4F00002}" type="datetimeFigureOut">
              <a:rPr lang="sr-Latn-RS" smtClean="0"/>
              <a:t>21.3.2022.</a:t>
            </a:fld>
            <a:endParaRPr lang="sr-Latn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0179C1-29F5-5143-97A5-7C846F645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BC852-2830-7247-8D5E-710CE9BF1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9212-2C5C-C54A-9083-5733809F3D9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15428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5415B-8461-5748-A495-FF1ED0A55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063EE-2E3E-4D40-82C5-BEAD16229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B331B9-2282-054C-958E-C0E733C20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F97724-AB66-F741-8E39-578AE521B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60DB-C2FC-FE42-A889-2269F4F00002}" type="datetimeFigureOut">
              <a:rPr lang="sr-Latn-RS" smtClean="0"/>
              <a:t>21.3.2022.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99ACAF-4DC4-8F4F-A753-2D9038FB9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EDEC3-9D50-F64F-8A26-E507AABD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9212-2C5C-C54A-9083-5733809F3D9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54812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2001A-7BF9-A446-97C1-7EFBB30F2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166F68-664C-C44C-BCEE-A8891A11C3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9B1A31-C5DE-FB47-85F5-CF5449AD1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1A1CD5-A6AB-2D41-98BD-F4355139F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60DB-C2FC-FE42-A889-2269F4F00002}" type="datetimeFigureOut">
              <a:rPr lang="sr-Latn-RS" smtClean="0"/>
              <a:t>21.3.2022.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99CCC4-E04A-FF40-84A7-1360BE26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396F4-7AC3-1E4D-AE52-549B5741D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9212-2C5C-C54A-9083-5733809F3D9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9813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D582AC-3C15-F842-A05C-0C27DF5C0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324C0-D71D-E845-8C6D-595616899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7C4C6-5186-4040-AC89-E40DB444CB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E60DB-C2FC-FE42-A889-2269F4F00002}" type="datetimeFigureOut">
              <a:rPr lang="sr-Latn-RS" smtClean="0"/>
              <a:t>21.3.2022.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F9A0F-64ED-F34A-B82E-D1AF3D45C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20B9F-3D12-2B4A-85F2-70AE50A83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89212-2C5C-C54A-9083-5733809F3D9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4133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A49056-5DFB-4238-8A89-C64FB9592840}"/>
              </a:ext>
            </a:extLst>
          </p:cNvPr>
          <p:cNvSpPr/>
          <p:nvPr/>
        </p:nvSpPr>
        <p:spPr>
          <a:xfrm>
            <a:off x="1560960" y="3429000"/>
            <a:ext cx="9134760" cy="31600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B62D7A-6CA6-4E51-B86A-BCCC29D55909}"/>
              </a:ext>
            </a:extLst>
          </p:cNvPr>
          <p:cNvSpPr/>
          <p:nvPr/>
        </p:nvSpPr>
        <p:spPr>
          <a:xfrm>
            <a:off x="1551720" y="255589"/>
            <a:ext cx="9134760" cy="3169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564156-80CB-E042-989B-5F377680C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1720" y="1062556"/>
            <a:ext cx="9144000" cy="3160077"/>
          </a:xfrm>
        </p:spPr>
        <p:txBody>
          <a:bodyPr>
            <a:normAutofit fontScale="90000"/>
          </a:bodyPr>
          <a:lstStyle/>
          <a:p>
            <a:r>
              <a:rPr lang="hr-HR" sz="4000" b="1" dirty="0">
                <a:solidFill>
                  <a:schemeClr val="bg1"/>
                </a:solidFill>
                <a:latin typeface="+mn-lt"/>
              </a:rPr>
              <a:t>STUDIJA OCJENE I PRAĆENJA UČINKOVITOSTI PROVEDBE PROJEKTA IZGRADNJE KANALIZACIJSKE MREŽE I ANALIZE UČINKOVITOSTI RADA UREĐAJA ZA PROČIŠĆAVANJE OTPADNIH VODA U GRADU POREČU </a:t>
            </a:r>
            <a:br>
              <a:rPr lang="hr-HR" b="1" dirty="0">
                <a:solidFill>
                  <a:schemeClr val="accent1">
                    <a:lumMod val="75000"/>
                  </a:schemeClr>
                </a:solidFill>
              </a:rPr>
            </a:br>
            <a:endParaRPr lang="sr-Latn-R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E00EAA-0310-614A-8D16-42A15E94EB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7919"/>
            <a:ext cx="9144000" cy="1503361"/>
          </a:xfrm>
        </p:spPr>
        <p:txBody>
          <a:bodyPr/>
          <a:lstStyle/>
          <a:p>
            <a:r>
              <a:rPr lang="sr-Latn-RS" b="1" dirty="0">
                <a:solidFill>
                  <a:srgbClr val="00B0F0"/>
                </a:solidFill>
              </a:rPr>
              <a:t>Zagreb, 23.03.2022</a:t>
            </a:r>
            <a:r>
              <a:rPr lang="sr-Latn-RS" dirty="0">
                <a:solidFill>
                  <a:srgbClr val="00B0F0"/>
                </a:solidFill>
              </a:rPr>
              <a:t>.</a:t>
            </a:r>
          </a:p>
          <a:p>
            <a:r>
              <a:rPr lang="sr-Latn-RS" b="1" dirty="0">
                <a:solidFill>
                  <a:srgbClr val="00B0F0"/>
                </a:solidFill>
              </a:rPr>
              <a:t>PREZENTCIJA STUDIJE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138672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D96A-E32B-EE47-B6F5-ACA3FEADC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STUDIJA Poreč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6A751-776B-474E-8155-1AEC3A8E1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3180"/>
            <a:ext cx="10515600" cy="5537700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sr-Latn-RS" sz="6200" dirty="0"/>
              <a:t>Trajanje srpanj 2018. – ožujak 2022. = 44 </a:t>
            </a:r>
            <a:r>
              <a:rPr lang="sr-Latn-RS" sz="6200" dirty="0" err="1"/>
              <a:t>mjeseca</a:t>
            </a:r>
            <a:r>
              <a:rPr lang="sr-Latn-RS" sz="6200" dirty="0"/>
              <a:t> = </a:t>
            </a:r>
            <a:r>
              <a:rPr lang="sr-Latn-RS" sz="6200" dirty="0">
                <a:solidFill>
                  <a:srgbClr val="0070C0"/>
                </a:solidFill>
              </a:rPr>
              <a:t>3 god i 8 </a:t>
            </a:r>
            <a:r>
              <a:rPr lang="sr-Latn-RS" sz="6200" dirty="0" err="1">
                <a:solidFill>
                  <a:srgbClr val="0070C0"/>
                </a:solidFill>
              </a:rPr>
              <a:t>mjeseci</a:t>
            </a:r>
            <a:endParaRPr lang="sr-Latn-RS" sz="6200" dirty="0">
              <a:solidFill>
                <a:srgbClr val="0070C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sr-Latn-RS" sz="6200" dirty="0"/>
              <a:t>Sudjelovalo 11 nominiranih ključnih stručnjaka različitih profila i niz pomoćnih znanstvenika i inženjera ;</a:t>
            </a:r>
          </a:p>
          <a:p>
            <a:pPr algn="just">
              <a:lnSpc>
                <a:spcPct val="120000"/>
              </a:lnSpc>
            </a:pPr>
            <a:r>
              <a:rPr lang="sr-Latn-RS" sz="6200" dirty="0"/>
              <a:t>Korišteni su </a:t>
            </a:r>
            <a:r>
              <a:rPr lang="sr-Latn-RS" sz="6200" dirty="0" err="1">
                <a:solidFill>
                  <a:srgbClr val="0070C0"/>
                </a:solidFill>
              </a:rPr>
              <a:t>najsuvremeniji</a:t>
            </a:r>
            <a:r>
              <a:rPr lang="sr-Latn-RS" sz="6200" dirty="0">
                <a:solidFill>
                  <a:srgbClr val="0070C0"/>
                </a:solidFill>
              </a:rPr>
              <a:t> matematski modeli </a:t>
            </a:r>
            <a:r>
              <a:rPr lang="hr-HR" sz="6200" dirty="0"/>
              <a:t>za analizu, razumijevanje, i potporu </a:t>
            </a:r>
            <a:r>
              <a:rPr lang="hr-HR" sz="6200" dirty="0" err="1"/>
              <a:t>donošenju</a:t>
            </a:r>
            <a:r>
              <a:rPr lang="hr-HR" sz="6200" dirty="0"/>
              <a:t> odluka, u vezi zaštite i očuvanja morskog okoliša;</a:t>
            </a:r>
            <a:r>
              <a:rPr lang="sr-Latn-RS" sz="6200" dirty="0"/>
              <a:t> </a:t>
            </a:r>
          </a:p>
          <a:p>
            <a:pPr algn="just">
              <a:lnSpc>
                <a:spcPct val="120000"/>
              </a:lnSpc>
            </a:pPr>
            <a:r>
              <a:rPr lang="sr-Latn-RS" sz="6200" dirty="0"/>
              <a:t>Provedena </a:t>
            </a:r>
            <a:r>
              <a:rPr lang="sr-Latn-RS" sz="6200" dirty="0">
                <a:solidFill>
                  <a:srgbClr val="0070C0"/>
                </a:solidFill>
              </a:rPr>
              <a:t>obuka</a:t>
            </a:r>
            <a:r>
              <a:rPr lang="sr-Latn-RS" sz="6200" dirty="0"/>
              <a:t> za djelatnike Odvodnja Poreč za sve faze projekta;</a:t>
            </a:r>
          </a:p>
          <a:p>
            <a:pPr algn="just">
              <a:lnSpc>
                <a:spcPct val="120000"/>
              </a:lnSpc>
            </a:pPr>
            <a:r>
              <a:rPr lang="sr-Latn-RS" sz="6200" dirty="0">
                <a:solidFill>
                  <a:srgbClr val="0070C0"/>
                </a:solidFill>
              </a:rPr>
              <a:t>Rezultati Studije potvrdili kvalitetan odabir tehnologije pročišćavanja;</a:t>
            </a:r>
          </a:p>
          <a:p>
            <a:pPr algn="just">
              <a:lnSpc>
                <a:spcPct val="120000"/>
              </a:lnSpc>
            </a:pPr>
            <a:r>
              <a:rPr lang="sr-Latn-RS" sz="6200" dirty="0">
                <a:solidFill>
                  <a:srgbClr val="0070C0"/>
                </a:solidFill>
              </a:rPr>
              <a:t>Odlični rezultati rada uređaja i u probnom radu potvrđeni su na matematskim modelima koji su </a:t>
            </a:r>
            <a:r>
              <a:rPr lang="sr-Latn-RS" sz="6200" dirty="0" err="1">
                <a:solidFill>
                  <a:srgbClr val="0070C0"/>
                </a:solidFill>
              </a:rPr>
              <a:t>kalibrirani</a:t>
            </a:r>
            <a:r>
              <a:rPr lang="sr-Latn-RS" sz="6200" dirty="0">
                <a:solidFill>
                  <a:srgbClr val="0070C0"/>
                </a:solidFill>
              </a:rPr>
              <a:t> i verificirani </a:t>
            </a:r>
            <a:r>
              <a:rPr lang="sr-Latn-RS" sz="6200" dirty="0" err="1">
                <a:solidFill>
                  <a:srgbClr val="0070C0"/>
                </a:solidFill>
              </a:rPr>
              <a:t>mijerenjima</a:t>
            </a:r>
            <a:r>
              <a:rPr lang="sr-Latn-RS" sz="6200" dirty="0">
                <a:solidFill>
                  <a:srgbClr val="0070C0"/>
                </a:solidFill>
              </a:rPr>
              <a:t> na izlazu sa uređaja što osigurava izvanrednu zaštitu mora i plaža u Poreču;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050706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3746E-379F-3F4F-8C60-C38B77D2A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STUDIJA Poreč</a:t>
            </a:r>
            <a:endParaRPr lang="hr-HR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15FBFEE-2BA5-9741-9FB9-BB02F9FDA8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711637"/>
              </p:ext>
            </p:extLst>
          </p:nvPr>
        </p:nvGraphicFramePr>
        <p:xfrm>
          <a:off x="3352800" y="2245894"/>
          <a:ext cx="5486398" cy="43999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8594">
                  <a:extLst>
                    <a:ext uri="{9D8B030D-6E8A-4147-A177-3AD203B41FA5}">
                      <a16:colId xmlns:a16="http://schemas.microsoft.com/office/drawing/2014/main" val="4163614604"/>
                    </a:ext>
                  </a:extLst>
                </a:gridCol>
                <a:gridCol w="3748641">
                  <a:extLst>
                    <a:ext uri="{9D8B030D-6E8A-4147-A177-3AD203B41FA5}">
                      <a16:colId xmlns:a16="http://schemas.microsoft.com/office/drawing/2014/main" val="1670698436"/>
                    </a:ext>
                  </a:extLst>
                </a:gridCol>
                <a:gridCol w="579252">
                  <a:extLst>
                    <a:ext uri="{9D8B030D-6E8A-4147-A177-3AD203B41FA5}">
                      <a16:colId xmlns:a16="http://schemas.microsoft.com/office/drawing/2014/main" val="2385533284"/>
                    </a:ext>
                  </a:extLst>
                </a:gridCol>
                <a:gridCol w="829911">
                  <a:extLst>
                    <a:ext uri="{9D8B030D-6E8A-4147-A177-3AD203B41FA5}">
                      <a16:colId xmlns:a16="http://schemas.microsoft.com/office/drawing/2014/main" val="2466098304"/>
                    </a:ext>
                  </a:extLst>
                </a:gridCol>
              </a:tblGrid>
              <a:tr h="200763">
                <a:tc>
                  <a:txBody>
                    <a:bodyPr/>
                    <a:lstStyle/>
                    <a:p>
                      <a:pPr marL="64770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Br.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Naziv</a:t>
                      </a:r>
                      <a:r>
                        <a:rPr lang="en-US" sz="1000" spc="-6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izvješća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Dio</a:t>
                      </a:r>
                      <a:r>
                        <a:rPr lang="en-US" sz="1000" spc="-3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Studije</a:t>
                      </a:r>
                      <a:r>
                        <a:rPr lang="en-US" sz="1000" spc="-3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Poreč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602680"/>
                  </a:ext>
                </a:extLst>
              </a:tr>
              <a:tr h="200763">
                <a:tc>
                  <a:txBody>
                    <a:bodyPr/>
                    <a:lstStyle/>
                    <a:p>
                      <a:pPr marL="64770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0.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Pred-izvješće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Uvod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798468"/>
                  </a:ext>
                </a:extLst>
              </a:tr>
              <a:tr h="200763">
                <a:tc>
                  <a:txBody>
                    <a:bodyPr/>
                    <a:lstStyle/>
                    <a:p>
                      <a:pPr marL="64770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1.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Početno</a:t>
                      </a:r>
                      <a:r>
                        <a:rPr lang="en-US" sz="1000" spc="-3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izvješće</a:t>
                      </a:r>
                      <a:r>
                        <a:rPr lang="en-US" sz="1000" spc="-2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–</a:t>
                      </a:r>
                      <a:r>
                        <a:rPr lang="en-US" sz="1000" spc="-3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izvješće</a:t>
                      </a:r>
                      <a:r>
                        <a:rPr lang="en-US" sz="1000" spc="-4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o</a:t>
                      </a:r>
                      <a:r>
                        <a:rPr lang="en-US" sz="1000" spc="-3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zatečenom</a:t>
                      </a:r>
                      <a:r>
                        <a:rPr lang="en-US" sz="1000" spc="-25">
                          <a:effectLst/>
                        </a:rPr>
                        <a:t> </a:t>
                      </a:r>
                      <a:r>
                        <a:rPr lang="en-US" sz="1000" spc="-5">
                          <a:effectLst/>
                        </a:rPr>
                        <a:t>stanju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Uvod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492047"/>
                  </a:ext>
                </a:extLst>
              </a:tr>
              <a:tr h="200763">
                <a:tc>
                  <a:txBody>
                    <a:bodyPr/>
                    <a:lstStyle/>
                    <a:p>
                      <a:pPr marL="64770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2.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Količina</a:t>
                      </a:r>
                      <a:r>
                        <a:rPr lang="en-US" sz="1000" spc="-3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i</a:t>
                      </a:r>
                      <a:r>
                        <a:rPr lang="en-US" sz="1000" spc="-35">
                          <a:effectLst/>
                        </a:rPr>
                        <a:t> </a:t>
                      </a:r>
                      <a:r>
                        <a:rPr lang="en-US" sz="1000" spc="-5">
                          <a:effectLst/>
                        </a:rPr>
                        <a:t>kakvoća</a:t>
                      </a:r>
                      <a:r>
                        <a:rPr lang="en-US" sz="1000" spc="-3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otpadnih</a:t>
                      </a:r>
                      <a:r>
                        <a:rPr lang="en-US" sz="1000" spc="-30">
                          <a:effectLst/>
                        </a:rPr>
                        <a:t> </a:t>
                      </a:r>
                      <a:r>
                        <a:rPr lang="en-US" sz="1000" spc="-5">
                          <a:effectLst/>
                        </a:rPr>
                        <a:t>voda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3" gridSpan="2">
                  <a:txBody>
                    <a:bodyPr/>
                    <a:lstStyle/>
                    <a:p>
                      <a:pPr marL="66040" marR="6540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Dio</a:t>
                      </a:r>
                      <a:r>
                        <a:rPr lang="en-US" sz="1000">
                          <a:effectLst/>
                        </a:rPr>
                        <a:t>  </a:t>
                      </a:r>
                      <a:r>
                        <a:rPr lang="en-US" sz="1000" spc="21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1:  </a:t>
                      </a:r>
                      <a:r>
                        <a:rPr lang="en-US" sz="1000" spc="205">
                          <a:effectLst/>
                        </a:rPr>
                        <a:t> </a:t>
                      </a:r>
                      <a:r>
                        <a:rPr lang="en-US" sz="1000" spc="-5">
                          <a:effectLst/>
                        </a:rPr>
                        <a:t>Modeliranje</a:t>
                      </a:r>
                      <a:r>
                        <a:rPr lang="en-US" sz="1000" spc="145">
                          <a:effectLst/>
                        </a:rPr>
                        <a:t> </a:t>
                      </a:r>
                      <a:r>
                        <a:rPr lang="en-US" sz="1000" spc="-5">
                          <a:effectLst/>
                        </a:rPr>
                        <a:t>sustava</a:t>
                      </a:r>
                      <a:r>
                        <a:rPr lang="en-US" sz="1000" spc="-70">
                          <a:effectLst/>
                        </a:rPr>
                        <a:t> </a:t>
                      </a:r>
                      <a:r>
                        <a:rPr lang="en-US" sz="1000" spc="-5">
                          <a:effectLst/>
                        </a:rPr>
                        <a:t>odvodnje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352486"/>
                  </a:ext>
                </a:extLst>
              </a:tr>
              <a:tr h="200763">
                <a:tc>
                  <a:txBody>
                    <a:bodyPr/>
                    <a:lstStyle/>
                    <a:p>
                      <a:pPr marL="64770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3.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Modeliranje</a:t>
                      </a:r>
                      <a:r>
                        <a:rPr lang="en-US" sz="1000" spc="-55">
                          <a:effectLst/>
                        </a:rPr>
                        <a:t> </a:t>
                      </a:r>
                      <a:r>
                        <a:rPr lang="en-US" sz="1000" spc="-5">
                          <a:effectLst/>
                        </a:rPr>
                        <a:t>sustava</a:t>
                      </a:r>
                      <a:r>
                        <a:rPr lang="en-US" sz="1000" spc="-45">
                          <a:effectLst/>
                        </a:rPr>
                        <a:t> </a:t>
                      </a:r>
                      <a:r>
                        <a:rPr lang="en-US" sz="1000" spc="-5">
                          <a:effectLst/>
                        </a:rPr>
                        <a:t>odvodnje:</a:t>
                      </a:r>
                      <a:r>
                        <a:rPr lang="en-US" sz="1000" spc="-5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analiza</a:t>
                      </a:r>
                      <a:r>
                        <a:rPr lang="en-US" sz="1000" spc="-50">
                          <a:effectLst/>
                        </a:rPr>
                        <a:t> </a:t>
                      </a:r>
                      <a:r>
                        <a:rPr lang="en-US" sz="1000" spc="-5">
                          <a:effectLst/>
                        </a:rPr>
                        <a:t>scenarija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059504"/>
                  </a:ext>
                </a:extLst>
              </a:tr>
              <a:tr h="200763">
                <a:tc>
                  <a:txBody>
                    <a:bodyPr/>
                    <a:lstStyle/>
                    <a:p>
                      <a:pPr marL="64770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4.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Modeliranje</a:t>
                      </a:r>
                      <a:r>
                        <a:rPr lang="en-US" sz="1000" spc="-55">
                          <a:effectLst/>
                        </a:rPr>
                        <a:t> </a:t>
                      </a:r>
                      <a:r>
                        <a:rPr lang="en-US" sz="1000" spc="-5">
                          <a:effectLst/>
                        </a:rPr>
                        <a:t>sustava</a:t>
                      </a:r>
                      <a:r>
                        <a:rPr lang="en-US" sz="1000" spc="-45">
                          <a:effectLst/>
                        </a:rPr>
                        <a:t> </a:t>
                      </a:r>
                      <a:r>
                        <a:rPr lang="en-US" sz="1000" spc="-5">
                          <a:effectLst/>
                        </a:rPr>
                        <a:t>odvodnje:</a:t>
                      </a:r>
                      <a:r>
                        <a:rPr lang="en-US" sz="1000" spc="-55">
                          <a:effectLst/>
                        </a:rPr>
                        <a:t> </a:t>
                      </a:r>
                      <a:r>
                        <a:rPr lang="en-US" sz="1000" spc="-5">
                          <a:effectLst/>
                        </a:rPr>
                        <a:t>validacija</a:t>
                      </a:r>
                      <a:r>
                        <a:rPr lang="en-US" sz="1000" spc="-4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modela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755076"/>
                  </a:ext>
                </a:extLst>
              </a:tr>
              <a:tr h="200763">
                <a:tc>
                  <a:txBody>
                    <a:bodyPr/>
                    <a:lstStyle/>
                    <a:p>
                      <a:pPr marL="64770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5.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en-US" sz="1000" spc="-5" dirty="0" err="1">
                          <a:effectLst/>
                        </a:rPr>
                        <a:t>Modeliranje</a:t>
                      </a:r>
                      <a:r>
                        <a:rPr lang="en-US" sz="1000" spc="-4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UPOV-a</a:t>
                      </a:r>
                      <a:r>
                        <a:rPr lang="en-US" sz="1000" spc="-4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na</a:t>
                      </a:r>
                      <a:r>
                        <a:rPr lang="en-US" sz="1000" spc="-4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osnovu</a:t>
                      </a:r>
                      <a:r>
                        <a:rPr lang="en-US" sz="1000" spc="-4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detaljnih</a:t>
                      </a:r>
                      <a:r>
                        <a:rPr lang="en-US" sz="1000" spc="-40" dirty="0">
                          <a:effectLst/>
                        </a:rPr>
                        <a:t> </a:t>
                      </a:r>
                      <a:r>
                        <a:rPr lang="en-US" sz="1000" spc="-5" dirty="0" err="1">
                          <a:effectLst/>
                        </a:rPr>
                        <a:t>projekata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6">
                  <a:txBody>
                    <a:bodyPr/>
                    <a:lstStyle/>
                    <a:p>
                      <a:pPr marL="66040" marR="50165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en-US" sz="1000" spc="-5" dirty="0" err="1">
                          <a:effectLst/>
                        </a:rPr>
                        <a:t>Dio</a:t>
                      </a:r>
                      <a:r>
                        <a:rPr lang="en-US" sz="1000" dirty="0">
                          <a:effectLst/>
                        </a:rPr>
                        <a:t>  </a:t>
                      </a:r>
                      <a:r>
                        <a:rPr lang="en-US" sz="1000" spc="22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2:</a:t>
                      </a:r>
                      <a:r>
                        <a:rPr lang="en-US" sz="1000" spc="10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UPOV-a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6">
                  <a:txBody>
                    <a:bodyPr/>
                    <a:lstStyle/>
                    <a:p>
                      <a:pPr marL="51435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Modeliranje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19703890"/>
                  </a:ext>
                </a:extLst>
              </a:tr>
              <a:tr h="200763">
                <a:tc>
                  <a:txBody>
                    <a:bodyPr/>
                    <a:lstStyle/>
                    <a:p>
                      <a:pPr marL="64770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6.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Dinamičko</a:t>
                      </a:r>
                      <a:r>
                        <a:rPr lang="en-US" sz="1000" spc="-3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modeliranje</a:t>
                      </a:r>
                      <a:r>
                        <a:rPr lang="en-US" sz="1000" spc="-4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UPOV-a:</a:t>
                      </a:r>
                      <a:r>
                        <a:rPr lang="en-US" sz="1000" spc="-4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zimski</a:t>
                      </a:r>
                      <a:r>
                        <a:rPr lang="en-US" sz="1000" spc="-3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i</a:t>
                      </a:r>
                      <a:r>
                        <a:rPr lang="en-US" sz="1000" spc="-4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ljetni</a:t>
                      </a:r>
                      <a:r>
                        <a:rPr lang="en-US" sz="1000" spc="-4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period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862618"/>
                  </a:ext>
                </a:extLst>
              </a:tr>
              <a:tr h="200763">
                <a:tc>
                  <a:txBody>
                    <a:bodyPr/>
                    <a:lstStyle/>
                    <a:p>
                      <a:pPr marL="64770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7.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Modeliranje</a:t>
                      </a:r>
                      <a:r>
                        <a:rPr lang="en-US" sz="1000" spc="-5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UPOV-a:</a:t>
                      </a:r>
                      <a:r>
                        <a:rPr lang="en-US" sz="1000" spc="-5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analiza</a:t>
                      </a:r>
                      <a:r>
                        <a:rPr lang="en-US" sz="1000" spc="-5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scenarija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707774"/>
                  </a:ext>
                </a:extLst>
              </a:tr>
              <a:tr h="200763">
                <a:tc>
                  <a:txBody>
                    <a:bodyPr/>
                    <a:lstStyle/>
                    <a:p>
                      <a:pPr marL="64770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8.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Modeliranje</a:t>
                      </a:r>
                      <a:r>
                        <a:rPr lang="en-US" sz="1000" spc="-6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UPOV-a:</a:t>
                      </a:r>
                      <a:r>
                        <a:rPr lang="en-US" sz="1000" spc="-4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validiranje</a:t>
                      </a:r>
                      <a:r>
                        <a:rPr lang="en-US" sz="1000" spc="-55">
                          <a:effectLst/>
                        </a:rPr>
                        <a:t> </a:t>
                      </a:r>
                      <a:r>
                        <a:rPr lang="en-US" sz="1000" spc="-5">
                          <a:effectLst/>
                        </a:rPr>
                        <a:t>modela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184302"/>
                  </a:ext>
                </a:extLst>
              </a:tr>
              <a:tr h="392000">
                <a:tc>
                  <a:txBody>
                    <a:bodyPr/>
                    <a:lstStyle/>
                    <a:p>
                      <a:pPr marL="64770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9.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marR="660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Smjernice  </a:t>
                      </a:r>
                      <a:r>
                        <a:rPr lang="en-US" sz="1000" spc="1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za  </a:t>
                      </a:r>
                      <a:r>
                        <a:rPr lang="en-US" sz="1000" spc="25">
                          <a:effectLst/>
                        </a:rPr>
                        <a:t> </a:t>
                      </a:r>
                      <a:r>
                        <a:rPr lang="en-US" sz="1000" spc="-5">
                          <a:effectLst/>
                        </a:rPr>
                        <a:t>provođenje</a:t>
                      </a:r>
                      <a:r>
                        <a:rPr lang="en-US" sz="1000">
                          <a:effectLst/>
                        </a:rPr>
                        <a:t>  </a:t>
                      </a:r>
                      <a:r>
                        <a:rPr lang="en-US" sz="1000" spc="30">
                          <a:effectLst/>
                        </a:rPr>
                        <a:t> </a:t>
                      </a:r>
                      <a:r>
                        <a:rPr lang="en-US" sz="1000" spc="-5">
                          <a:effectLst/>
                        </a:rPr>
                        <a:t>eksperimentalnih</a:t>
                      </a:r>
                      <a:r>
                        <a:rPr lang="en-US" sz="1000">
                          <a:effectLst/>
                        </a:rPr>
                        <a:t>  </a:t>
                      </a:r>
                      <a:r>
                        <a:rPr lang="en-US" sz="1000" spc="25">
                          <a:effectLst/>
                        </a:rPr>
                        <a:t> </a:t>
                      </a:r>
                      <a:r>
                        <a:rPr lang="en-US" sz="1000" spc="-5">
                          <a:effectLst/>
                        </a:rPr>
                        <a:t>procedura</a:t>
                      </a:r>
                      <a:r>
                        <a:rPr lang="en-US" sz="1000">
                          <a:effectLst/>
                        </a:rPr>
                        <a:t>  </a:t>
                      </a:r>
                      <a:r>
                        <a:rPr lang="en-US" sz="1000" spc="3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na</a:t>
                      </a:r>
                      <a:r>
                        <a:rPr lang="en-US" sz="1000" spc="315">
                          <a:effectLst/>
                        </a:rPr>
                        <a:t> </a:t>
                      </a:r>
                      <a:r>
                        <a:rPr lang="en-US" sz="1000" spc="-5">
                          <a:effectLst/>
                        </a:rPr>
                        <a:t>UPOV-ima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18596"/>
                  </a:ext>
                </a:extLst>
              </a:tr>
              <a:tr h="200763">
                <a:tc>
                  <a:txBody>
                    <a:bodyPr/>
                    <a:lstStyle/>
                    <a:p>
                      <a:pPr marL="64770"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10.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Provedba</a:t>
                      </a:r>
                      <a:r>
                        <a:rPr lang="en-US" sz="1000" spc="-5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eksperimenata</a:t>
                      </a:r>
                      <a:r>
                        <a:rPr lang="en-US" sz="1000" spc="-5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na</a:t>
                      </a:r>
                      <a:r>
                        <a:rPr lang="en-US" sz="1000" spc="-5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UPOV-ima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742823"/>
                  </a:ext>
                </a:extLst>
              </a:tr>
              <a:tr h="200763">
                <a:tc>
                  <a:txBody>
                    <a:bodyPr/>
                    <a:lstStyle/>
                    <a:p>
                      <a:pPr marL="64770"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11.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Batimetrija</a:t>
                      </a:r>
                      <a:r>
                        <a:rPr lang="en-US" sz="1000" spc="-5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priobalnog</a:t>
                      </a:r>
                      <a:r>
                        <a:rPr lang="en-US" sz="1000" spc="-5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mora</a:t>
                      </a:r>
                      <a:r>
                        <a:rPr lang="en-US" sz="1000" spc="-5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Poreštine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6">
                  <a:txBody>
                    <a:bodyPr/>
                    <a:lstStyle/>
                    <a:p>
                      <a:pPr marL="66040" marR="635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Dio</a:t>
                      </a:r>
                      <a:r>
                        <a:rPr lang="en-US" sz="1000">
                          <a:effectLst/>
                        </a:rPr>
                        <a:t>  </a:t>
                      </a:r>
                      <a:r>
                        <a:rPr lang="en-US" sz="1000" spc="22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3:</a:t>
                      </a:r>
                      <a:r>
                        <a:rPr lang="en-US" sz="1000" spc="105">
                          <a:effectLst/>
                        </a:rPr>
                        <a:t> </a:t>
                      </a:r>
                      <a:r>
                        <a:rPr lang="en-US" sz="1000" spc="-5">
                          <a:effectLst/>
                        </a:rPr>
                        <a:t>mora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6">
                  <a:txBody>
                    <a:bodyPr/>
                    <a:lstStyle/>
                    <a:p>
                      <a:pPr marL="51435"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Modeliranje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38564042"/>
                  </a:ext>
                </a:extLst>
              </a:tr>
              <a:tr h="200763">
                <a:tc>
                  <a:txBody>
                    <a:bodyPr/>
                    <a:lstStyle/>
                    <a:p>
                      <a:pPr marL="64770"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12.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Osnove</a:t>
                      </a:r>
                      <a:r>
                        <a:rPr lang="en-US" sz="1000" spc="-5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hidrodinamičkog</a:t>
                      </a:r>
                      <a:r>
                        <a:rPr lang="en-US" sz="1000" spc="-5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modela</a:t>
                      </a:r>
                      <a:r>
                        <a:rPr lang="en-US" sz="1000" spc="-55">
                          <a:effectLst/>
                        </a:rPr>
                        <a:t> </a:t>
                      </a:r>
                      <a:r>
                        <a:rPr lang="en-US" sz="1000" spc="-5">
                          <a:effectLst/>
                        </a:rPr>
                        <a:t>mora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19878"/>
                  </a:ext>
                </a:extLst>
              </a:tr>
              <a:tr h="200763">
                <a:tc>
                  <a:txBody>
                    <a:bodyPr/>
                    <a:lstStyle/>
                    <a:p>
                      <a:pPr marL="64770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13.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Hidrodinamički</a:t>
                      </a:r>
                      <a:r>
                        <a:rPr lang="en-US" sz="1000" spc="-45">
                          <a:effectLst/>
                        </a:rPr>
                        <a:t> </a:t>
                      </a:r>
                      <a:r>
                        <a:rPr lang="en-US" sz="1000" spc="-5">
                          <a:effectLst/>
                        </a:rPr>
                        <a:t>model</a:t>
                      </a:r>
                      <a:r>
                        <a:rPr lang="en-US" sz="1000" spc="-35">
                          <a:effectLst/>
                        </a:rPr>
                        <a:t> </a:t>
                      </a:r>
                      <a:r>
                        <a:rPr lang="en-US" sz="1000" spc="-5">
                          <a:effectLst/>
                        </a:rPr>
                        <a:t>mora:</a:t>
                      </a:r>
                      <a:r>
                        <a:rPr lang="en-US" sz="1000" spc="-35">
                          <a:effectLst/>
                        </a:rPr>
                        <a:t> </a:t>
                      </a:r>
                      <a:r>
                        <a:rPr lang="en-US" sz="1000" spc="-5">
                          <a:effectLst/>
                        </a:rPr>
                        <a:t>modeliranje</a:t>
                      </a:r>
                      <a:r>
                        <a:rPr lang="en-US" sz="1000" spc="-5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početnog</a:t>
                      </a:r>
                      <a:r>
                        <a:rPr lang="en-US" sz="1000" spc="-35">
                          <a:effectLst/>
                        </a:rPr>
                        <a:t> </a:t>
                      </a:r>
                      <a:r>
                        <a:rPr lang="en-US" sz="1000" spc="-5">
                          <a:effectLst/>
                        </a:rPr>
                        <a:t>stanja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981524"/>
                  </a:ext>
                </a:extLst>
              </a:tr>
              <a:tr h="200763">
                <a:tc>
                  <a:txBody>
                    <a:bodyPr/>
                    <a:lstStyle/>
                    <a:p>
                      <a:pPr marL="64770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14.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Kakvoća</a:t>
                      </a:r>
                      <a:r>
                        <a:rPr lang="en-US" sz="1000" spc="-45">
                          <a:effectLst/>
                        </a:rPr>
                        <a:t> </a:t>
                      </a:r>
                      <a:r>
                        <a:rPr lang="en-US" sz="1000" spc="-5">
                          <a:effectLst/>
                        </a:rPr>
                        <a:t>mora:</a:t>
                      </a:r>
                      <a:r>
                        <a:rPr lang="en-US" sz="1000" spc="-3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modeliranje</a:t>
                      </a:r>
                      <a:r>
                        <a:rPr lang="en-US" sz="1000" spc="-4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početnog</a:t>
                      </a:r>
                      <a:r>
                        <a:rPr lang="en-US" sz="1000" spc="-45">
                          <a:effectLst/>
                        </a:rPr>
                        <a:t> </a:t>
                      </a:r>
                      <a:r>
                        <a:rPr lang="en-US" sz="1000" spc="-5">
                          <a:effectLst/>
                        </a:rPr>
                        <a:t>stanja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381491"/>
                  </a:ext>
                </a:extLst>
              </a:tr>
              <a:tr h="200763">
                <a:tc>
                  <a:txBody>
                    <a:bodyPr/>
                    <a:lstStyle/>
                    <a:p>
                      <a:pPr marL="64770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15.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Utjecaj</a:t>
                      </a:r>
                      <a:r>
                        <a:rPr lang="en-US" sz="1000" spc="-3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UPOV-a</a:t>
                      </a:r>
                      <a:r>
                        <a:rPr lang="en-US" sz="1000" spc="-3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na</a:t>
                      </a:r>
                      <a:r>
                        <a:rPr lang="en-US" sz="1000" spc="-2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kakvoću</a:t>
                      </a:r>
                      <a:r>
                        <a:rPr lang="en-US" sz="1000" spc="-3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mora</a:t>
                      </a:r>
                      <a:r>
                        <a:rPr lang="en-US" sz="1000" spc="-2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za</a:t>
                      </a:r>
                      <a:r>
                        <a:rPr lang="en-US" sz="1000" spc="-3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kupanje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764591"/>
                  </a:ext>
                </a:extLst>
              </a:tr>
              <a:tr h="394198">
                <a:tc>
                  <a:txBody>
                    <a:bodyPr/>
                    <a:lstStyle/>
                    <a:p>
                      <a:pPr marL="64770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16.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marR="660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Utjecaj</a:t>
                      </a:r>
                      <a:r>
                        <a:rPr lang="en-US" sz="1000">
                          <a:effectLst/>
                        </a:rPr>
                        <a:t> </a:t>
                      </a:r>
                      <a:r>
                        <a:rPr lang="en-US" sz="1000" spc="16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UPOV-a </a:t>
                      </a:r>
                      <a:r>
                        <a:rPr lang="en-US" sz="1000" spc="16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na </a:t>
                      </a:r>
                      <a:r>
                        <a:rPr lang="en-US" sz="1000" spc="16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kakvoću </a:t>
                      </a:r>
                      <a:r>
                        <a:rPr lang="en-US" sz="1000" spc="155">
                          <a:effectLst/>
                        </a:rPr>
                        <a:t> </a:t>
                      </a:r>
                      <a:r>
                        <a:rPr lang="en-US" sz="1000" spc="-5">
                          <a:effectLst/>
                        </a:rPr>
                        <a:t>mora</a:t>
                      </a:r>
                      <a:r>
                        <a:rPr lang="en-US" sz="1000">
                          <a:effectLst/>
                        </a:rPr>
                        <a:t> </a:t>
                      </a:r>
                      <a:r>
                        <a:rPr lang="en-US" sz="1000" spc="16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za </a:t>
                      </a:r>
                      <a:r>
                        <a:rPr lang="en-US" sz="1000" spc="15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kupanje: </a:t>
                      </a:r>
                      <a:r>
                        <a:rPr lang="en-US" sz="1000" spc="160">
                          <a:effectLst/>
                        </a:rPr>
                        <a:t> </a:t>
                      </a:r>
                      <a:r>
                        <a:rPr lang="en-US" sz="1000" spc="-5">
                          <a:effectLst/>
                        </a:rPr>
                        <a:t>validiranje</a:t>
                      </a:r>
                      <a:r>
                        <a:rPr lang="en-US" sz="1000" spc="185">
                          <a:effectLst/>
                        </a:rPr>
                        <a:t> </a:t>
                      </a:r>
                      <a:r>
                        <a:rPr lang="en-US" sz="1000" spc="-5">
                          <a:effectLst/>
                        </a:rPr>
                        <a:t>modela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466697"/>
                  </a:ext>
                </a:extLst>
              </a:tr>
              <a:tr h="200763">
                <a:tc>
                  <a:txBody>
                    <a:bodyPr/>
                    <a:lstStyle/>
                    <a:p>
                      <a:pPr marL="64770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17.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Izvješće</a:t>
                      </a:r>
                      <a:r>
                        <a:rPr lang="en-US" sz="1000" spc="-5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o</a:t>
                      </a:r>
                      <a:r>
                        <a:rPr lang="en-US" sz="1000" spc="-3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izvršenoj</a:t>
                      </a:r>
                      <a:r>
                        <a:rPr lang="en-US" sz="1000" spc="-3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edukaciji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 marL="66040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Kraj</a:t>
                      </a:r>
                      <a:r>
                        <a:rPr lang="en-US" sz="1000" spc="-50">
                          <a:effectLst/>
                        </a:rPr>
                        <a:t> </a:t>
                      </a:r>
                      <a:r>
                        <a:rPr lang="en-US" sz="1000" spc="-5">
                          <a:effectLst/>
                        </a:rPr>
                        <a:t>projekta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317104"/>
                  </a:ext>
                </a:extLst>
              </a:tr>
              <a:tr h="200763">
                <a:tc>
                  <a:txBody>
                    <a:bodyPr/>
                    <a:lstStyle/>
                    <a:p>
                      <a:pPr marL="64770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18.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en-US" sz="1000" spc="-5" dirty="0" err="1">
                          <a:effectLst/>
                        </a:rPr>
                        <a:t>Završno</a:t>
                      </a:r>
                      <a:r>
                        <a:rPr lang="en-US" sz="1000" spc="-65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izvješće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4139"/>
                  </a:ext>
                </a:extLst>
              </a:tr>
            </a:tbl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A91643-609C-CD40-889A-5A2DB786E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449"/>
            <a:ext cx="10515600" cy="4351338"/>
          </a:xfrm>
        </p:spPr>
        <p:txBody>
          <a:bodyPr/>
          <a:lstStyle/>
          <a:p>
            <a:r>
              <a:rPr lang="sr-Latn-RS" dirty="0"/>
              <a:t>Sveukupno izrađeno je 19 izvješća kao rezultat rada na pojedinim </a:t>
            </a:r>
            <a:r>
              <a:rPr lang="sr-Latn-RS" dirty="0" err="1"/>
              <a:t>cjelinama</a:t>
            </a:r>
            <a:r>
              <a:rPr lang="sr-Latn-RS" dirty="0"/>
              <a:t>;</a:t>
            </a:r>
          </a:p>
          <a:p>
            <a:endParaRPr lang="hr-HR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8CA1C7-3F97-40DF-BC42-FA7F11BAAC91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/>
              <a:t>STUDIJA Poreč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19174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7CB4B-6332-0447-8EDB-BC19587B8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STUDIJA Poreč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5E992-BB0A-3948-9B01-9718C29E8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753"/>
            <a:ext cx="10515600" cy="486393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hr-HR" dirty="0">
                <a:solidFill>
                  <a:srgbClr val="0070C0"/>
                </a:solidFill>
              </a:rPr>
              <a:t>Po prvi puta </a:t>
            </a:r>
            <a:r>
              <a:rPr lang="hr-HR" dirty="0">
                <a:solidFill>
                  <a:srgbClr val="002060"/>
                </a:solidFill>
              </a:rPr>
              <a:t>u domaćoj hidrotehničkoj praksi </a:t>
            </a:r>
            <a:r>
              <a:rPr lang="hr-HR" dirty="0">
                <a:solidFill>
                  <a:srgbClr val="0070C0"/>
                </a:solidFill>
              </a:rPr>
              <a:t>provedena je </a:t>
            </a:r>
            <a:r>
              <a:rPr lang="hr-HR" dirty="0">
                <a:solidFill>
                  <a:srgbClr val="002060"/>
                </a:solidFill>
              </a:rPr>
              <a:t>simultano i na jednom mjestu</a:t>
            </a:r>
            <a:r>
              <a:rPr lang="hr-HR" dirty="0">
                <a:solidFill>
                  <a:srgbClr val="0070C0"/>
                </a:solidFill>
              </a:rPr>
              <a:t> provjera rada uređaja za pročišćavanje otpadnih voda integriranjem modelskih simulacija parametara reakcije kanalizacijskog sustava – pročistača otpadnih voda - recipijenta </a:t>
            </a:r>
            <a:r>
              <a:rPr lang="hr-HR" dirty="0">
                <a:solidFill>
                  <a:srgbClr val="002060"/>
                </a:solidFill>
              </a:rPr>
              <a:t>na opterećenja kroz zimsko ljetni period</a:t>
            </a:r>
            <a:r>
              <a:rPr lang="hr-HR" dirty="0">
                <a:solidFill>
                  <a:srgbClr val="0070C0"/>
                </a:solidFill>
              </a:rPr>
              <a:t>;</a:t>
            </a:r>
          </a:p>
          <a:p>
            <a:pPr algn="just"/>
            <a:r>
              <a:rPr lang="hr-HR" dirty="0"/>
              <a:t>Krajnjim korisnicima Studije – Odvodnji Poreč </a:t>
            </a:r>
            <a:r>
              <a:rPr lang="hr-HR" dirty="0">
                <a:solidFill>
                  <a:srgbClr val="0070C0"/>
                </a:solidFill>
              </a:rPr>
              <a:t>osigurani su inženjerski alati, provedena mjerenja na kanalizaciji, pročistaču i moru, proveden transfer znanja i obuka za rad u laboratoriju i samostalno korištenje</a:t>
            </a:r>
            <a:r>
              <a:rPr lang="hr-HR" dirty="0"/>
              <a:t> sva 3 reprezentativna matematska modela;</a:t>
            </a:r>
          </a:p>
          <a:p>
            <a:pPr algn="just"/>
            <a:r>
              <a:rPr lang="hr-HR" dirty="0"/>
              <a:t>Omogućeno je </a:t>
            </a:r>
            <a:r>
              <a:rPr lang="hr-HR" dirty="0">
                <a:solidFill>
                  <a:srgbClr val="0070C0"/>
                </a:solidFill>
              </a:rPr>
              <a:t>praćenje, planiranje i izvještavanje o parametrima funkcioniranja sustava odvodnje i pročišćavanja otpadnih voda </a:t>
            </a:r>
            <a:r>
              <a:rPr lang="hr-HR" dirty="0"/>
              <a:t>Poreča i stanja mora i plaža na području </a:t>
            </a:r>
            <a:r>
              <a:rPr lang="hr-HR" dirty="0" err="1"/>
              <a:t>Poreštine</a:t>
            </a:r>
            <a:r>
              <a:rPr lang="hr-HR" dirty="0"/>
              <a:t>;</a:t>
            </a:r>
          </a:p>
          <a:p>
            <a:pPr algn="just"/>
            <a:r>
              <a:rPr lang="hr-HR" dirty="0"/>
              <a:t>Studija predstavlja apsolutni </a:t>
            </a:r>
            <a:r>
              <a:rPr lang="hr-HR" dirty="0">
                <a:solidFill>
                  <a:srgbClr val="0070C0"/>
                </a:solidFill>
              </a:rPr>
              <a:t>iskorak u pravcu učinkovite, strukturirane i brze provjere parametara zaštite okoliša</a:t>
            </a:r>
            <a:r>
              <a:rPr lang="hr-HR" dirty="0"/>
              <a:t> samostalno od strane krajnjeg korisnika,</a:t>
            </a:r>
          </a:p>
          <a:p>
            <a:pPr algn="just"/>
            <a:r>
              <a:rPr lang="hr-HR" dirty="0">
                <a:solidFill>
                  <a:srgbClr val="0070C0"/>
                </a:solidFill>
              </a:rPr>
              <a:t>Metodološki, pristup je temeljen na znanstveno inženjerskim metodama, i kao takav postaje model za sve druge lokacije UPOV-a u RH, bilo sa recipijentima more ili rijeke.</a:t>
            </a:r>
          </a:p>
        </p:txBody>
      </p:sp>
    </p:spTree>
    <p:extLst>
      <p:ext uri="{BB962C8B-B14F-4D97-AF65-F5344CB8AC3E}">
        <p14:creationId xmlns:p14="http://schemas.microsoft.com/office/powerpoint/2010/main" val="4112763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0FCC4-9AE1-48EC-B3FD-7D8C3D435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2069"/>
            <a:ext cx="10515600" cy="1325563"/>
          </a:xfrm>
        </p:spPr>
        <p:txBody>
          <a:bodyPr/>
          <a:lstStyle/>
          <a:p>
            <a:r>
              <a:rPr lang="sr-Latn-RS" dirty="0"/>
              <a:t>STUDIJA Poreč</a:t>
            </a:r>
            <a:r>
              <a:rPr lang="hr-HR" dirty="0"/>
              <a:t> – šire značenje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FF125-8317-4087-9773-160BBE231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634"/>
            <a:ext cx="10651836" cy="5652654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hr-HR" dirty="0"/>
              <a:t>Studija je i sa vremenskim pomakom u realizaciji </a:t>
            </a:r>
            <a:r>
              <a:rPr lang="hr-HR" dirty="0">
                <a:solidFill>
                  <a:srgbClr val="00B0F0"/>
                </a:solidFill>
              </a:rPr>
              <a:t>uspjela realizirati zacrtane zadatke iz PZ</a:t>
            </a:r>
            <a:r>
              <a:rPr lang="hr-HR" dirty="0"/>
              <a:t>;</a:t>
            </a:r>
          </a:p>
          <a:p>
            <a:pPr lvl="0" algn="just"/>
            <a:r>
              <a:rPr lang="hr-HR" dirty="0"/>
              <a:t>Dokazalo se da je odabrana </a:t>
            </a:r>
            <a:r>
              <a:rPr lang="hr-HR" dirty="0">
                <a:solidFill>
                  <a:srgbClr val="00B0F0"/>
                </a:solidFill>
              </a:rPr>
              <a:t>tehnologija pročistača dobro odabrana</a:t>
            </a:r>
            <a:r>
              <a:rPr lang="hr-HR" dirty="0"/>
              <a:t>;</a:t>
            </a:r>
          </a:p>
          <a:p>
            <a:pPr lvl="0" algn="just"/>
            <a:r>
              <a:rPr lang="hr-HR" dirty="0"/>
              <a:t>Rezultati pročišćavanja na UPOV-ima su već </a:t>
            </a:r>
            <a:r>
              <a:rPr lang="hr-HR" dirty="0">
                <a:solidFill>
                  <a:srgbClr val="00B0F0"/>
                </a:solidFill>
              </a:rPr>
              <a:t>u probnom radu dokazali dostizanje ključnih parametara kakvoće </a:t>
            </a:r>
            <a:r>
              <a:rPr lang="hr-HR" dirty="0" err="1">
                <a:solidFill>
                  <a:srgbClr val="00B0F0"/>
                </a:solidFill>
              </a:rPr>
              <a:t>efluenta</a:t>
            </a:r>
            <a:r>
              <a:rPr lang="hr-HR" dirty="0"/>
              <a:t>, te dostizanje plana korištenja pročišćene otpadne vode za </a:t>
            </a:r>
            <a:r>
              <a:rPr lang="hr-HR" dirty="0">
                <a:solidFill>
                  <a:srgbClr val="00B0F0"/>
                </a:solidFill>
              </a:rPr>
              <a:t>zalijevanje zelenih, sportskih i poljoprivrednih površina</a:t>
            </a:r>
            <a:r>
              <a:rPr lang="hr-HR" dirty="0"/>
              <a:t> kao i druge komunalne namjene;</a:t>
            </a:r>
          </a:p>
          <a:p>
            <a:pPr lvl="0" algn="just"/>
            <a:r>
              <a:rPr lang="hr-HR" dirty="0"/>
              <a:t>Proveden je </a:t>
            </a:r>
            <a:r>
              <a:rPr lang="hr-HR" dirty="0">
                <a:solidFill>
                  <a:srgbClr val="00B0F0"/>
                </a:solidFill>
              </a:rPr>
              <a:t>transfer znanja</a:t>
            </a:r>
            <a:r>
              <a:rPr lang="hr-HR" dirty="0"/>
              <a:t> za djelatnike komunalnog društva za sve dijelove projekta;</a:t>
            </a:r>
          </a:p>
          <a:p>
            <a:pPr lvl="0" algn="just"/>
            <a:r>
              <a:rPr lang="hr-HR" dirty="0"/>
              <a:t>Instalirani su </a:t>
            </a:r>
            <a:r>
              <a:rPr lang="hr-HR" dirty="0">
                <a:solidFill>
                  <a:srgbClr val="00B0F0"/>
                </a:solidFill>
              </a:rPr>
              <a:t>modeli kanalizacijskog sustava, model pročistača i model mora</a:t>
            </a:r>
            <a:r>
              <a:rPr lang="hr-HR" dirty="0"/>
              <a:t>;</a:t>
            </a:r>
          </a:p>
          <a:p>
            <a:pPr lvl="0" algn="just"/>
            <a:r>
              <a:rPr lang="hr-HR" dirty="0"/>
              <a:t>Studija je po prvi puta u domaćoj ali i EU praksi provela </a:t>
            </a:r>
            <a:r>
              <a:rPr lang="hr-HR" dirty="0">
                <a:solidFill>
                  <a:srgbClr val="00B0F0"/>
                </a:solidFill>
              </a:rPr>
              <a:t>integralno modeliranje </a:t>
            </a:r>
            <a:r>
              <a:rPr lang="hr-HR" dirty="0"/>
              <a:t>kanalizacijskog sustava – UPOV-a i mora; </a:t>
            </a:r>
          </a:p>
          <a:p>
            <a:pPr lvl="0" algn="just"/>
            <a:r>
              <a:rPr lang="hr-HR" dirty="0"/>
              <a:t>Studija predstavlja </a:t>
            </a:r>
            <a:r>
              <a:rPr lang="hr-HR" dirty="0">
                <a:solidFill>
                  <a:srgbClr val="00B0F0"/>
                </a:solidFill>
              </a:rPr>
              <a:t>model za provjeru rada uređaja kako prije izgradnje tako i po izgradnji UPOV-a</a:t>
            </a:r>
            <a:r>
              <a:rPr lang="hr-HR" dirty="0"/>
              <a:t>;</a:t>
            </a:r>
          </a:p>
          <a:p>
            <a:pPr lvl="0" algn="just"/>
            <a:r>
              <a:rPr lang="hr-HR" dirty="0"/>
              <a:t>Studija predstavlja </a:t>
            </a:r>
            <a:r>
              <a:rPr lang="hr-HR" dirty="0">
                <a:solidFill>
                  <a:srgbClr val="00B0F0"/>
                </a:solidFill>
              </a:rPr>
              <a:t>model za bilo kakav sustav odvodnje i pročišćavanja sa različitim recipijentima</a:t>
            </a:r>
            <a:r>
              <a:rPr lang="hr-HR" dirty="0"/>
              <a:t>;</a:t>
            </a:r>
          </a:p>
          <a:p>
            <a:pPr lvl="0" algn="just"/>
            <a:r>
              <a:rPr lang="hr-HR" dirty="0"/>
              <a:t>Studija je </a:t>
            </a:r>
            <a:r>
              <a:rPr lang="hr-HR" dirty="0">
                <a:solidFill>
                  <a:srgbClr val="00B0F0"/>
                </a:solidFill>
              </a:rPr>
              <a:t>model za izradu različitih scenarija opterećenja sustava odvodnje za sadašnje i buduće vrijeme; </a:t>
            </a:r>
          </a:p>
          <a:p>
            <a:pPr lvl="0" algn="just"/>
            <a:r>
              <a:rPr lang="hr-HR" dirty="0"/>
              <a:t>Metodologija i inženjerski alati koje je uz znanje kroz Studiju dobilo komunalno društvo predstavljaju ključne elemente </a:t>
            </a:r>
            <a:r>
              <a:rPr lang="hr-HR" dirty="0">
                <a:solidFill>
                  <a:srgbClr val="00B0F0"/>
                </a:solidFill>
              </a:rPr>
              <a:t>pametne kanalizacije </a:t>
            </a:r>
            <a:r>
              <a:rPr lang="hr-HR" dirty="0"/>
              <a:t>koja će uz dalje razvijanje modela, kontinuirani </a:t>
            </a:r>
            <a:r>
              <a:rPr lang="hr-HR" dirty="0">
                <a:solidFill>
                  <a:srgbClr val="00B0F0"/>
                </a:solidFill>
              </a:rPr>
              <a:t>monitoring</a:t>
            </a:r>
            <a:r>
              <a:rPr lang="hr-HR" dirty="0"/>
              <a:t> fizikalno mjerljivih parametara na sva tri elementa sustava, uz korištenje super računala </a:t>
            </a:r>
            <a:r>
              <a:rPr lang="hr-HR" dirty="0">
                <a:solidFill>
                  <a:srgbClr val="00B0F0"/>
                </a:solidFill>
              </a:rPr>
              <a:t>u realnom vremenu </a:t>
            </a:r>
            <a:r>
              <a:rPr lang="hr-HR" dirty="0"/>
              <a:t>postati pravi </a:t>
            </a:r>
            <a:r>
              <a:rPr lang="hr-HR" dirty="0">
                <a:solidFill>
                  <a:srgbClr val="00B0F0"/>
                </a:solidFill>
              </a:rPr>
              <a:t>digitalni blizanci</a:t>
            </a:r>
            <a:r>
              <a:rPr lang="hr-HR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217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F4DBB-5BCD-7940-A938-C04B42C94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70C0"/>
                </a:solidFill>
                <a:highlight>
                  <a:srgbClr val="FFFF00"/>
                </a:highlight>
                <a:latin typeface="+mn-lt"/>
              </a:rPr>
              <a:t>STUDIJA Poreč</a:t>
            </a:r>
            <a:endParaRPr lang="hr-HR" b="1" dirty="0">
              <a:solidFill>
                <a:srgbClr val="0070C0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A6BA7-F566-C943-9698-4585BFF4E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r-HR" sz="48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hr-HR" sz="48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hr-HR" sz="4800" b="1" dirty="0">
                <a:solidFill>
                  <a:srgbClr val="0070C0"/>
                </a:solidFill>
                <a:highlight>
                  <a:srgbClr val="FFFF00"/>
                </a:highlight>
              </a:rPr>
              <a:t>Hvala na pažnji !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9F4F55-EB6C-2F47-95F3-14BF9DAEA977}"/>
              </a:ext>
            </a:extLst>
          </p:cNvPr>
          <p:cNvSpPr/>
          <p:nvPr/>
        </p:nvSpPr>
        <p:spPr>
          <a:xfrm>
            <a:off x="2106017" y="5881014"/>
            <a:ext cx="68403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 err="1">
                <a:solidFill>
                  <a:srgbClr val="0070C0"/>
                </a:solidFill>
              </a:rPr>
              <a:t>M.Sc</a:t>
            </a:r>
            <a:r>
              <a:rPr lang="sr-Latn-RS" dirty="0">
                <a:solidFill>
                  <a:srgbClr val="0070C0"/>
                </a:solidFill>
              </a:rPr>
              <a:t>. Božidar </a:t>
            </a:r>
            <a:r>
              <a:rPr lang="sr-Latn-RS" dirty="0" err="1">
                <a:solidFill>
                  <a:srgbClr val="0070C0"/>
                </a:solidFill>
              </a:rPr>
              <a:t>Deduš</a:t>
            </a:r>
            <a:r>
              <a:rPr lang="sr-Latn-RS" dirty="0">
                <a:solidFill>
                  <a:srgbClr val="0070C0"/>
                </a:solidFill>
              </a:rPr>
              <a:t> </a:t>
            </a:r>
            <a:r>
              <a:rPr lang="sr-Latn-RS" dirty="0" err="1">
                <a:solidFill>
                  <a:srgbClr val="0070C0"/>
                </a:solidFill>
              </a:rPr>
              <a:t>Dip</a:t>
            </a:r>
            <a:r>
              <a:rPr lang="sr-Latn-RS" dirty="0">
                <a:solidFill>
                  <a:srgbClr val="0070C0"/>
                </a:solidFill>
              </a:rPr>
              <a:t>. HE (Delft) </a:t>
            </a:r>
            <a:r>
              <a:rPr lang="sr-Latn-RS" dirty="0" err="1">
                <a:solidFill>
                  <a:srgbClr val="0070C0"/>
                </a:solidFill>
              </a:rPr>
              <a:t>dipl.ing.građ</a:t>
            </a:r>
            <a:r>
              <a:rPr lang="sr-Latn-RS" dirty="0">
                <a:solidFill>
                  <a:srgbClr val="0070C0"/>
                </a:solidFill>
              </a:rPr>
              <a:t>.  Zagreb, 23.03.2022.</a:t>
            </a:r>
          </a:p>
          <a:p>
            <a:endParaRPr lang="sr-Latn-RS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E96825-8EC7-D74C-890D-2F4B791AE307}"/>
              </a:ext>
            </a:extLst>
          </p:cNvPr>
          <p:cNvSpPr txBox="1"/>
          <p:nvPr/>
        </p:nvSpPr>
        <p:spPr>
          <a:xfrm rot="10800000" flipH="1" flipV="1">
            <a:off x="9451497" y="6027241"/>
            <a:ext cx="1261261" cy="27699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200" dirty="0" err="1">
                <a:solidFill>
                  <a:schemeClr val="bg1"/>
                </a:solidFill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Only</a:t>
            </a:r>
            <a:r>
              <a:rPr lang="hr-HR" sz="1200" dirty="0">
                <a:solidFill>
                  <a:schemeClr val="bg1"/>
                </a:solidFill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 </a:t>
            </a:r>
            <a:r>
              <a:rPr lang="hr-HR" sz="1200" dirty="0" err="1">
                <a:solidFill>
                  <a:schemeClr val="bg1"/>
                </a:solidFill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smart</a:t>
            </a:r>
            <a:r>
              <a:rPr lang="hr-HR" sz="1200" dirty="0">
                <a:solidFill>
                  <a:schemeClr val="bg1"/>
                </a:solidFill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 </a:t>
            </a:r>
            <a:r>
              <a:rPr lang="hr-HR" sz="1200" dirty="0" err="1">
                <a:solidFill>
                  <a:schemeClr val="bg1"/>
                </a:solidFill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solutions</a:t>
            </a:r>
            <a:endParaRPr lang="hr-HR" sz="1200" dirty="0">
              <a:solidFill>
                <a:schemeClr val="bg1"/>
              </a:solidFill>
              <a:latin typeface="Brush Script MT" panose="03060802040406070304" pitchFamily="66" charset="-122"/>
              <a:ea typeface="Brush Script MT" panose="03060802040406070304" pitchFamily="66" charset="-122"/>
              <a:cs typeface="Brush Script MT" panose="03060802040406070304" pitchFamily="66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C3CA93-715F-4744-AF90-87F3E2C1B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497" y="5782518"/>
            <a:ext cx="1261261" cy="24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6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85774-E355-5C48-9A05-812A9EC2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70C0"/>
                </a:solidFill>
                <a:highlight>
                  <a:srgbClr val="FFFF00"/>
                </a:highlight>
              </a:rPr>
              <a:t>PROJEKT</a:t>
            </a:r>
            <a:r>
              <a:rPr lang="sr-Latn-RS" b="1" dirty="0">
                <a:highlight>
                  <a:srgbClr val="FFFF00"/>
                </a:highlight>
              </a:rPr>
              <a:t>  </a:t>
            </a:r>
            <a:r>
              <a:rPr lang="sr-Latn-RS" b="1" dirty="0">
                <a:solidFill>
                  <a:srgbClr val="0070C0"/>
                </a:solidFill>
                <a:highlight>
                  <a:srgbClr val="FFFF00"/>
                </a:highlight>
              </a:rPr>
              <a:t>Poreč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2D5F2-8B21-4E4B-A58B-EB035385A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7832"/>
            <a:ext cx="10515600" cy="496018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/>
              <a:t>Projekt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pripreman</a:t>
            </a:r>
            <a:r>
              <a:rPr lang="en-US" dirty="0"/>
              <a:t> u </a:t>
            </a:r>
            <a:r>
              <a:rPr lang="en-US" dirty="0" err="1"/>
              <a:t>sklopu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IPA </a:t>
            </a:r>
            <a:r>
              <a:rPr lang="en-US" dirty="0" err="1">
                <a:solidFill>
                  <a:srgbClr val="0070C0"/>
                </a:solidFill>
              </a:rPr>
              <a:t>Operativnog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programa</a:t>
            </a:r>
            <a:r>
              <a:rPr lang="en-US" dirty="0">
                <a:solidFill>
                  <a:srgbClr val="0070C0"/>
                </a:solidFill>
              </a:rPr>
              <a:t> “</a:t>
            </a:r>
            <a:r>
              <a:rPr lang="en-US" dirty="0" err="1">
                <a:solidFill>
                  <a:srgbClr val="0070C0"/>
                </a:solidFill>
              </a:rPr>
              <a:t>Okoliš</a:t>
            </a:r>
            <a:r>
              <a:rPr lang="en-US" dirty="0">
                <a:solidFill>
                  <a:srgbClr val="0070C0"/>
                </a:solidFill>
              </a:rPr>
              <a:t>” 2007. ‒ 2013., </a:t>
            </a:r>
            <a:r>
              <a:rPr lang="en-US" dirty="0" err="1">
                <a:solidFill>
                  <a:srgbClr val="0070C0"/>
                </a:solidFill>
              </a:rPr>
              <a:t>Prioritetna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os</a:t>
            </a:r>
            <a:r>
              <a:rPr lang="en-US" dirty="0">
                <a:solidFill>
                  <a:srgbClr val="0070C0"/>
                </a:solidFill>
              </a:rPr>
              <a:t> 2: “</a:t>
            </a:r>
            <a:r>
              <a:rPr lang="en-US" dirty="0" err="1">
                <a:solidFill>
                  <a:srgbClr val="0070C0"/>
                </a:solidFill>
              </a:rPr>
              <a:t>Zaštita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hrvatskih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vodnih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resursa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kroz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poboljšanje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sustava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vodoopskrbe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te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integriranog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sustava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upravljanja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otpadnim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vodama</a:t>
            </a:r>
            <a:r>
              <a:rPr lang="en-US" dirty="0">
                <a:solidFill>
                  <a:srgbClr val="0070C0"/>
                </a:solidFill>
              </a:rPr>
              <a:t>”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postigli</a:t>
            </a:r>
            <a:r>
              <a:rPr lang="en-US" dirty="0"/>
              <a:t> </a:t>
            </a:r>
            <a:r>
              <a:rPr lang="en-US" dirty="0" err="1"/>
              <a:t>stroži</a:t>
            </a:r>
            <a:r>
              <a:rPr lang="en-US" dirty="0"/>
              <a:t> </a:t>
            </a:r>
            <a:r>
              <a:rPr lang="en-US" dirty="0" err="1"/>
              <a:t>zahtjevi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kvalitetom</a:t>
            </a:r>
            <a:r>
              <a:rPr lang="en-US" dirty="0"/>
              <a:t> </a:t>
            </a:r>
            <a:r>
              <a:rPr lang="en-US" dirty="0" err="1"/>
              <a:t>ispuštenog</a:t>
            </a:r>
            <a:r>
              <a:rPr lang="en-US" dirty="0"/>
              <a:t> </a:t>
            </a:r>
            <a:r>
              <a:rPr lang="en-US" dirty="0" err="1"/>
              <a:t>efluenta</a:t>
            </a:r>
            <a:r>
              <a:rPr lang="en-US" dirty="0"/>
              <a:t>,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poboljšala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</a:t>
            </a:r>
            <a:r>
              <a:rPr lang="en-US" dirty="0" err="1"/>
              <a:t>priobalnih</a:t>
            </a:r>
            <a:r>
              <a:rPr lang="en-US" dirty="0"/>
              <a:t> </a:t>
            </a:r>
            <a:r>
              <a:rPr lang="en-US" dirty="0" err="1"/>
              <a:t>voda</a:t>
            </a:r>
            <a:r>
              <a:rPr lang="en-US" dirty="0"/>
              <a:t>. </a:t>
            </a:r>
            <a:r>
              <a:rPr lang="en-US" dirty="0" err="1"/>
              <a:t>Sufinanciranje</a:t>
            </a:r>
            <a:r>
              <a:rPr lang="en-US" dirty="0"/>
              <a:t> </a:t>
            </a:r>
            <a:r>
              <a:rPr lang="en-US" dirty="0" err="1"/>
              <a:t>sredstvima</a:t>
            </a:r>
            <a:r>
              <a:rPr lang="en-US" dirty="0"/>
              <a:t> EU-a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odobreno</a:t>
            </a:r>
            <a:r>
              <a:rPr lang="en-US" dirty="0"/>
              <a:t> 1. </a:t>
            </a:r>
            <a:r>
              <a:rPr lang="en-US" dirty="0" err="1"/>
              <a:t>srpnja</a:t>
            </a:r>
            <a:r>
              <a:rPr lang="en-US" dirty="0"/>
              <a:t> 2013. </a:t>
            </a:r>
            <a:r>
              <a:rPr lang="en-US" dirty="0" err="1"/>
              <a:t>godine</a:t>
            </a:r>
            <a:r>
              <a:rPr lang="en-US" dirty="0"/>
              <a:t>, a </a:t>
            </a:r>
            <a:r>
              <a:rPr lang="en-US" dirty="0" err="1">
                <a:solidFill>
                  <a:srgbClr val="0070C0"/>
                </a:solidFill>
              </a:rPr>
              <a:t>projekt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je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trebao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biti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završiti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krajem</a:t>
            </a:r>
            <a:r>
              <a:rPr lang="en-US" dirty="0">
                <a:solidFill>
                  <a:srgbClr val="0070C0"/>
                </a:solidFill>
              </a:rPr>
              <a:t> 2017. </a:t>
            </a:r>
            <a:r>
              <a:rPr lang="en-US" dirty="0" err="1">
                <a:solidFill>
                  <a:srgbClr val="0070C0"/>
                </a:solidFill>
              </a:rPr>
              <a:t>godine</a:t>
            </a:r>
            <a:r>
              <a:rPr lang="en-US" dirty="0">
                <a:solidFill>
                  <a:srgbClr val="0070C0"/>
                </a:solidFill>
              </a:rPr>
              <a:t>.</a:t>
            </a:r>
            <a:endParaRPr lang="hr-HR" dirty="0">
              <a:solidFill>
                <a:srgbClr val="0070C0"/>
              </a:solidFill>
            </a:endParaRPr>
          </a:p>
          <a:p>
            <a:pPr algn="just"/>
            <a:endParaRPr lang="hr-HR" dirty="0"/>
          </a:p>
          <a:p>
            <a:pPr algn="just"/>
            <a:r>
              <a:rPr lang="en-US" dirty="0" err="1"/>
              <a:t>Projekt</a:t>
            </a:r>
            <a:r>
              <a:rPr lang="en-US" dirty="0"/>
              <a:t> </a:t>
            </a:r>
            <a:r>
              <a:rPr lang="en-US" dirty="0" err="1"/>
              <a:t>obuhvaća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rekonstrukciju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postojeće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kanalizacijske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mreže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ukupno</a:t>
            </a:r>
            <a:r>
              <a:rPr lang="en-US" dirty="0"/>
              <a:t> </a:t>
            </a:r>
            <a:r>
              <a:rPr lang="en-US" dirty="0" err="1"/>
              <a:t>cca</a:t>
            </a:r>
            <a:r>
              <a:rPr lang="en-US" dirty="0"/>
              <a:t> 23 km od </a:t>
            </a:r>
            <a:r>
              <a:rPr lang="en-US" dirty="0" err="1"/>
              <a:t>kojih</a:t>
            </a:r>
            <a:r>
              <a:rPr lang="en-US" dirty="0"/>
              <a:t> </a:t>
            </a:r>
            <a:r>
              <a:rPr lang="en-US" dirty="0" err="1"/>
              <a:t>cca</a:t>
            </a:r>
            <a:r>
              <a:rPr lang="en-US" dirty="0"/>
              <a:t> 13 km </a:t>
            </a:r>
            <a:r>
              <a:rPr lang="en-US" dirty="0" err="1"/>
              <a:t>gravitacijskih</a:t>
            </a:r>
            <a:r>
              <a:rPr lang="en-US" dirty="0"/>
              <a:t> </a:t>
            </a:r>
            <a:r>
              <a:rPr lang="en-US" dirty="0" err="1"/>
              <a:t>kolektora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cca</a:t>
            </a:r>
            <a:r>
              <a:rPr lang="en-US" dirty="0"/>
              <a:t> 10 km </a:t>
            </a:r>
            <a:r>
              <a:rPr lang="en-US" dirty="0" err="1"/>
              <a:t>tlačnih</a:t>
            </a:r>
            <a:r>
              <a:rPr lang="en-US" dirty="0"/>
              <a:t> </a:t>
            </a:r>
            <a:r>
              <a:rPr lang="en-US" dirty="0" err="1"/>
              <a:t>kolektora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26 </a:t>
            </a:r>
            <a:r>
              <a:rPr lang="en-US" dirty="0" err="1">
                <a:solidFill>
                  <a:srgbClr val="0070C0"/>
                </a:solidFill>
              </a:rPr>
              <a:t>crpnih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stanica</a:t>
            </a:r>
            <a:r>
              <a:rPr lang="en-US" dirty="0"/>
              <a:t>, </a:t>
            </a:r>
            <a:r>
              <a:rPr lang="en-US" dirty="0" err="1"/>
              <a:t>izgradnju</a:t>
            </a:r>
            <a:r>
              <a:rPr lang="en-US" dirty="0"/>
              <a:t> </a:t>
            </a:r>
            <a:r>
              <a:rPr lang="en-US" dirty="0" err="1"/>
              <a:t>kolektora</a:t>
            </a:r>
            <a:r>
              <a:rPr lang="en-US" dirty="0"/>
              <a:t> do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uređaja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pročišćavanje</a:t>
            </a:r>
            <a:r>
              <a:rPr lang="en-US" dirty="0"/>
              <a:t> </a:t>
            </a:r>
            <a:r>
              <a:rPr lang="en-US" dirty="0" err="1"/>
              <a:t>otpadnih</a:t>
            </a:r>
            <a:r>
              <a:rPr lang="en-US" dirty="0"/>
              <a:t> </a:t>
            </a:r>
            <a:r>
              <a:rPr lang="en-US" dirty="0" err="1"/>
              <a:t>voda</a:t>
            </a:r>
            <a:r>
              <a:rPr lang="en-US" dirty="0"/>
              <a:t> (</a:t>
            </a:r>
            <a:r>
              <a:rPr lang="en-US" dirty="0" err="1"/>
              <a:t>cca</a:t>
            </a:r>
            <a:r>
              <a:rPr lang="en-US" dirty="0"/>
              <a:t> 13 km), </a:t>
            </a:r>
            <a:r>
              <a:rPr lang="en-US" dirty="0" err="1">
                <a:solidFill>
                  <a:srgbClr val="0070C0"/>
                </a:solidFill>
              </a:rPr>
              <a:t>obnove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poboljšanja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postojećih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kopnenih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dijelova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podmorskih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ispust</a:t>
            </a:r>
            <a:r>
              <a:rPr lang="en-US" dirty="0" err="1"/>
              <a:t>a</a:t>
            </a:r>
            <a:r>
              <a:rPr lang="en-US" dirty="0"/>
              <a:t> s </a:t>
            </a:r>
            <a:r>
              <a:rPr lang="en-US" dirty="0" err="1"/>
              <a:t>opremanjem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31 </a:t>
            </a:r>
            <a:r>
              <a:rPr lang="en-US" dirty="0" err="1">
                <a:solidFill>
                  <a:srgbClr val="0070C0"/>
                </a:solidFill>
              </a:rPr>
              <a:t>postojeće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crpne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stanice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 7 </a:t>
            </a:r>
            <a:r>
              <a:rPr lang="en-US" dirty="0" err="1">
                <a:solidFill>
                  <a:srgbClr val="0070C0"/>
                </a:solidFill>
              </a:rPr>
              <a:t>novih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crpnih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stanica</a:t>
            </a:r>
            <a:r>
              <a:rPr lang="en-US" dirty="0"/>
              <a:t> </a:t>
            </a:r>
            <a:r>
              <a:rPr lang="en-US" dirty="0" err="1"/>
              <a:t>opremom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automatiku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telemetriju</a:t>
            </a:r>
            <a:r>
              <a:rPr lang="en-US" dirty="0"/>
              <a:t>,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uključivanjem</a:t>
            </a:r>
            <a:r>
              <a:rPr lang="en-US" dirty="0"/>
              <a:t> u </a:t>
            </a:r>
            <a:r>
              <a:rPr lang="en-US" dirty="0" err="1"/>
              <a:t>jedinstveni</a:t>
            </a:r>
            <a:r>
              <a:rPr lang="en-US" dirty="0"/>
              <a:t> </a:t>
            </a:r>
            <a:r>
              <a:rPr lang="en-US" dirty="0" err="1"/>
              <a:t>nadzorno-upravljački</a:t>
            </a:r>
            <a:r>
              <a:rPr lang="en-US" dirty="0"/>
              <a:t> </a:t>
            </a:r>
            <a:r>
              <a:rPr lang="en-US" dirty="0" err="1"/>
              <a:t>sustav</a:t>
            </a:r>
            <a:r>
              <a:rPr lang="en-US" dirty="0"/>
              <a:t>.</a:t>
            </a:r>
            <a:endParaRPr lang="hr-HR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455064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85774-E355-5C48-9A05-812A9EC2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PROJEKT  Poreč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2D5F2-8B21-4E4B-A58B-EB035385A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680"/>
            <a:ext cx="10515600" cy="4960183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/>
              <a:t>Pored </a:t>
            </a:r>
            <a:r>
              <a:rPr lang="en-US" dirty="0" err="1"/>
              <a:t>rekonstrukcije</a:t>
            </a:r>
            <a:r>
              <a:rPr lang="en-US" dirty="0"/>
              <a:t> </a:t>
            </a:r>
            <a:r>
              <a:rPr lang="en-US" dirty="0" err="1"/>
              <a:t>postojeće</a:t>
            </a:r>
            <a:r>
              <a:rPr lang="en-US" dirty="0"/>
              <a:t>, </a:t>
            </a:r>
            <a:r>
              <a:rPr lang="en-US" dirty="0" err="1"/>
              <a:t>projekt</a:t>
            </a:r>
            <a:r>
              <a:rPr lang="en-US" dirty="0"/>
              <a:t> </a:t>
            </a:r>
            <a:r>
              <a:rPr lang="en-US" dirty="0" err="1"/>
              <a:t>obuhvaća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proširenje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kanalizacijske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mreže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dodatna</a:t>
            </a:r>
            <a:r>
              <a:rPr lang="en-US" dirty="0"/>
              <a:t> </a:t>
            </a:r>
            <a:r>
              <a:rPr lang="en-US" dirty="0" err="1"/>
              <a:t>naselja</a:t>
            </a:r>
            <a:r>
              <a:rPr lang="en-US" dirty="0"/>
              <a:t> – </a:t>
            </a:r>
            <a:r>
              <a:rPr lang="en-US" dirty="0" err="1"/>
              <a:t>izgradnju</a:t>
            </a:r>
            <a:r>
              <a:rPr lang="en-US" dirty="0"/>
              <a:t> </a:t>
            </a:r>
            <a:r>
              <a:rPr lang="en-US" dirty="0" err="1"/>
              <a:t>ukupno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cca</a:t>
            </a:r>
            <a:r>
              <a:rPr lang="en-US" dirty="0">
                <a:solidFill>
                  <a:srgbClr val="0070C0"/>
                </a:solidFill>
              </a:rPr>
              <a:t> 62 km </a:t>
            </a:r>
            <a:r>
              <a:rPr lang="en-US" dirty="0" err="1">
                <a:solidFill>
                  <a:srgbClr val="0070C0"/>
                </a:solidFill>
              </a:rPr>
              <a:t>mreže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cca</a:t>
            </a:r>
            <a:r>
              <a:rPr lang="en-US" dirty="0"/>
              <a:t> 56.5 km </a:t>
            </a:r>
            <a:r>
              <a:rPr lang="en-US" dirty="0" err="1"/>
              <a:t>gravitacijskih</a:t>
            </a:r>
            <a:r>
              <a:rPr lang="en-US" dirty="0"/>
              <a:t> </a:t>
            </a:r>
            <a:r>
              <a:rPr lang="en-US" dirty="0" err="1"/>
              <a:t>kolektora</a:t>
            </a:r>
            <a:r>
              <a:rPr lang="en-US" dirty="0"/>
              <a:t>, </a:t>
            </a:r>
            <a:r>
              <a:rPr lang="en-US" dirty="0" err="1"/>
              <a:t>cca</a:t>
            </a:r>
            <a:r>
              <a:rPr lang="en-US" dirty="0"/>
              <a:t> 6.5 km </a:t>
            </a:r>
            <a:r>
              <a:rPr lang="en-US" dirty="0" err="1"/>
              <a:t>tlačnih</a:t>
            </a:r>
            <a:r>
              <a:rPr lang="en-US" dirty="0"/>
              <a:t> </a:t>
            </a:r>
            <a:r>
              <a:rPr lang="en-US" dirty="0" err="1"/>
              <a:t>cjevovoda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26 </a:t>
            </a:r>
            <a:r>
              <a:rPr lang="en-US" dirty="0" err="1">
                <a:solidFill>
                  <a:srgbClr val="0070C0"/>
                </a:solidFill>
              </a:rPr>
              <a:t>crpnih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stanica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s </a:t>
            </a:r>
            <a:r>
              <a:rPr lang="en-US" dirty="0" err="1"/>
              <a:t>opremanjem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crpnih</a:t>
            </a:r>
            <a:r>
              <a:rPr lang="en-US" dirty="0"/>
              <a:t> </a:t>
            </a:r>
            <a:r>
              <a:rPr lang="en-US" dirty="0" err="1"/>
              <a:t>stanica</a:t>
            </a:r>
            <a:r>
              <a:rPr lang="en-US" dirty="0"/>
              <a:t> </a:t>
            </a:r>
            <a:r>
              <a:rPr lang="en-US" dirty="0" err="1"/>
              <a:t>opremom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automatiku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telemetriju</a:t>
            </a:r>
            <a:r>
              <a:rPr lang="en-US" dirty="0"/>
              <a:t>,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uključivanjem</a:t>
            </a:r>
            <a:r>
              <a:rPr lang="en-US" dirty="0"/>
              <a:t> u </a:t>
            </a:r>
            <a:r>
              <a:rPr lang="en-US" dirty="0" err="1"/>
              <a:t>jedinstveni</a:t>
            </a:r>
            <a:r>
              <a:rPr lang="en-US" dirty="0"/>
              <a:t> </a:t>
            </a:r>
            <a:r>
              <a:rPr lang="en-US" dirty="0" err="1"/>
              <a:t>nadzorno-upravljački</a:t>
            </a:r>
            <a:r>
              <a:rPr lang="en-US" dirty="0"/>
              <a:t> </a:t>
            </a:r>
            <a:r>
              <a:rPr lang="en-US" dirty="0" err="1"/>
              <a:t>sustav</a:t>
            </a:r>
            <a:r>
              <a:rPr lang="en-US" dirty="0"/>
              <a:t>.</a:t>
            </a:r>
            <a:endParaRPr lang="hr-HR" dirty="0"/>
          </a:p>
          <a:p>
            <a:endParaRPr lang="hr-HR" dirty="0"/>
          </a:p>
          <a:p>
            <a:pPr algn="just"/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 </a:t>
            </a:r>
            <a:r>
              <a:rPr lang="en-US" dirty="0" err="1"/>
              <a:t>čini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projektiranje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izgradnju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četiri</a:t>
            </a:r>
            <a:r>
              <a:rPr lang="en-US" dirty="0">
                <a:solidFill>
                  <a:srgbClr val="0070C0"/>
                </a:solidFill>
              </a:rPr>
              <a:t> nova </a:t>
            </a:r>
            <a:r>
              <a:rPr lang="en-US" dirty="0" err="1">
                <a:solidFill>
                  <a:srgbClr val="0070C0"/>
                </a:solidFill>
              </a:rPr>
              <a:t>uređaja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za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pročišćavanje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otpadnih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voda</a:t>
            </a:r>
            <a:r>
              <a:rPr lang="en-US" dirty="0"/>
              <a:t> (UPOV) </a:t>
            </a:r>
            <a:r>
              <a:rPr lang="en-US" dirty="0" err="1"/>
              <a:t>trećeg</a:t>
            </a:r>
            <a:r>
              <a:rPr lang="en-US" dirty="0"/>
              <a:t> </a:t>
            </a:r>
            <a:r>
              <a:rPr lang="en-US" dirty="0" err="1"/>
              <a:t>stupnja</a:t>
            </a:r>
            <a:r>
              <a:rPr lang="en-US" dirty="0"/>
              <a:t> </a:t>
            </a:r>
            <a:r>
              <a:rPr lang="en-US" dirty="0" err="1"/>
              <a:t>pročišćavanja</a:t>
            </a:r>
            <a:r>
              <a:rPr lang="en-US" dirty="0"/>
              <a:t> s </a:t>
            </a:r>
            <a:r>
              <a:rPr lang="en-US" dirty="0" err="1"/>
              <a:t>aktivnim</a:t>
            </a:r>
            <a:r>
              <a:rPr lang="en-US" dirty="0"/>
              <a:t> </a:t>
            </a:r>
            <a:r>
              <a:rPr lang="en-US" dirty="0" err="1"/>
              <a:t>muljem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separacijom</a:t>
            </a:r>
            <a:r>
              <a:rPr lang="en-US" dirty="0"/>
              <a:t> </a:t>
            </a:r>
            <a:r>
              <a:rPr lang="en-US" dirty="0" err="1"/>
              <a:t>pročišćene</a:t>
            </a:r>
            <a:r>
              <a:rPr lang="en-US" dirty="0"/>
              <a:t> </a:t>
            </a:r>
            <a:r>
              <a:rPr lang="en-US" dirty="0" err="1"/>
              <a:t>otpadne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 od </a:t>
            </a:r>
            <a:r>
              <a:rPr lang="en-US" dirty="0" err="1"/>
              <a:t>aktivnog</a:t>
            </a:r>
            <a:r>
              <a:rPr lang="en-US" dirty="0"/>
              <a:t> </a:t>
            </a:r>
            <a:r>
              <a:rPr lang="en-US" dirty="0" err="1"/>
              <a:t>mulja</a:t>
            </a:r>
            <a:r>
              <a:rPr lang="en-US" dirty="0"/>
              <a:t> </a:t>
            </a:r>
            <a:r>
              <a:rPr lang="en-US" dirty="0" err="1"/>
              <a:t>primjenom</a:t>
            </a:r>
            <a:r>
              <a:rPr lang="en-US" dirty="0"/>
              <a:t> </a:t>
            </a:r>
            <a:r>
              <a:rPr lang="en-US" dirty="0" err="1"/>
              <a:t>membranskih</a:t>
            </a:r>
            <a:r>
              <a:rPr lang="en-US" dirty="0"/>
              <a:t> </a:t>
            </a:r>
            <a:r>
              <a:rPr lang="en-US" dirty="0" err="1"/>
              <a:t>bioreaktora</a:t>
            </a:r>
            <a:r>
              <a:rPr lang="en-US" dirty="0"/>
              <a:t> s </a:t>
            </a:r>
            <a:r>
              <a:rPr lang="en-US" dirty="0" err="1"/>
              <a:t>centraliziranim</a:t>
            </a:r>
            <a:r>
              <a:rPr lang="en-US" dirty="0"/>
              <a:t> </a:t>
            </a:r>
            <a:r>
              <a:rPr lang="en-US" dirty="0" err="1"/>
              <a:t>postrojenjem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solarno</a:t>
            </a:r>
            <a:r>
              <a:rPr lang="en-US" dirty="0"/>
              <a:t> </a:t>
            </a:r>
            <a:r>
              <a:rPr lang="en-US" dirty="0" err="1"/>
              <a:t>sušenje</a:t>
            </a:r>
            <a:r>
              <a:rPr lang="en-US" dirty="0"/>
              <a:t> (Poreč </a:t>
            </a:r>
            <a:r>
              <a:rPr lang="en-US" dirty="0" err="1"/>
              <a:t>sjever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kompostiranjem</a:t>
            </a:r>
            <a:r>
              <a:rPr lang="en-US" dirty="0"/>
              <a:t> </a:t>
            </a:r>
            <a:r>
              <a:rPr lang="en-US" dirty="0" err="1"/>
              <a:t>viška</a:t>
            </a:r>
            <a:r>
              <a:rPr lang="en-US" dirty="0"/>
              <a:t> </a:t>
            </a:r>
            <a:r>
              <a:rPr lang="en-US" dirty="0" err="1"/>
              <a:t>mulja</a:t>
            </a:r>
            <a:r>
              <a:rPr lang="en-US" dirty="0"/>
              <a:t> (</a:t>
            </a:r>
            <a:r>
              <a:rPr lang="en-US" dirty="0" err="1"/>
              <a:t>Košambra</a:t>
            </a:r>
            <a:r>
              <a:rPr lang="en-US" dirty="0"/>
              <a:t>). </a:t>
            </a:r>
            <a:r>
              <a:rPr lang="en-US" dirty="0" err="1"/>
              <a:t>Ukupan</a:t>
            </a:r>
            <a:r>
              <a:rPr lang="en-US" dirty="0"/>
              <a:t> </a:t>
            </a:r>
            <a:r>
              <a:rPr lang="en-US" dirty="0" err="1"/>
              <a:t>kapacitet</a:t>
            </a:r>
            <a:r>
              <a:rPr lang="en-US" dirty="0"/>
              <a:t> UPOV-a </a:t>
            </a:r>
            <a:r>
              <a:rPr lang="en-US" dirty="0" err="1"/>
              <a:t>iznosi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137.500 </a:t>
            </a:r>
            <a:r>
              <a:rPr lang="en-US" dirty="0" err="1">
                <a:solidFill>
                  <a:srgbClr val="0070C0"/>
                </a:solidFill>
              </a:rPr>
              <a:t>ekvivalent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stanovnika</a:t>
            </a:r>
            <a:r>
              <a:rPr lang="en-US" dirty="0">
                <a:solidFill>
                  <a:srgbClr val="0070C0"/>
                </a:solidFill>
              </a:rPr>
              <a:t> (ES).</a:t>
            </a:r>
            <a:r>
              <a:rPr lang="hr-HR" dirty="0">
                <a:solidFill>
                  <a:srgbClr val="0070C0"/>
                </a:solidFill>
                <a:effectLst/>
              </a:rPr>
              <a:t> </a:t>
            </a:r>
            <a:endParaRPr lang="sr-Latn-R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816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85774-E355-5C48-9A05-812A9EC2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PROJEKT  Poreč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2D5F2-8B21-4E4B-A58B-EB035385A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7832"/>
            <a:ext cx="10515600" cy="496018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Kapaciteti</a:t>
            </a:r>
            <a:r>
              <a:rPr lang="en-US" dirty="0"/>
              <a:t> </a:t>
            </a:r>
            <a:r>
              <a:rPr lang="en-US" dirty="0" err="1"/>
              <a:t>pojedinog</a:t>
            </a:r>
            <a:r>
              <a:rPr lang="en-US" dirty="0"/>
              <a:t> UPOV-a </a:t>
            </a:r>
            <a:r>
              <a:rPr lang="en-US" dirty="0" err="1"/>
              <a:t>su</a:t>
            </a:r>
            <a:r>
              <a:rPr lang="en-US" dirty="0"/>
              <a:t>:</a:t>
            </a:r>
            <a:endParaRPr lang="hr-HR" dirty="0"/>
          </a:p>
          <a:p>
            <a:r>
              <a:rPr lang="en-US" dirty="0" err="1"/>
              <a:t>Lanterna</a:t>
            </a:r>
            <a:r>
              <a:rPr lang="en-US" dirty="0"/>
              <a:t> - 30.000 ES</a:t>
            </a:r>
          </a:p>
          <a:p>
            <a:pPr lvl="0"/>
            <a:r>
              <a:rPr lang="en-US" dirty="0"/>
              <a:t>Poreč </a:t>
            </a:r>
            <a:r>
              <a:rPr lang="en-US" dirty="0" err="1"/>
              <a:t>sjever</a:t>
            </a:r>
            <a:r>
              <a:rPr lang="en-US" dirty="0"/>
              <a:t> - 37.000 ES</a:t>
            </a:r>
            <a:endParaRPr lang="hr-HR" dirty="0"/>
          </a:p>
          <a:p>
            <a:pPr lvl="0"/>
            <a:r>
              <a:rPr lang="en-US" dirty="0"/>
              <a:t>Poreč jug - 48.000 ES</a:t>
            </a:r>
            <a:endParaRPr lang="hr-HR" dirty="0"/>
          </a:p>
          <a:p>
            <a:pPr lvl="0"/>
            <a:r>
              <a:rPr lang="en-US" dirty="0" err="1"/>
              <a:t>Vrsar</a:t>
            </a:r>
            <a:r>
              <a:rPr lang="en-US" dirty="0"/>
              <a:t> - 22.500 ES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algn="just"/>
            <a:r>
              <a:rPr lang="en-US" dirty="0" err="1">
                <a:solidFill>
                  <a:srgbClr val="0070C0"/>
                </a:solidFill>
              </a:rPr>
              <a:t>Postojeći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uređaji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mehaničkim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predtretmanom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će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Projektom</a:t>
            </a:r>
            <a:r>
              <a:rPr lang="en-US" dirty="0">
                <a:solidFill>
                  <a:srgbClr val="0070C0"/>
                </a:solidFill>
              </a:rPr>
              <a:t> Poreč </a:t>
            </a:r>
            <a:r>
              <a:rPr lang="en-US" dirty="0" err="1">
                <a:solidFill>
                  <a:srgbClr val="0070C0"/>
                </a:solidFill>
              </a:rPr>
              <a:t>biti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zamijenjeni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novim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modernim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uređajima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trećeg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stupnja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pročišćavanja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otpadnih</a:t>
            </a:r>
            <a:r>
              <a:rPr lang="en-US" dirty="0"/>
              <a:t> </a:t>
            </a:r>
            <a:r>
              <a:rPr lang="en-US" dirty="0" err="1"/>
              <a:t>voda</a:t>
            </a:r>
            <a:r>
              <a:rPr lang="en-US" dirty="0"/>
              <a:t>. Tri od ova </a:t>
            </a:r>
            <a:r>
              <a:rPr lang="en-US" dirty="0" err="1"/>
              <a:t>četiri</a:t>
            </a:r>
            <a:r>
              <a:rPr lang="en-US" dirty="0"/>
              <a:t> UPOV-a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izgrađena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novim</a:t>
            </a:r>
            <a:r>
              <a:rPr lang="en-US" dirty="0"/>
              <a:t> </a:t>
            </a:r>
            <a:r>
              <a:rPr lang="en-US" dirty="0" err="1"/>
              <a:t>lokacijama</a:t>
            </a:r>
            <a:r>
              <a:rPr lang="en-US" dirty="0"/>
              <a:t> u </a:t>
            </a:r>
            <a:r>
              <a:rPr lang="en-US" dirty="0" err="1"/>
              <a:t>unutrašnjosti</a:t>
            </a:r>
            <a:r>
              <a:rPr lang="en-US" dirty="0"/>
              <a:t> </a:t>
            </a:r>
            <a:r>
              <a:rPr lang="en-US" dirty="0" err="1"/>
              <a:t>dalje</a:t>
            </a:r>
            <a:r>
              <a:rPr lang="en-US" dirty="0"/>
              <a:t> od </a:t>
            </a:r>
            <a:r>
              <a:rPr lang="en-US" dirty="0" err="1"/>
              <a:t>obale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UPOV </a:t>
            </a:r>
            <a:r>
              <a:rPr lang="en-US" dirty="0" err="1">
                <a:solidFill>
                  <a:srgbClr val="0070C0"/>
                </a:solidFill>
              </a:rPr>
              <a:t>Vrsar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biti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izgrađen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lokaciji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postojećeg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uređaja</a:t>
            </a:r>
            <a:r>
              <a:rPr lang="en-US" dirty="0"/>
              <a:t>. </a:t>
            </a:r>
            <a:r>
              <a:rPr lang="en-US" dirty="0" err="1">
                <a:solidFill>
                  <a:srgbClr val="0070C0"/>
                </a:solidFill>
              </a:rPr>
              <a:t>Postojeći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podmorski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ispusti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će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biti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sanirani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njihov</a:t>
            </a:r>
            <a:r>
              <a:rPr lang="en-US" dirty="0"/>
              <a:t> </a:t>
            </a:r>
            <a:r>
              <a:rPr lang="en-US" dirty="0" err="1"/>
              <a:t>kopneni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)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ostati</a:t>
            </a:r>
            <a:r>
              <a:rPr lang="en-US" dirty="0"/>
              <a:t> u </a:t>
            </a:r>
            <a:r>
              <a:rPr lang="en-US" dirty="0" err="1"/>
              <a:t>funkciji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eventualno</a:t>
            </a:r>
            <a:r>
              <a:rPr lang="en-US" dirty="0"/>
              <a:t> </a:t>
            </a:r>
            <a:r>
              <a:rPr lang="en-US" dirty="0" err="1"/>
              <a:t>izvanredno</a:t>
            </a:r>
            <a:r>
              <a:rPr lang="en-US" dirty="0"/>
              <a:t> (</a:t>
            </a:r>
            <a:r>
              <a:rPr lang="en-US" dirty="0" err="1"/>
              <a:t>prinudno</a:t>
            </a:r>
            <a:r>
              <a:rPr lang="en-US" dirty="0"/>
              <a:t>) </a:t>
            </a:r>
            <a:r>
              <a:rPr lang="en-US" dirty="0" err="1"/>
              <a:t>ispuštanje</a:t>
            </a:r>
            <a:r>
              <a:rPr lang="en-US" dirty="0"/>
              <a:t> </a:t>
            </a:r>
            <a:r>
              <a:rPr lang="en-US" dirty="0" err="1"/>
              <a:t>sirove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pročišćene</a:t>
            </a:r>
            <a:r>
              <a:rPr lang="en-US" dirty="0"/>
              <a:t> </a:t>
            </a:r>
            <a:r>
              <a:rPr lang="en-US" dirty="0" err="1"/>
              <a:t>otpadne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 (</a:t>
            </a:r>
            <a:r>
              <a:rPr lang="en-US" dirty="0" err="1"/>
              <a:t>efluenta</a:t>
            </a:r>
            <a:r>
              <a:rPr lang="en-US" dirty="0"/>
              <a:t>) u more.</a:t>
            </a:r>
            <a:r>
              <a:rPr lang="hr-HR" dirty="0">
                <a:effectLst/>
              </a:rPr>
              <a:t> </a:t>
            </a:r>
            <a:endParaRPr lang="hr-HR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0ABCF586-0A2E-FD4B-A5C0-087496BFA5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07454" y="-44129"/>
            <a:ext cx="3092769" cy="4464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5131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85774-E355-5C48-9A05-812A9EC2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PROJEKT  Poreč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2D5F2-8B21-4E4B-A58B-EB035385A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6486"/>
            <a:ext cx="10515600" cy="571901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hr-HR" dirty="0"/>
          </a:p>
          <a:p>
            <a:pPr algn="just"/>
            <a:r>
              <a:rPr lang="en-US" dirty="0" err="1">
                <a:solidFill>
                  <a:srgbClr val="0070C0"/>
                </a:solidFill>
              </a:rPr>
              <a:t>Pročišćena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otpadna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voda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koristit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će</a:t>
            </a:r>
            <a:r>
              <a:rPr lang="en-US" dirty="0">
                <a:solidFill>
                  <a:srgbClr val="0070C0"/>
                </a:solidFill>
              </a:rPr>
              <a:t> se </a:t>
            </a:r>
            <a:r>
              <a:rPr lang="en-US" dirty="0" err="1">
                <a:solidFill>
                  <a:srgbClr val="0070C0"/>
                </a:solidFill>
              </a:rPr>
              <a:t>za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zalijevanje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zelenih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površina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zalijevanje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poljoprivrednih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površina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potrebe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zalijevanja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sportskih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terena</a:t>
            </a:r>
            <a:r>
              <a:rPr lang="en-US" dirty="0">
                <a:solidFill>
                  <a:srgbClr val="0070C0"/>
                </a:solidFill>
              </a:rPr>
              <a:t> (golf </a:t>
            </a:r>
            <a:r>
              <a:rPr lang="en-US" dirty="0" err="1">
                <a:solidFill>
                  <a:srgbClr val="0070C0"/>
                </a:solidFill>
              </a:rPr>
              <a:t>igrališta</a:t>
            </a:r>
            <a:r>
              <a:rPr lang="en-US" dirty="0">
                <a:solidFill>
                  <a:srgbClr val="0070C0"/>
                </a:solidFill>
              </a:rPr>
              <a:t>), </a:t>
            </a:r>
            <a:r>
              <a:rPr lang="en-US" dirty="0" err="1">
                <a:solidFill>
                  <a:srgbClr val="0070C0"/>
                </a:solidFill>
              </a:rPr>
              <a:t>potrebe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pranja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ulica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trgova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potrebe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protupožarne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zaštite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pranje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ispiranje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izgrađenih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kanalizacijskih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sustava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prilikom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redovnog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održavanja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druge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društvene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potrebe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činjenica</a:t>
            </a:r>
            <a:r>
              <a:rPr lang="en-US" dirty="0"/>
              <a:t> da </a:t>
            </a:r>
            <a:r>
              <a:rPr lang="en-US" dirty="0" err="1"/>
              <a:t>sustav</a:t>
            </a:r>
            <a:r>
              <a:rPr lang="en-US" dirty="0"/>
              <a:t> </a:t>
            </a:r>
            <a:r>
              <a:rPr lang="en-US" dirty="0" err="1"/>
              <a:t>odvodnje</a:t>
            </a:r>
            <a:r>
              <a:rPr lang="en-US" dirty="0"/>
              <a:t>,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uređaji</a:t>
            </a:r>
            <a:r>
              <a:rPr lang="en-US" dirty="0"/>
              <a:t> 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pročišćavanje</a:t>
            </a:r>
            <a:r>
              <a:rPr lang="en-US" dirty="0"/>
              <a:t> </a:t>
            </a:r>
            <a:r>
              <a:rPr lang="en-US" dirty="0" err="1"/>
              <a:t>otpadnih</a:t>
            </a:r>
            <a:r>
              <a:rPr lang="en-US" dirty="0"/>
              <a:t>  </a:t>
            </a:r>
            <a:r>
              <a:rPr lang="en-US" dirty="0" err="1"/>
              <a:t>voda</a:t>
            </a:r>
            <a:r>
              <a:rPr lang="en-US" dirty="0"/>
              <a:t> u  </a:t>
            </a:r>
            <a:r>
              <a:rPr lang="en-US" dirty="0" err="1"/>
              <a:t>Projektu</a:t>
            </a:r>
            <a:r>
              <a:rPr lang="en-US" dirty="0"/>
              <a:t>  Poreč </a:t>
            </a:r>
            <a:r>
              <a:rPr lang="en-US" dirty="0" err="1"/>
              <a:t>moraju</a:t>
            </a:r>
            <a:r>
              <a:rPr lang="en-US" dirty="0"/>
              <a:t> </a:t>
            </a:r>
            <a:r>
              <a:rPr lang="en-US" dirty="0" err="1"/>
              <a:t>zadovoljiti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postojeće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niskoj</a:t>
            </a:r>
            <a:r>
              <a:rPr lang="en-US" dirty="0"/>
              <a:t> (</a:t>
            </a:r>
            <a:r>
              <a:rPr lang="en-US" dirty="0" err="1"/>
              <a:t>zimskoj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visokoj</a:t>
            </a:r>
            <a:r>
              <a:rPr lang="en-US" dirty="0"/>
              <a:t> (</a:t>
            </a:r>
            <a:r>
              <a:rPr lang="en-US" dirty="0" err="1"/>
              <a:t>ljetnoj</a:t>
            </a:r>
            <a:r>
              <a:rPr lang="en-US" dirty="0"/>
              <a:t>) </a:t>
            </a:r>
            <a:r>
              <a:rPr lang="en-US" dirty="0" err="1"/>
              <a:t>turističkoj</a:t>
            </a:r>
            <a:r>
              <a:rPr lang="en-US" dirty="0"/>
              <a:t> </a:t>
            </a:r>
            <a:r>
              <a:rPr lang="en-US" dirty="0" err="1"/>
              <a:t>sezoni</a:t>
            </a:r>
            <a:r>
              <a:rPr lang="en-US" dirty="0"/>
              <a:t>,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projektiranoj</a:t>
            </a:r>
            <a:r>
              <a:rPr lang="en-US" dirty="0"/>
              <a:t> </a:t>
            </a:r>
            <a:r>
              <a:rPr lang="en-US" dirty="0" err="1"/>
              <a:t>budućnosti</a:t>
            </a:r>
            <a:r>
              <a:rPr lang="en-US" dirty="0"/>
              <a:t>,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imajući</a:t>
            </a:r>
            <a:r>
              <a:rPr lang="en-US" dirty="0"/>
              <a:t> u </a:t>
            </a:r>
            <a:r>
              <a:rPr lang="en-US" dirty="0" err="1"/>
              <a:t>vidu</a:t>
            </a:r>
            <a:r>
              <a:rPr lang="en-US" dirty="0"/>
              <a:t> </a:t>
            </a:r>
            <a:r>
              <a:rPr lang="en-US" dirty="0" err="1"/>
              <a:t>karakteristike</a:t>
            </a:r>
            <a:r>
              <a:rPr lang="en-US" dirty="0"/>
              <a:t> </a:t>
            </a:r>
            <a:r>
              <a:rPr lang="en-US" dirty="0" err="1"/>
              <a:t>priobalnog</a:t>
            </a:r>
            <a:r>
              <a:rPr lang="en-US" dirty="0"/>
              <a:t> mora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lokaciji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 Poreč, </a:t>
            </a:r>
            <a:r>
              <a:rPr lang="en-US" dirty="0" err="1">
                <a:solidFill>
                  <a:srgbClr val="0070C0"/>
                </a:solidFill>
              </a:rPr>
              <a:t>potrebno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je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izraditi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dodatnu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komplementarnu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studiju</a:t>
            </a:r>
            <a:r>
              <a:rPr lang="en-US" dirty="0">
                <a:solidFill>
                  <a:srgbClr val="0070C0"/>
                </a:solidFill>
              </a:rPr>
              <a:t> u </a:t>
            </a:r>
            <a:r>
              <a:rPr lang="en-US" dirty="0" err="1">
                <a:solidFill>
                  <a:srgbClr val="0070C0"/>
                </a:solidFill>
              </a:rPr>
              <a:t>svrhu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poboljšanog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razumijevanje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uvjeta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rada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učinkovitosti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integralnog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sustava</a:t>
            </a:r>
            <a:r>
              <a:rPr lang="en-US" dirty="0">
                <a:solidFill>
                  <a:srgbClr val="0070C0"/>
                </a:solidFill>
              </a:rPr>
              <a:t> (</a:t>
            </a:r>
            <a:r>
              <a:rPr lang="en-US" dirty="0" err="1">
                <a:solidFill>
                  <a:srgbClr val="0070C0"/>
                </a:solidFill>
              </a:rPr>
              <a:t>kanalizacija</a:t>
            </a:r>
            <a:r>
              <a:rPr lang="en-US" dirty="0">
                <a:solidFill>
                  <a:srgbClr val="0070C0"/>
                </a:solidFill>
              </a:rPr>
              <a:t> - UPOV-</a:t>
            </a:r>
            <a:r>
              <a:rPr lang="en-US" dirty="0" err="1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 - more) </a:t>
            </a:r>
            <a:r>
              <a:rPr lang="en-US" dirty="0"/>
              <a:t>u </a:t>
            </a:r>
            <a:r>
              <a:rPr lang="en-US" dirty="0" err="1"/>
              <a:t>različitim</a:t>
            </a:r>
            <a:r>
              <a:rPr lang="en-US" dirty="0"/>
              <a:t> </a:t>
            </a:r>
            <a:r>
              <a:rPr lang="en-US" dirty="0" err="1"/>
              <a:t>uvjetima</a:t>
            </a:r>
            <a:r>
              <a:rPr lang="en-US" dirty="0"/>
              <a:t>,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povećanje</a:t>
            </a:r>
            <a:r>
              <a:rPr lang="en-US" dirty="0"/>
              <a:t> </a:t>
            </a:r>
            <a:r>
              <a:rPr lang="en-US" dirty="0" err="1"/>
              <a:t>znanja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vještina</a:t>
            </a:r>
            <a:r>
              <a:rPr lang="en-US" dirty="0"/>
              <a:t> </a:t>
            </a:r>
            <a:r>
              <a:rPr lang="en-US" dirty="0" err="1"/>
              <a:t>osoblja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upravljati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sustavom</a:t>
            </a:r>
            <a:r>
              <a:rPr lang="en-US" dirty="0"/>
              <a:t>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68305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F35D1-CB92-EB49-B99F-BCA0E3025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70C0"/>
                </a:solidFill>
                <a:highlight>
                  <a:srgbClr val="FFFF00"/>
                </a:highlight>
              </a:rPr>
              <a:t>STUDIJA Poreč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097F3-46B6-334A-B09D-E2479F28F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881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sr-Latn-RS" dirty="0"/>
              <a:t>NARUČITELJ: HRVATSKE VODE</a:t>
            </a:r>
          </a:p>
          <a:p>
            <a:endParaRPr lang="sr-Latn-RS" dirty="0"/>
          </a:p>
          <a:p>
            <a:r>
              <a:rPr lang="sr-Latn-RS" dirty="0"/>
              <a:t>KORISNIK: ODVODNJA POREČ</a:t>
            </a:r>
          </a:p>
          <a:p>
            <a:endParaRPr lang="sr-Latn-RS" dirty="0"/>
          </a:p>
          <a:p>
            <a:r>
              <a:rPr lang="sr-Latn-RS" dirty="0"/>
              <a:t>UGOVORENA CIJENA: 6.792.308 Kn + PDV (1,3% Projekta)</a:t>
            </a:r>
          </a:p>
          <a:p>
            <a:endParaRPr lang="sr-Latn-RS" dirty="0"/>
          </a:p>
          <a:p>
            <a:r>
              <a:rPr lang="sr-Latn-RS" dirty="0"/>
              <a:t>Ovlaštenik HV za praćenje ugovora: Dr. Siniša </a:t>
            </a:r>
            <a:r>
              <a:rPr lang="sr-Latn-RS" dirty="0" err="1"/>
              <a:t>Širac</a:t>
            </a:r>
            <a:endParaRPr lang="sr-Latn-RS" dirty="0"/>
          </a:p>
          <a:p>
            <a:endParaRPr lang="sr-Latn-RS" dirty="0"/>
          </a:p>
          <a:p>
            <a:r>
              <a:rPr lang="sr-Latn-RS" dirty="0"/>
              <a:t>Ovlaštenik Zajednice </a:t>
            </a:r>
            <a:r>
              <a:rPr lang="sr-Latn-RS" dirty="0" err="1"/>
              <a:t>ponuditelja</a:t>
            </a:r>
            <a:r>
              <a:rPr lang="sr-Latn-RS" dirty="0"/>
              <a:t> : </a:t>
            </a:r>
            <a:r>
              <a:rPr lang="sr-Latn-RS" dirty="0" err="1"/>
              <a:t>M.Sc</a:t>
            </a:r>
            <a:r>
              <a:rPr lang="sr-Latn-RS" dirty="0"/>
              <a:t>. Božidar </a:t>
            </a:r>
            <a:r>
              <a:rPr lang="sr-Latn-RS" dirty="0" err="1"/>
              <a:t>Deduš</a:t>
            </a:r>
            <a:r>
              <a:rPr lang="sr-Latn-RS" dirty="0"/>
              <a:t> </a:t>
            </a:r>
          </a:p>
          <a:p>
            <a:endParaRPr lang="sr-Latn-RS" dirty="0"/>
          </a:p>
          <a:p>
            <a:r>
              <a:rPr lang="sr-Latn-RS" dirty="0"/>
              <a:t>Voditelj projekta: Prof. Damir </a:t>
            </a:r>
            <a:r>
              <a:rPr lang="sr-Latn-RS" dirty="0" err="1"/>
              <a:t>Brđanović</a:t>
            </a:r>
            <a:endParaRPr lang="sr-Latn-RS" dirty="0"/>
          </a:p>
          <a:p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A5E1D4-1164-414F-8E69-F22FE0B6F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399" y="1825625"/>
            <a:ext cx="3028409" cy="3949306"/>
          </a:xfrm>
          <a:prstGeom prst="rect">
            <a:avLst/>
          </a:prstGeom>
        </p:spPr>
      </p:pic>
      <p:pic>
        <p:nvPicPr>
          <p:cNvPr id="5" name="Picture 2" descr="page1image54730256">
            <a:extLst>
              <a:ext uri="{FF2B5EF4-FFF2-40B4-BE49-F238E27FC236}">
                <a16:creationId xmlns:a16="http://schemas.microsoft.com/office/drawing/2014/main" id="{CC5C1A47-5C5F-40F8-8F8D-8913A3EEF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273" y="1300065"/>
            <a:ext cx="502448" cy="88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age1image54729424">
            <a:extLst>
              <a:ext uri="{FF2B5EF4-FFF2-40B4-BE49-F238E27FC236}">
                <a16:creationId xmlns:a16="http://schemas.microsoft.com/office/drawing/2014/main" id="{BCC5BB21-1617-4BC0-A7E0-C42E0C43C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655" y="2237968"/>
            <a:ext cx="1134232" cy="83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222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85774-E355-5C48-9A05-812A9EC2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STUDIJA Poreč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2D5F2-8B21-4E4B-A58B-EB035385A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7832"/>
            <a:ext cx="10515600" cy="4960183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UGOVOR za provedbu Studije potpisan 19.07.2018. </a:t>
            </a:r>
          </a:p>
          <a:p>
            <a:endParaRPr lang="hr-HR" dirty="0"/>
          </a:p>
          <a:p>
            <a:r>
              <a:rPr lang="hr-HR" dirty="0"/>
              <a:t>STUDIJU IZRAĐUJE međunarodni </a:t>
            </a:r>
            <a:r>
              <a:rPr lang="hr-HR" dirty="0" err="1"/>
              <a:t>znanstveno-inženjerski</a:t>
            </a:r>
            <a:r>
              <a:rPr lang="hr-HR" dirty="0"/>
              <a:t> konzorcij: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Nositelj projekta je projektno </a:t>
            </a:r>
            <a:r>
              <a:rPr lang="hr-HR" dirty="0" err="1"/>
              <a:t>društvo</a:t>
            </a:r>
            <a:r>
              <a:rPr lang="hr-HR" dirty="0"/>
              <a:t> </a:t>
            </a:r>
          </a:p>
          <a:p>
            <a:pPr marL="0" indent="0">
              <a:buNone/>
            </a:pPr>
            <a:r>
              <a:rPr lang="hr-HR" dirty="0"/>
              <a:t>	PRONING DHI iz Zagreba, Hrvatska </a:t>
            </a:r>
          </a:p>
          <a:p>
            <a:pPr marL="0" indent="0">
              <a:buNone/>
            </a:pPr>
            <a:r>
              <a:rPr lang="hr-HR" dirty="0"/>
              <a:t>Partneri i </a:t>
            </a:r>
            <a:r>
              <a:rPr lang="hr-HR" dirty="0" err="1"/>
              <a:t>podizvoditelji</a:t>
            </a:r>
            <a:r>
              <a:rPr lang="hr-HR" dirty="0"/>
              <a:t>: </a:t>
            </a:r>
          </a:p>
          <a:p>
            <a:pPr marL="0" indent="0">
              <a:buNone/>
            </a:pPr>
            <a:r>
              <a:rPr lang="hr-HR" dirty="0"/>
              <a:t>	IHE </a:t>
            </a:r>
            <a:r>
              <a:rPr lang="hr-HR" dirty="0" err="1"/>
              <a:t>Delft</a:t>
            </a:r>
            <a:r>
              <a:rPr lang="hr-HR" dirty="0"/>
              <a:t> </a:t>
            </a:r>
            <a:r>
              <a:rPr lang="hr-HR" dirty="0" err="1"/>
              <a:t>Foundation</a:t>
            </a:r>
            <a:r>
              <a:rPr lang="hr-HR" dirty="0"/>
              <a:t> Nizozemska, </a:t>
            </a:r>
          </a:p>
          <a:p>
            <a:pPr marL="0" indent="0">
              <a:buNone/>
            </a:pPr>
            <a:r>
              <a:rPr lang="hr-HR" dirty="0"/>
              <a:t>	ASM Design, Nizozemska</a:t>
            </a:r>
          </a:p>
          <a:p>
            <a:pPr marL="0" indent="0">
              <a:buNone/>
            </a:pPr>
            <a:r>
              <a:rPr lang="hr-HR" dirty="0"/>
              <a:t>	IMDC Belgija, </a:t>
            </a:r>
          </a:p>
          <a:p>
            <a:pPr marL="0" indent="0">
              <a:buNone/>
            </a:pPr>
            <a:r>
              <a:rPr lang="hr-HR" dirty="0"/>
              <a:t>	Ruđer </a:t>
            </a:r>
            <a:r>
              <a:rPr lang="hr-HR" dirty="0" err="1"/>
              <a:t>Boškovic</a:t>
            </a:r>
            <a:r>
              <a:rPr lang="hr-HR" dirty="0"/>
              <a:t>́ Zagreb, Hrvatska,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err="1"/>
              <a:t>Prehrambeno-biotehnološki</a:t>
            </a:r>
            <a:r>
              <a:rPr lang="hr-HR" dirty="0"/>
              <a:t> Fakultet Zagreb, Hrvatska. </a:t>
            </a:r>
          </a:p>
          <a:p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E247CC-8DDF-462B-A890-29A0B88FB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527" y="3293070"/>
            <a:ext cx="1586366" cy="3078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163C48-88EF-489A-8E6C-F7A8C2EB2B5C}"/>
              </a:ext>
            </a:extLst>
          </p:cNvPr>
          <p:cNvSpPr txBox="1"/>
          <p:nvPr/>
        </p:nvSpPr>
        <p:spPr>
          <a:xfrm rot="10800000" flipH="1" flipV="1">
            <a:off x="7601527" y="3604843"/>
            <a:ext cx="1586366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600" dirty="0" err="1">
                <a:solidFill>
                  <a:schemeClr val="bg1"/>
                </a:solidFill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Only</a:t>
            </a:r>
            <a:r>
              <a:rPr lang="hr-HR" sz="1600" dirty="0">
                <a:solidFill>
                  <a:schemeClr val="bg1"/>
                </a:solidFill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 </a:t>
            </a:r>
            <a:r>
              <a:rPr lang="hr-HR" sz="1600" dirty="0" err="1">
                <a:solidFill>
                  <a:schemeClr val="bg1"/>
                </a:solidFill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smart</a:t>
            </a:r>
            <a:r>
              <a:rPr lang="hr-HR" sz="1600" dirty="0">
                <a:solidFill>
                  <a:schemeClr val="bg1"/>
                </a:solidFill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 </a:t>
            </a:r>
            <a:r>
              <a:rPr lang="hr-HR" sz="1600" dirty="0" err="1">
                <a:solidFill>
                  <a:schemeClr val="bg1"/>
                </a:solidFill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solutions</a:t>
            </a:r>
            <a:endParaRPr lang="hr-HR" sz="1600" dirty="0">
              <a:solidFill>
                <a:schemeClr val="bg1"/>
              </a:solidFill>
              <a:latin typeface="Brush Script MT" panose="03060802040406070304" pitchFamily="66" charset="-122"/>
              <a:ea typeface="Brush Script MT" panose="03060802040406070304" pitchFamily="66" charset="-122"/>
              <a:cs typeface="Brush Script MT" panose="03060802040406070304" pitchFamily="66" charset="-122"/>
            </a:endParaRPr>
          </a:p>
        </p:txBody>
      </p:sp>
      <p:pic>
        <p:nvPicPr>
          <p:cNvPr id="6" name="Picture 5" descr="page1image54737744">
            <a:extLst>
              <a:ext uri="{FF2B5EF4-FFF2-40B4-BE49-F238E27FC236}">
                <a16:creationId xmlns:a16="http://schemas.microsoft.com/office/drawing/2014/main" id="{10EF16EE-A1F6-41FD-9EB1-948D95B0F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527" y="3943397"/>
            <a:ext cx="1586366" cy="8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age1image54736912">
            <a:extLst>
              <a:ext uri="{FF2B5EF4-FFF2-40B4-BE49-F238E27FC236}">
                <a16:creationId xmlns:a16="http://schemas.microsoft.com/office/drawing/2014/main" id="{6FEC51A9-C798-4E3A-AF44-72E1229BE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868" y="5064979"/>
            <a:ext cx="1769273" cy="44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age1image54778160">
            <a:extLst>
              <a:ext uri="{FF2B5EF4-FFF2-40B4-BE49-F238E27FC236}">
                <a16:creationId xmlns:a16="http://schemas.microsoft.com/office/drawing/2014/main" id="{ED2893B3-17D7-4C41-81B8-7F016FB8D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780" y="5458713"/>
            <a:ext cx="1190202" cy="54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6F895F-116F-4449-8968-9C86BFAFDA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7095" y="5821823"/>
            <a:ext cx="708061" cy="6710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DB3BFF-79B1-DB45-8E72-0F06F57D51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1527" y="4618028"/>
            <a:ext cx="1897037" cy="44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39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0719B-0A29-7A44-BD74-D4BC9D450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STUDIJA Poreč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62C52-031C-A841-BB06-95B98B7CA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5440"/>
            <a:ext cx="10515600" cy="5502441"/>
          </a:xfrm>
        </p:spPr>
        <p:txBody>
          <a:bodyPr>
            <a:normAutofit fontScale="70000" lnSpcReduction="20000"/>
          </a:bodyPr>
          <a:lstStyle/>
          <a:p>
            <a:r>
              <a:rPr lang="hr-HR" dirty="0"/>
              <a:t>OČEKIVANI REZULTATI STUDIJE IZ PROJEKTNOG ZADATKA:</a:t>
            </a:r>
          </a:p>
          <a:p>
            <a:pPr lvl="0" algn="just"/>
            <a:r>
              <a:rPr lang="en-US" dirty="0" err="1"/>
              <a:t>Primjenom</a:t>
            </a:r>
            <a:r>
              <a:rPr lang="en-US" dirty="0"/>
              <a:t> </a:t>
            </a:r>
            <a:r>
              <a:rPr lang="en-US" dirty="0" err="1"/>
              <a:t>matematičkog</a:t>
            </a:r>
            <a:r>
              <a:rPr lang="en-US" dirty="0"/>
              <a:t> </a:t>
            </a:r>
            <a:r>
              <a:rPr lang="en-US" dirty="0" err="1"/>
              <a:t>modeliranja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moguće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predvidjeti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funkcioniranje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sustava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odvodnje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otpadnih</a:t>
            </a:r>
            <a:r>
              <a:rPr lang="en-US" dirty="0"/>
              <a:t> </a:t>
            </a:r>
            <a:r>
              <a:rPr lang="en-US" dirty="0" err="1"/>
              <a:t>voda</a:t>
            </a:r>
            <a:r>
              <a:rPr lang="en-US" dirty="0"/>
              <a:t> </a:t>
            </a:r>
            <a:r>
              <a:rPr lang="en-US" dirty="0" err="1"/>
              <a:t>grada</a:t>
            </a:r>
            <a:r>
              <a:rPr lang="en-US" dirty="0"/>
              <a:t> </a:t>
            </a:r>
            <a:r>
              <a:rPr lang="en-US" dirty="0" err="1"/>
              <a:t>Poreča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postojeće</a:t>
            </a:r>
            <a:r>
              <a:rPr lang="en-US" dirty="0"/>
              <a:t> </a:t>
            </a:r>
            <a:r>
              <a:rPr lang="en-US" dirty="0" err="1"/>
              <a:t>stanje</a:t>
            </a:r>
            <a:r>
              <a:rPr lang="en-US" dirty="0"/>
              <a:t>,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razne</a:t>
            </a:r>
            <a:r>
              <a:rPr lang="en-US" dirty="0"/>
              <a:t> </a:t>
            </a:r>
            <a:r>
              <a:rPr lang="en-US" dirty="0" err="1"/>
              <a:t>scenarije</a:t>
            </a:r>
            <a:r>
              <a:rPr lang="en-US" dirty="0"/>
              <a:t> </a:t>
            </a:r>
            <a:r>
              <a:rPr lang="en-US" dirty="0" err="1"/>
              <a:t>tijekom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mogući</a:t>
            </a:r>
            <a:r>
              <a:rPr lang="en-US" dirty="0"/>
              <a:t> u </a:t>
            </a:r>
            <a:r>
              <a:rPr lang="en-US" dirty="0" err="1"/>
              <a:t>budućnosti</a:t>
            </a:r>
            <a:r>
              <a:rPr lang="en-US" dirty="0"/>
              <a:t>.</a:t>
            </a:r>
            <a:endParaRPr lang="hr-HR" dirty="0"/>
          </a:p>
          <a:p>
            <a:pPr lvl="0" algn="just"/>
            <a:r>
              <a:rPr lang="en-US" dirty="0" err="1"/>
              <a:t>Primjenom</a:t>
            </a:r>
            <a:r>
              <a:rPr lang="en-US" dirty="0"/>
              <a:t> </a:t>
            </a:r>
            <a:r>
              <a:rPr lang="en-US" dirty="0" err="1"/>
              <a:t>matematičkog</a:t>
            </a:r>
            <a:r>
              <a:rPr lang="en-US" dirty="0"/>
              <a:t> </a:t>
            </a:r>
            <a:r>
              <a:rPr lang="en-US" dirty="0" err="1"/>
              <a:t>modeliranja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moguće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simulirati</a:t>
            </a:r>
            <a:r>
              <a:rPr lang="en-US" dirty="0">
                <a:solidFill>
                  <a:srgbClr val="0070C0"/>
                </a:solidFill>
              </a:rPr>
              <a:t> rad </a:t>
            </a:r>
            <a:r>
              <a:rPr lang="en-US" dirty="0" err="1">
                <a:solidFill>
                  <a:srgbClr val="0070C0"/>
                </a:solidFill>
              </a:rPr>
              <a:t>četiri</a:t>
            </a:r>
            <a:r>
              <a:rPr lang="en-US" dirty="0">
                <a:solidFill>
                  <a:srgbClr val="0070C0"/>
                </a:solidFill>
              </a:rPr>
              <a:t> nova </a:t>
            </a:r>
            <a:r>
              <a:rPr lang="en-US" dirty="0" err="1">
                <a:solidFill>
                  <a:srgbClr val="0070C0"/>
                </a:solidFill>
              </a:rPr>
              <a:t>uređaja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za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pročišćavanje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otpadnih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voda</a:t>
            </a:r>
            <a:r>
              <a:rPr lang="en-US" dirty="0"/>
              <a:t> u </a:t>
            </a:r>
            <a:r>
              <a:rPr lang="en-US" dirty="0" err="1"/>
              <a:t>različitim</a:t>
            </a:r>
            <a:r>
              <a:rPr lang="en-US" dirty="0"/>
              <a:t> </a:t>
            </a:r>
            <a:r>
              <a:rPr lang="en-US" dirty="0" err="1"/>
              <a:t>scenarijima</a:t>
            </a:r>
            <a:r>
              <a:rPr lang="en-US" dirty="0"/>
              <a:t> glede </a:t>
            </a:r>
            <a:r>
              <a:rPr lang="en-US" dirty="0" err="1"/>
              <a:t>opterećenja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dotoka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tijekom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uređaja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puštanja</a:t>
            </a:r>
            <a:r>
              <a:rPr lang="en-US" dirty="0"/>
              <a:t> u </a:t>
            </a:r>
            <a:r>
              <a:rPr lang="en-US" dirty="0" err="1"/>
              <a:t>pogon</a:t>
            </a:r>
            <a:r>
              <a:rPr lang="en-US" dirty="0"/>
              <a:t>,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budućnosti</a:t>
            </a:r>
            <a:r>
              <a:rPr lang="en-US" dirty="0"/>
              <a:t>. </a:t>
            </a:r>
            <a:r>
              <a:rPr lang="en-US" dirty="0" err="1"/>
              <a:t>Dodatno</a:t>
            </a:r>
            <a:r>
              <a:rPr lang="en-US" dirty="0"/>
              <a:t>,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uspostavljena</a:t>
            </a:r>
            <a:r>
              <a:rPr lang="en-US" dirty="0"/>
              <a:t> </a:t>
            </a:r>
            <a:r>
              <a:rPr lang="en-US" dirty="0" err="1"/>
              <a:t>eksperimentalna</a:t>
            </a:r>
            <a:r>
              <a:rPr lang="en-US" dirty="0"/>
              <a:t> </a:t>
            </a:r>
            <a:r>
              <a:rPr lang="en-US" dirty="0" err="1"/>
              <a:t>laboratorijska</a:t>
            </a:r>
            <a:r>
              <a:rPr lang="en-US" dirty="0"/>
              <a:t> </a:t>
            </a:r>
            <a:r>
              <a:rPr lang="en-US" dirty="0" err="1"/>
              <a:t>struktura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praćenje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eventualnu</a:t>
            </a:r>
            <a:r>
              <a:rPr lang="en-US" dirty="0"/>
              <a:t> </a:t>
            </a:r>
            <a:r>
              <a:rPr lang="en-US" dirty="0" err="1"/>
              <a:t>optimizaciju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4 UPOV- a.</a:t>
            </a:r>
            <a:endParaRPr lang="hr-HR" dirty="0"/>
          </a:p>
          <a:p>
            <a:pPr lvl="0" algn="just"/>
            <a:r>
              <a:rPr lang="en-US" dirty="0" err="1"/>
              <a:t>Integralni</a:t>
            </a:r>
            <a:r>
              <a:rPr lang="en-US" dirty="0"/>
              <a:t> model </a:t>
            </a:r>
            <a:r>
              <a:rPr lang="en-US" dirty="0" err="1"/>
              <a:t>obalnog</a:t>
            </a:r>
            <a:r>
              <a:rPr lang="en-US" dirty="0"/>
              <a:t> </a:t>
            </a:r>
            <a:r>
              <a:rPr lang="en-US" dirty="0" err="1"/>
              <a:t>pojasa</a:t>
            </a:r>
            <a:r>
              <a:rPr lang="en-US" dirty="0"/>
              <a:t> </a:t>
            </a:r>
            <a:r>
              <a:rPr lang="en-US" dirty="0" err="1"/>
              <a:t>područja</a:t>
            </a:r>
            <a:r>
              <a:rPr lang="en-US" dirty="0"/>
              <a:t> </a:t>
            </a:r>
            <a:r>
              <a:rPr lang="en-US" dirty="0" err="1"/>
              <a:t>pokrivenog</a:t>
            </a:r>
            <a:r>
              <a:rPr lang="en-US" dirty="0"/>
              <a:t> </a:t>
            </a:r>
            <a:r>
              <a:rPr lang="en-US" dirty="0" err="1"/>
              <a:t>projektom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procjenu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utjecaja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izgrađene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infrastrukture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projekta</a:t>
            </a:r>
            <a:r>
              <a:rPr lang="en-US" dirty="0">
                <a:solidFill>
                  <a:srgbClr val="0070C0"/>
                </a:solidFill>
              </a:rPr>
              <a:t> Poreč </a:t>
            </a:r>
            <a:r>
              <a:rPr lang="en-US" dirty="0" err="1">
                <a:solidFill>
                  <a:srgbClr val="0070C0"/>
                </a:solidFill>
              </a:rPr>
              <a:t>na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bakteriološku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kakvoću</a:t>
            </a:r>
            <a:r>
              <a:rPr lang="en-US" dirty="0">
                <a:solidFill>
                  <a:srgbClr val="0070C0"/>
                </a:solidFill>
              </a:rPr>
              <a:t> mora</a:t>
            </a:r>
            <a:r>
              <a:rPr lang="en-US" dirty="0"/>
              <a:t> u </a:t>
            </a:r>
            <a:r>
              <a:rPr lang="en-US" dirty="0" err="1"/>
              <a:t>predjelu</a:t>
            </a:r>
            <a:r>
              <a:rPr lang="en-US" dirty="0"/>
              <a:t> </a:t>
            </a:r>
            <a:r>
              <a:rPr lang="en-US" dirty="0" err="1"/>
              <a:t>podmorskih</a:t>
            </a:r>
            <a:r>
              <a:rPr lang="en-US" dirty="0"/>
              <a:t> </a:t>
            </a:r>
            <a:r>
              <a:rPr lang="en-US" dirty="0" err="1"/>
              <a:t>ispusta</a:t>
            </a:r>
            <a:r>
              <a:rPr lang="en-US" dirty="0"/>
              <a:t>,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osobito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odabranim</a:t>
            </a:r>
            <a:r>
              <a:rPr lang="en-US" dirty="0"/>
              <a:t> </a:t>
            </a:r>
            <a:r>
              <a:rPr lang="en-US" dirty="0" err="1"/>
              <a:t>plažama</a:t>
            </a:r>
            <a:r>
              <a:rPr lang="en-US" dirty="0"/>
              <a:t> </a:t>
            </a:r>
            <a:r>
              <a:rPr lang="en-US" dirty="0" err="1"/>
              <a:t>Poreštine</a:t>
            </a:r>
            <a:r>
              <a:rPr lang="en-US" dirty="0"/>
              <a:t>.</a:t>
            </a:r>
            <a:endParaRPr lang="hr-HR" dirty="0"/>
          </a:p>
          <a:p>
            <a:pPr lvl="0" algn="just"/>
            <a:r>
              <a:rPr lang="en-US" dirty="0" err="1">
                <a:solidFill>
                  <a:srgbClr val="0070C0"/>
                </a:solidFill>
              </a:rPr>
              <a:t>Djelatnici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Odvodnje</a:t>
            </a:r>
            <a:r>
              <a:rPr lang="en-US" dirty="0">
                <a:solidFill>
                  <a:srgbClr val="0070C0"/>
                </a:solidFill>
              </a:rPr>
              <a:t> Poreč </a:t>
            </a:r>
            <a:r>
              <a:rPr lang="en-US" dirty="0" err="1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Hrvatskih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voda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će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biti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educirani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modelima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njihovoj</a:t>
            </a:r>
            <a:r>
              <a:rPr lang="en-US" dirty="0"/>
              <a:t> </a:t>
            </a:r>
            <a:r>
              <a:rPr lang="en-US" dirty="0" err="1"/>
              <a:t>primjeni</a:t>
            </a:r>
            <a:r>
              <a:rPr lang="en-US" dirty="0"/>
              <a:t>,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upotrebi</a:t>
            </a:r>
            <a:r>
              <a:rPr lang="en-US" dirty="0"/>
              <a:t> </a:t>
            </a:r>
            <a:r>
              <a:rPr lang="en-US" dirty="0" err="1"/>
              <a:t>suvremenih</a:t>
            </a:r>
            <a:r>
              <a:rPr lang="en-US" dirty="0"/>
              <a:t> </a:t>
            </a:r>
            <a:r>
              <a:rPr lang="en-US" dirty="0" err="1"/>
              <a:t>laboratorijskih</a:t>
            </a:r>
            <a:r>
              <a:rPr lang="en-US" dirty="0"/>
              <a:t> </a:t>
            </a:r>
            <a:r>
              <a:rPr lang="en-US" dirty="0" err="1"/>
              <a:t>eksperimentalnih</a:t>
            </a:r>
            <a:r>
              <a:rPr lang="en-US" dirty="0"/>
              <a:t> </a:t>
            </a:r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praćenje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UPOV-a.</a:t>
            </a:r>
            <a:endParaRPr lang="hr-HR" dirty="0"/>
          </a:p>
          <a:p>
            <a:pPr lvl="0" algn="just"/>
            <a:r>
              <a:rPr lang="en-US" dirty="0" err="1"/>
              <a:t>Kombiniranjem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 </a:t>
            </a:r>
            <a:r>
              <a:rPr lang="en-US" dirty="0" err="1"/>
              <a:t>sustava</a:t>
            </a:r>
            <a:r>
              <a:rPr lang="en-US" dirty="0"/>
              <a:t> </a:t>
            </a:r>
            <a:r>
              <a:rPr lang="en-US" dirty="0" err="1"/>
              <a:t>odvodnje</a:t>
            </a:r>
            <a:r>
              <a:rPr lang="en-US" dirty="0"/>
              <a:t>, UPOV-a </a:t>
            </a:r>
            <a:r>
              <a:rPr lang="en-US" dirty="0" err="1"/>
              <a:t>i</a:t>
            </a:r>
            <a:r>
              <a:rPr lang="en-US" dirty="0"/>
              <a:t> mora u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suvremen</a:t>
            </a:r>
            <a:r>
              <a:rPr lang="en-US" dirty="0"/>
              <a:t> </a:t>
            </a:r>
            <a:r>
              <a:rPr lang="en-US" dirty="0" err="1"/>
              <a:t>cjeloviti</a:t>
            </a:r>
            <a:r>
              <a:rPr lang="en-US" dirty="0"/>
              <a:t> model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moguće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proširiti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spoznaje</a:t>
            </a:r>
            <a:r>
              <a:rPr lang="en-US" dirty="0">
                <a:solidFill>
                  <a:srgbClr val="0070C0"/>
                </a:solidFill>
              </a:rPr>
              <a:t> o </a:t>
            </a:r>
            <a:r>
              <a:rPr lang="en-US" dirty="0" err="1">
                <a:solidFill>
                  <a:srgbClr val="0070C0"/>
                </a:solidFill>
              </a:rPr>
              <a:t>doprinosu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Projekta</a:t>
            </a:r>
            <a:r>
              <a:rPr lang="en-US" dirty="0">
                <a:solidFill>
                  <a:srgbClr val="0070C0"/>
                </a:solidFill>
              </a:rPr>
              <a:t> Poreč </a:t>
            </a:r>
            <a:r>
              <a:rPr lang="en-US" dirty="0" err="1">
                <a:solidFill>
                  <a:srgbClr val="0070C0"/>
                </a:solidFill>
              </a:rPr>
              <a:t>na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poboljšanje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zaštite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okoliša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području</a:t>
            </a:r>
            <a:r>
              <a:rPr lang="en-US" dirty="0"/>
              <a:t> </a:t>
            </a:r>
            <a:r>
              <a:rPr lang="en-US" dirty="0" err="1"/>
              <a:t>grada</a:t>
            </a:r>
            <a:r>
              <a:rPr lang="en-US" dirty="0"/>
              <a:t> </a:t>
            </a:r>
            <a:r>
              <a:rPr lang="en-US" dirty="0" err="1"/>
              <a:t>Poreča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tijekom</a:t>
            </a:r>
            <a:r>
              <a:rPr lang="en-US" dirty="0"/>
              <a:t> </a:t>
            </a:r>
            <a:r>
              <a:rPr lang="en-US" dirty="0" err="1"/>
              <a:t>provedbe</a:t>
            </a:r>
            <a:r>
              <a:rPr lang="en-US" dirty="0"/>
              <a:t> </a:t>
            </a:r>
            <a:r>
              <a:rPr lang="en-US" dirty="0" err="1"/>
              <a:t>Studije</a:t>
            </a:r>
            <a:r>
              <a:rPr lang="en-US" dirty="0"/>
              <a:t> Poreč,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godinama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, 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/>
              <a:t>tijekom</a:t>
            </a:r>
            <a:r>
              <a:rPr lang="en-US" dirty="0"/>
              <a:t> </a:t>
            </a:r>
            <a:r>
              <a:rPr lang="en-US" dirty="0" err="1"/>
              <a:t>eksploatacije</a:t>
            </a:r>
            <a:r>
              <a:rPr lang="en-US" dirty="0"/>
              <a:t> </a:t>
            </a:r>
            <a:r>
              <a:rPr lang="en-US" dirty="0" err="1"/>
              <a:t>infrastrukture</a:t>
            </a:r>
            <a:r>
              <a:rPr lang="en-US" dirty="0"/>
              <a:t> </a:t>
            </a:r>
            <a:r>
              <a:rPr lang="en-US" dirty="0" err="1"/>
              <a:t>izgrađene</a:t>
            </a:r>
            <a:r>
              <a:rPr lang="en-US" dirty="0"/>
              <a:t> </a:t>
            </a:r>
            <a:r>
              <a:rPr lang="en-US" dirty="0" err="1"/>
              <a:t>Projektom</a:t>
            </a:r>
            <a:r>
              <a:rPr lang="en-US" dirty="0"/>
              <a:t> Poreč. To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sagledavanje</a:t>
            </a:r>
            <a:r>
              <a:rPr lang="en-US" dirty="0"/>
              <a:t> </a:t>
            </a:r>
            <a:r>
              <a:rPr lang="en-US" dirty="0" err="1"/>
              <a:t>Projektom</a:t>
            </a:r>
            <a:r>
              <a:rPr lang="en-US" dirty="0"/>
              <a:t> Poreč </a:t>
            </a:r>
            <a:r>
              <a:rPr lang="en-US" dirty="0" err="1"/>
              <a:t>nepredviđenih</a:t>
            </a:r>
            <a:r>
              <a:rPr lang="en-US" dirty="0"/>
              <a:t> </a:t>
            </a:r>
            <a:r>
              <a:rPr lang="en-US" dirty="0" err="1"/>
              <a:t>okolnosti</a:t>
            </a:r>
            <a:r>
              <a:rPr lang="en-US" dirty="0"/>
              <a:t> </a:t>
            </a:r>
            <a:r>
              <a:rPr lang="en-US" dirty="0" err="1"/>
              <a:t>razvoja</a:t>
            </a:r>
            <a:r>
              <a:rPr lang="en-US" dirty="0"/>
              <a:t> </a:t>
            </a:r>
            <a:r>
              <a:rPr lang="en-US" dirty="0" err="1"/>
              <a:t>predmetnog</a:t>
            </a:r>
            <a:r>
              <a:rPr lang="en-US" dirty="0"/>
              <a:t> </a:t>
            </a:r>
            <a:r>
              <a:rPr lang="en-US" dirty="0" err="1"/>
              <a:t>područja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proširenje</a:t>
            </a:r>
            <a:r>
              <a:rPr lang="en-US" dirty="0"/>
              <a:t> </a:t>
            </a:r>
            <a:r>
              <a:rPr lang="en-US" dirty="0" err="1"/>
              <a:t>turističkih</a:t>
            </a:r>
            <a:r>
              <a:rPr lang="en-US" dirty="0"/>
              <a:t> </a:t>
            </a:r>
            <a:r>
              <a:rPr lang="en-US" dirty="0" err="1"/>
              <a:t>smještajnih</a:t>
            </a:r>
            <a:r>
              <a:rPr lang="en-US" dirty="0"/>
              <a:t> </a:t>
            </a:r>
            <a:r>
              <a:rPr lang="en-US" dirty="0" err="1"/>
              <a:t>kapaciteta</a:t>
            </a:r>
            <a:r>
              <a:rPr lang="en-US" dirty="0"/>
              <a:t>)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klimatskih</a:t>
            </a:r>
            <a:r>
              <a:rPr lang="en-US" dirty="0"/>
              <a:t> </a:t>
            </a:r>
            <a:r>
              <a:rPr lang="en-US" dirty="0" err="1"/>
              <a:t>promjena</a:t>
            </a:r>
            <a:r>
              <a:rPr lang="en-US" dirty="0"/>
              <a:t>.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0186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0719B-0A29-7A44-BD74-D4BC9D450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STUDIJA Poreč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62C52-031C-A841-BB06-95B98B7CA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7904"/>
            <a:ext cx="10515600" cy="4659059"/>
          </a:xfrm>
        </p:spPr>
        <p:txBody>
          <a:bodyPr/>
          <a:lstStyle/>
          <a:p>
            <a:r>
              <a:rPr lang="hr-HR" dirty="0"/>
              <a:t>CILJEVI STUDIJE IZ PROJEKTNOG ZADATKA:</a:t>
            </a:r>
          </a:p>
          <a:p>
            <a:r>
              <a:rPr lang="en-US" dirty="0" err="1"/>
              <a:t>Studija</a:t>
            </a:r>
            <a:r>
              <a:rPr lang="en-US" dirty="0"/>
              <a:t> Poreč </a:t>
            </a:r>
            <a:r>
              <a:rPr lang="en-US" dirty="0" err="1"/>
              <a:t>obuhvaća</a:t>
            </a:r>
            <a:r>
              <a:rPr lang="en-US" dirty="0"/>
              <a:t> tri </a:t>
            </a:r>
            <a:r>
              <a:rPr lang="en-US" dirty="0" err="1"/>
              <a:t>dijela</a:t>
            </a:r>
            <a:r>
              <a:rPr lang="en-US" dirty="0"/>
              <a:t> </a:t>
            </a:r>
            <a:r>
              <a:rPr lang="en-US" dirty="0" err="1"/>
              <a:t>integrirana</a:t>
            </a:r>
            <a:r>
              <a:rPr lang="en-US" dirty="0"/>
              <a:t> u </a:t>
            </a:r>
            <a:r>
              <a:rPr lang="en-US" dirty="0" err="1"/>
              <a:t>jednu</a:t>
            </a:r>
            <a:r>
              <a:rPr lang="en-US" dirty="0"/>
              <a:t> </a:t>
            </a:r>
            <a:r>
              <a:rPr lang="en-US" dirty="0" err="1"/>
              <a:t>cjelinu</a:t>
            </a:r>
            <a:r>
              <a:rPr lang="en-US" dirty="0"/>
              <a:t>:</a:t>
            </a:r>
            <a:endParaRPr lang="hr-HR" dirty="0"/>
          </a:p>
          <a:p>
            <a:pPr lvl="1"/>
            <a:r>
              <a:rPr lang="en-US" dirty="0" err="1"/>
              <a:t>Modeliranje</a:t>
            </a:r>
            <a:r>
              <a:rPr lang="en-US" dirty="0"/>
              <a:t> </a:t>
            </a:r>
            <a:r>
              <a:rPr lang="en-US" dirty="0" err="1"/>
              <a:t>sustava</a:t>
            </a:r>
            <a:r>
              <a:rPr lang="en-US" dirty="0"/>
              <a:t> </a:t>
            </a:r>
            <a:r>
              <a:rPr lang="en-US" dirty="0" err="1"/>
              <a:t>odvodnje</a:t>
            </a:r>
            <a:r>
              <a:rPr lang="en-US" dirty="0"/>
              <a:t> </a:t>
            </a:r>
            <a:r>
              <a:rPr lang="en-US" dirty="0" err="1"/>
              <a:t>grada</a:t>
            </a:r>
            <a:r>
              <a:rPr lang="en-US" dirty="0"/>
              <a:t> </a:t>
            </a:r>
            <a:r>
              <a:rPr lang="en-US" dirty="0" err="1"/>
              <a:t>Poreča</a:t>
            </a:r>
            <a:r>
              <a:rPr lang="en-US" dirty="0"/>
              <a:t>;</a:t>
            </a:r>
            <a:endParaRPr lang="hr-HR" dirty="0"/>
          </a:p>
          <a:p>
            <a:pPr lvl="1"/>
            <a:r>
              <a:rPr lang="en-US" dirty="0" err="1"/>
              <a:t>Modeliranje</a:t>
            </a:r>
            <a:r>
              <a:rPr lang="en-US" dirty="0"/>
              <a:t> </a:t>
            </a:r>
            <a:r>
              <a:rPr lang="en-US" dirty="0" err="1"/>
              <a:t>četiri</a:t>
            </a:r>
            <a:r>
              <a:rPr lang="en-US" dirty="0"/>
              <a:t> nova UPOV-a;</a:t>
            </a:r>
            <a:endParaRPr lang="hr-HR" dirty="0"/>
          </a:p>
          <a:p>
            <a:pPr lvl="1"/>
            <a:r>
              <a:rPr lang="en-US" dirty="0" err="1"/>
              <a:t>Modeliranje</a:t>
            </a:r>
            <a:r>
              <a:rPr lang="en-US" dirty="0"/>
              <a:t> mora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širem</a:t>
            </a:r>
            <a:r>
              <a:rPr lang="en-US" dirty="0"/>
              <a:t> </a:t>
            </a:r>
            <a:r>
              <a:rPr lang="en-US" dirty="0" err="1"/>
              <a:t>području</a:t>
            </a:r>
            <a:r>
              <a:rPr lang="en-US" dirty="0"/>
              <a:t> </a:t>
            </a:r>
            <a:r>
              <a:rPr lang="en-US" dirty="0" err="1"/>
              <a:t>grada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odabranih</a:t>
            </a:r>
            <a:r>
              <a:rPr lang="en-US" dirty="0"/>
              <a:t> </a:t>
            </a:r>
            <a:r>
              <a:rPr lang="en-US" dirty="0" err="1"/>
              <a:t>plaža</a:t>
            </a:r>
            <a:r>
              <a:rPr lang="en-US" dirty="0"/>
              <a:t> </a:t>
            </a:r>
            <a:r>
              <a:rPr lang="en-US" dirty="0" err="1"/>
              <a:t>Poreča</a:t>
            </a:r>
            <a:r>
              <a:rPr lang="en-US" dirty="0"/>
              <a:t>.</a:t>
            </a:r>
            <a:endParaRPr lang="hr-HR" dirty="0"/>
          </a:p>
          <a:p>
            <a:endParaRPr lang="hr-HR" dirty="0"/>
          </a:p>
        </p:txBody>
      </p:sp>
      <p:pic>
        <p:nvPicPr>
          <p:cNvPr id="4" name="image1.jpeg" descr="porec1.JPG">
            <a:extLst>
              <a:ext uri="{FF2B5EF4-FFF2-40B4-BE49-F238E27FC236}">
                <a16:creationId xmlns:a16="http://schemas.microsoft.com/office/drawing/2014/main" id="{9C3F5117-DB65-C24F-BEAE-C3C24357583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0863" y="4218188"/>
            <a:ext cx="9464791" cy="24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42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4208</TotalTime>
  <Words>1640</Words>
  <Application>Microsoft Office PowerPoint</Application>
  <PresentationFormat>Widescreen</PresentationFormat>
  <Paragraphs>148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Brush Script MT</vt:lpstr>
      <vt:lpstr>Calibri</vt:lpstr>
      <vt:lpstr>Calibri Light</vt:lpstr>
      <vt:lpstr>Office Theme</vt:lpstr>
      <vt:lpstr>STUDIJA OCJENE I PRAĆENJA UČINKOVITOSTI PROVEDBE PROJEKTA IZGRADNJE KANALIZACIJSKE MREŽE I ANALIZE UČINKOVITOSTI RADA UREĐAJA ZA PROČIŠĆAVANJE OTPADNIH VODA U GRADU POREČU  </vt:lpstr>
      <vt:lpstr>PROJEKT  Poreč</vt:lpstr>
      <vt:lpstr>PROJEKT  Poreč</vt:lpstr>
      <vt:lpstr>PROJEKT  Poreč</vt:lpstr>
      <vt:lpstr>PROJEKT  Poreč</vt:lpstr>
      <vt:lpstr>STUDIJA Poreč</vt:lpstr>
      <vt:lpstr>STUDIJA Poreč</vt:lpstr>
      <vt:lpstr>STUDIJA Poreč</vt:lpstr>
      <vt:lpstr>STUDIJA Poreč</vt:lpstr>
      <vt:lpstr>STUDIJA Poreč</vt:lpstr>
      <vt:lpstr>STUDIJA Poreč</vt:lpstr>
      <vt:lpstr>STUDIJA Poreč</vt:lpstr>
      <vt:lpstr>STUDIJA Poreč – šire značenje</vt:lpstr>
      <vt:lpstr>STUDIJA Poreč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STUDIJA OCJENE I PRAĆENJA UČINKOVITOSTI PROVEDBE PROJEKTA IZGRADNJE KANALIZACIJSKE MREŽE I ANALIZE UČINKOVITOSTI RADA UREĐAJA ZA PROČIŠĆAVANJE OTPADNIH VODA U GRADU POREČU</dc:title>
  <dc:creator>Microsoft Office User</dc:creator>
  <cp:lastModifiedBy>Bozidar</cp:lastModifiedBy>
  <cp:revision>70</cp:revision>
  <cp:lastPrinted>2022-03-23T08:13:48Z</cp:lastPrinted>
  <dcterms:created xsi:type="dcterms:W3CDTF">2022-03-19T15:49:19Z</dcterms:created>
  <dcterms:modified xsi:type="dcterms:W3CDTF">2022-03-23T08:13:48Z</dcterms:modified>
</cp:coreProperties>
</file>