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"/>
  </p:handoutMasterIdLst>
  <p:sldIdLst>
    <p:sldId id="256" r:id="rId2"/>
    <p:sldId id="258" r:id="rId3"/>
    <p:sldId id="260" r:id="rId4"/>
    <p:sldId id="259" r:id="rId5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D1CA"/>
    <a:srgbClr val="9EBD5F"/>
    <a:srgbClr val="C6C620"/>
    <a:srgbClr val="32659E"/>
    <a:srgbClr val="572B6B"/>
    <a:srgbClr val="622A68"/>
    <a:srgbClr val="00A8A4"/>
    <a:srgbClr val="00B0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244" y="-6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7D3BF4-2B85-4736-A868-BFBC1B3DC36D}" type="datetimeFigureOut">
              <a:rPr lang="hr-HR" smtClean="0"/>
              <a:t>22.9.2015.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9821B0-99D8-4CD3-BC5D-73683F23B8D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3568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54758-CF4F-46CB-86BD-D9AC8189973C}" type="datetimeFigureOut">
              <a:rPr lang="hr-HR" smtClean="0"/>
              <a:t>22.9.2015.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546B-F0B9-46EB-82C1-315F36F9A7D6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 descr="http://darkofresh.robisoncreative.com/wp-content/uploads/2014/05/Water-Splash.jpg"/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31" b="-1"/>
          <a:stretch/>
        </p:blipFill>
        <p:spPr bwMode="auto">
          <a:xfrm>
            <a:off x="0" y="0"/>
            <a:ext cx="9144000" cy="2582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grass.png"/>
          <p:cNvPicPr/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98"/>
          <a:stretch/>
        </p:blipFill>
        <p:spPr bwMode="auto">
          <a:xfrm>
            <a:off x="-78828" y="5733257"/>
            <a:ext cx="9222828" cy="112474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Box 3"/>
          <p:cNvSpPr txBox="1">
            <a:spLocks noChangeArrowheads="1"/>
          </p:cNvSpPr>
          <p:nvPr userDrawn="1"/>
        </p:nvSpPr>
        <p:spPr bwMode="auto">
          <a:xfrm>
            <a:off x="2762250" y="6237312"/>
            <a:ext cx="3619500" cy="484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hr-HR" sz="900" b="1" dirty="0">
                <a:solidFill>
                  <a:srgbClr val="FFFFFF"/>
                </a:solidFill>
                <a:effectLst/>
                <a:latin typeface="Arial"/>
                <a:ea typeface="Times New Roman"/>
              </a:rPr>
              <a:t>Član/</a:t>
            </a:r>
            <a:r>
              <a:rPr lang="hr-HR" sz="900" b="1" dirty="0" err="1">
                <a:solidFill>
                  <a:srgbClr val="FFFFFF"/>
                </a:solidFill>
                <a:effectLst/>
                <a:latin typeface="Arial"/>
                <a:ea typeface="Times New Roman"/>
              </a:rPr>
              <a:t>Member</a:t>
            </a:r>
            <a:endParaRPr lang="hr-HR" sz="1200" dirty="0">
              <a:effectLst/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hr-HR" sz="900" b="1" dirty="0" err="1">
                <a:solidFill>
                  <a:srgbClr val="FFFFFF"/>
                </a:solidFill>
                <a:effectLst/>
                <a:latin typeface="Arial"/>
                <a:ea typeface="Times New Roman"/>
              </a:rPr>
              <a:t>International</a:t>
            </a:r>
            <a:r>
              <a:rPr lang="hr-HR" sz="900" b="1" dirty="0">
                <a:solidFill>
                  <a:srgbClr val="FFFFFF"/>
                </a:solidFill>
                <a:effectLst/>
                <a:latin typeface="Arial"/>
                <a:ea typeface="Times New Roman"/>
              </a:rPr>
              <a:t> Water </a:t>
            </a:r>
            <a:r>
              <a:rPr lang="hr-HR" sz="900" b="1" dirty="0" err="1">
                <a:solidFill>
                  <a:srgbClr val="FFFFFF"/>
                </a:solidFill>
                <a:effectLst/>
                <a:latin typeface="Arial"/>
                <a:ea typeface="Times New Roman"/>
              </a:rPr>
              <a:t>Association</a:t>
            </a:r>
            <a:r>
              <a:rPr lang="hr-HR" sz="900" b="1" dirty="0">
                <a:solidFill>
                  <a:srgbClr val="FFFFFF"/>
                </a:solidFill>
                <a:effectLst/>
                <a:latin typeface="Arial"/>
                <a:ea typeface="Times New Roman"/>
              </a:rPr>
              <a:t> (IWA)</a:t>
            </a:r>
            <a:endParaRPr lang="hr-HR" sz="1200" dirty="0">
              <a:effectLst/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hr-HR" sz="900" b="1" dirty="0" err="1">
                <a:solidFill>
                  <a:srgbClr val="FFFFFF"/>
                </a:solidFill>
                <a:effectLst/>
                <a:latin typeface="Arial"/>
                <a:ea typeface="Times New Roman"/>
              </a:rPr>
              <a:t>European</a:t>
            </a:r>
            <a:r>
              <a:rPr lang="hr-HR" sz="900" b="1" dirty="0">
                <a:solidFill>
                  <a:srgbClr val="FFFFFF"/>
                </a:solidFill>
                <a:effectLst/>
                <a:latin typeface="Arial"/>
                <a:ea typeface="Times New Roman"/>
              </a:rPr>
              <a:t> Water </a:t>
            </a:r>
            <a:r>
              <a:rPr lang="hr-HR" sz="900" b="1" dirty="0" err="1">
                <a:solidFill>
                  <a:srgbClr val="FFFFFF"/>
                </a:solidFill>
                <a:effectLst/>
                <a:latin typeface="Arial"/>
                <a:ea typeface="Times New Roman"/>
              </a:rPr>
              <a:t>Association</a:t>
            </a:r>
            <a:endParaRPr lang="hr-HR" sz="12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76299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54758-CF4F-46CB-86BD-D9AC8189973C}" type="datetimeFigureOut">
              <a:rPr lang="hr-HR" smtClean="0"/>
              <a:t>22.9.2015.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546B-F0B9-46EB-82C1-315F36F9A7D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6551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54758-CF4F-46CB-86BD-D9AC8189973C}" type="datetimeFigureOut">
              <a:rPr lang="hr-HR" smtClean="0"/>
              <a:t>22.9.2015.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546B-F0B9-46EB-82C1-315F36F9A7D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30844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54758-CF4F-46CB-86BD-D9AC8189973C}" type="datetimeFigureOut">
              <a:rPr lang="hr-HR" smtClean="0"/>
              <a:t>22.9.2015.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546B-F0B9-46EB-82C1-315F36F9A7D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52566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54758-CF4F-46CB-86BD-D9AC8189973C}" type="datetimeFigureOut">
              <a:rPr lang="hr-HR" smtClean="0"/>
              <a:t>22.9.2015.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546B-F0B9-46EB-82C1-315F36F9A7D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0385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54758-CF4F-46CB-86BD-D9AC8189973C}" type="datetimeFigureOut">
              <a:rPr lang="hr-HR" smtClean="0"/>
              <a:t>22.9.2015.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546B-F0B9-46EB-82C1-315F36F9A7D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04195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54758-CF4F-46CB-86BD-D9AC8189973C}" type="datetimeFigureOut">
              <a:rPr lang="hr-HR" smtClean="0"/>
              <a:t>22.9.2015.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546B-F0B9-46EB-82C1-315F36F9A7D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55520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54758-CF4F-46CB-86BD-D9AC8189973C}" type="datetimeFigureOut">
              <a:rPr lang="hr-HR" smtClean="0"/>
              <a:t>22.9.2015.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546B-F0B9-46EB-82C1-315F36F9A7D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60125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54758-CF4F-46CB-86BD-D9AC8189973C}" type="datetimeFigureOut">
              <a:rPr lang="hr-HR" smtClean="0"/>
              <a:t>22.9.2015.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546B-F0B9-46EB-82C1-315F36F9A7D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02962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54758-CF4F-46CB-86BD-D9AC8189973C}" type="datetimeFigureOut">
              <a:rPr lang="hr-HR" smtClean="0"/>
              <a:t>22.9.2015.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546B-F0B9-46EB-82C1-315F36F9A7D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86195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54758-CF4F-46CB-86BD-D9AC8189973C}" type="datetimeFigureOut">
              <a:rPr lang="hr-HR" smtClean="0"/>
              <a:t>22.9.2015.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546B-F0B9-46EB-82C1-315F36F9A7D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5025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54758-CF4F-46CB-86BD-D9AC8189973C}" type="datetimeFigureOut">
              <a:rPr lang="hr-HR" smtClean="0"/>
              <a:t>22.9.2015.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0546B-F0B9-46EB-82C1-315F36F9A7D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47203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535039"/>
            <a:ext cx="7772400" cy="1470025"/>
          </a:xfrm>
        </p:spPr>
        <p:txBody>
          <a:bodyPr>
            <a:normAutofit fontScale="90000"/>
          </a:bodyPr>
          <a:lstStyle/>
          <a:p>
            <a:pPr fontAlgn="base"/>
            <a:r>
              <a:rPr lang="hr-HR" b="1" dirty="0"/>
              <a:t>OKRUGLI STOL</a:t>
            </a:r>
            <a:r>
              <a:rPr lang="hr-HR" dirty="0"/>
              <a:t/>
            </a:r>
            <a:br>
              <a:rPr lang="hr-HR" dirty="0"/>
            </a:br>
            <a:r>
              <a:rPr lang="hr-HR" sz="4000" b="1" dirty="0"/>
              <a:t>„O MULJEVIMA S UPOV NEŠTO NOVO</a:t>
            </a:r>
            <a:r>
              <a:rPr lang="hr-HR" sz="4000" b="1" dirty="0" smtClean="0"/>
              <a:t>“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43808" y="5229200"/>
            <a:ext cx="3557356" cy="576064"/>
          </a:xfrm>
        </p:spPr>
        <p:txBody>
          <a:bodyPr>
            <a:normAutofit/>
          </a:bodyPr>
          <a:lstStyle/>
          <a:p>
            <a:r>
              <a:rPr lang="hr-HR" sz="2400" b="1" dirty="0" smtClean="0"/>
              <a:t>22. rujna 2015.</a:t>
            </a:r>
            <a:endParaRPr lang="hr-HR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1403648" y="509771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hr-HR" sz="2800" b="1" spc="190" dirty="0" smtClean="0">
                <a:solidFill>
                  <a:srgbClr val="002060"/>
                </a:solidFill>
                <a:effectLst/>
                <a:latin typeface="Tahoma"/>
                <a:ea typeface="Batang"/>
              </a:rPr>
              <a:t>Hrvatsko društvo za zaštitu voda</a:t>
            </a:r>
            <a:endParaRPr lang="hr-HR" dirty="0" smtClean="0">
              <a:effectLst/>
              <a:latin typeface="Times New Roman"/>
              <a:ea typeface="Times New Roman"/>
            </a:endParaRPr>
          </a:p>
          <a:p>
            <a:pPr algn="ctr">
              <a:spcAft>
                <a:spcPts val="1800"/>
              </a:spcAft>
            </a:pPr>
            <a:r>
              <a:rPr lang="hr-HR" sz="2000" b="1" spc="120" dirty="0" err="1" smtClean="0">
                <a:solidFill>
                  <a:srgbClr val="002060"/>
                </a:solidFill>
                <a:effectLst/>
                <a:latin typeface="Tahoma"/>
                <a:ea typeface="Batang"/>
              </a:rPr>
              <a:t>Croatian</a:t>
            </a:r>
            <a:r>
              <a:rPr lang="hr-HR" sz="2000" b="1" spc="120" dirty="0" smtClean="0">
                <a:solidFill>
                  <a:srgbClr val="002060"/>
                </a:solidFill>
                <a:effectLst/>
                <a:latin typeface="Tahoma"/>
                <a:ea typeface="Batang"/>
              </a:rPr>
              <a:t> Water </a:t>
            </a:r>
            <a:r>
              <a:rPr lang="hr-HR" sz="2000" b="1" spc="120" dirty="0" err="1" smtClean="0">
                <a:solidFill>
                  <a:srgbClr val="002060"/>
                </a:solidFill>
                <a:effectLst/>
                <a:latin typeface="Tahoma"/>
                <a:ea typeface="Batang"/>
              </a:rPr>
              <a:t>Pollution</a:t>
            </a:r>
            <a:r>
              <a:rPr lang="hr-HR" sz="2000" b="1" spc="120" dirty="0" smtClean="0">
                <a:solidFill>
                  <a:srgbClr val="002060"/>
                </a:solidFill>
                <a:effectLst/>
                <a:latin typeface="Tahoma"/>
                <a:ea typeface="Batang"/>
              </a:rPr>
              <a:t> </a:t>
            </a:r>
            <a:r>
              <a:rPr lang="hr-HR" sz="2000" b="1" spc="120" dirty="0" err="1" smtClean="0">
                <a:solidFill>
                  <a:srgbClr val="002060"/>
                </a:solidFill>
                <a:effectLst/>
                <a:latin typeface="Tahoma"/>
                <a:ea typeface="Batang"/>
              </a:rPr>
              <a:t>Control</a:t>
            </a:r>
            <a:r>
              <a:rPr lang="hr-HR" sz="2000" b="1" spc="120" dirty="0" smtClean="0">
                <a:solidFill>
                  <a:srgbClr val="002060"/>
                </a:solidFill>
                <a:effectLst/>
                <a:latin typeface="Tahoma"/>
                <a:ea typeface="Batang"/>
              </a:rPr>
              <a:t> </a:t>
            </a:r>
            <a:r>
              <a:rPr lang="hr-HR" sz="2000" b="1" spc="120" dirty="0" err="1" smtClean="0">
                <a:solidFill>
                  <a:srgbClr val="002060"/>
                </a:solidFill>
                <a:effectLst/>
                <a:latin typeface="Tahoma"/>
                <a:ea typeface="Batang"/>
              </a:rPr>
              <a:t>Society</a:t>
            </a:r>
            <a:endParaRPr lang="hr-HR" dirty="0">
              <a:effectLst/>
              <a:latin typeface="Times New Roman"/>
              <a:ea typeface="Times New Roman"/>
            </a:endParaRPr>
          </a:p>
        </p:txBody>
      </p:sp>
      <p:pic>
        <p:nvPicPr>
          <p:cNvPr id="5" name="Picture 4" descr="hdzv logo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1923" y="559769"/>
            <a:ext cx="864096" cy="811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794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284966"/>
            <a:ext cx="54006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hr-HR" sz="2800" b="1" spc="190" dirty="0" smtClean="0">
                <a:solidFill>
                  <a:srgbClr val="002060"/>
                </a:solidFill>
                <a:effectLst/>
                <a:latin typeface="Tahoma"/>
                <a:ea typeface="Batang"/>
              </a:rPr>
              <a:t>PRVI OKRUGLI STOL</a:t>
            </a:r>
          </a:p>
          <a:p>
            <a:pPr>
              <a:spcAft>
                <a:spcPts val="0"/>
              </a:spcAft>
            </a:pPr>
            <a:r>
              <a:rPr lang="hr-HR" sz="2400" b="1" spc="190" dirty="0" smtClean="0">
                <a:solidFill>
                  <a:srgbClr val="002060"/>
                </a:solidFill>
                <a:latin typeface="Tahoma"/>
                <a:ea typeface="Times New Roman"/>
              </a:rPr>
              <a:t>3. prosinca 2014.</a:t>
            </a:r>
            <a:endParaRPr lang="hr-HR" sz="16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026" name="Picture 2" descr="C:\Documents and Settings\ivav\My Documents\My Pictures\okrugli_stol_muljevi\slike_okrugli_stol\muljevi0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308" y="455191"/>
            <a:ext cx="2612902" cy="19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ivav\My Documents\My Pictures\okrugli_stol_muljevi\slike_okrugli_stol\muljevi0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323" y="3910628"/>
            <a:ext cx="2631804" cy="1973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ivav\My Documents\My Pictures\okrugli_stol_muljevi\slike_okrugli_stol\muljevi0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" y="3429000"/>
            <a:ext cx="5832648" cy="238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9552" y="1916832"/>
            <a:ext cx="51125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r-HR" sz="2400" b="1" dirty="0" smtClean="0"/>
              <a:t>IDENTIFICIRANI PROBLEMI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r-HR" sz="2400" b="1" dirty="0" smtClean="0"/>
              <a:t>IZNESENE PREPORUKE I PRIJEDLOZI</a:t>
            </a:r>
            <a:endParaRPr lang="hr-HR" sz="2400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r-HR" sz="2400" b="1" dirty="0" smtClean="0"/>
              <a:t>ZAKLJUČCI</a:t>
            </a:r>
            <a:endParaRPr lang="hr-HR" sz="2400" b="1" dirty="0"/>
          </a:p>
        </p:txBody>
      </p:sp>
      <p:pic>
        <p:nvPicPr>
          <p:cNvPr id="1027" name="Picture 3" descr="C:\Documents and Settings\ivav\My Documents\My Pictures\okrugli_stol_muljevi\slike_okrugli_stol\muljevi0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902" y="2256709"/>
            <a:ext cx="2593610" cy="194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03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1540" y="313492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hr-HR" sz="2800" b="1" spc="190" dirty="0" smtClean="0">
                <a:solidFill>
                  <a:srgbClr val="002060"/>
                </a:solidFill>
                <a:effectLst/>
                <a:latin typeface="Tahoma"/>
                <a:ea typeface="Batang"/>
              </a:rPr>
              <a:t>Rezultati tehničko-ekonomske studije:</a:t>
            </a:r>
            <a:endParaRPr lang="hr-HR" dirty="0">
              <a:effectLst/>
              <a:latin typeface="Times New Roman"/>
              <a:ea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1540" y="836712"/>
            <a:ext cx="8424936" cy="10156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hr-HR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hr-HR" sz="2000" dirty="0">
                <a:latin typeface="Tahoma" panose="020B0604030504040204" pitchFamily="34" charset="0"/>
                <a:cs typeface="Tahoma" panose="020B0604030504040204" pitchFamily="34" charset="0"/>
              </a:rPr>
              <a:t>Obrada i zbrinjavanje otpada i mulja generiranog pročišćavanjem otpadnih voda na javnim sustavima odvodnje </a:t>
            </a:r>
            <a:r>
              <a:rPr lang="hr-HR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otpadnih </a:t>
            </a:r>
            <a:r>
              <a:rPr lang="vi-VN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voda </a:t>
            </a:r>
            <a:r>
              <a:rPr lang="vi-VN" sz="2000" dirty="0">
                <a:latin typeface="Tahoma" panose="020B0604030504040204" pitchFamily="34" charset="0"/>
                <a:cs typeface="Tahoma" panose="020B0604030504040204" pitchFamily="34" charset="0"/>
              </a:rPr>
              <a:t>gradova i općina u hrvatskim županijama</a:t>
            </a:r>
            <a:r>
              <a:rPr lang="vi-VN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’’</a:t>
            </a:r>
            <a:r>
              <a:rPr lang="hr-HR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, 2013.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8454" y="191683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r-HR" b="1" dirty="0" smtClean="0">
                <a:solidFill>
                  <a:schemeClr val="tx1"/>
                </a:solidFill>
              </a:rPr>
              <a:t>Razmatrani su potencijalni načini zbrinjavanja mulja:</a:t>
            </a:r>
          </a:p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chemeClr val="tx1"/>
                </a:solidFill>
              </a:rPr>
              <a:t>odlaganje mulja na komunalna odlagališta otpada</a:t>
            </a:r>
          </a:p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chemeClr val="tx1"/>
                </a:solidFill>
              </a:rPr>
              <a:t>uporaba u poljoprivredi</a:t>
            </a:r>
          </a:p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chemeClr val="tx1"/>
                </a:solidFill>
              </a:rPr>
              <a:t>uporaba u nepoljoprivrednim područjima kao npr. uzgoj šuma i proizvodnja energetskih usjeva</a:t>
            </a:r>
          </a:p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r-HR" dirty="0" err="1" smtClean="0">
                <a:solidFill>
                  <a:schemeClr val="tx1"/>
                </a:solidFill>
              </a:rPr>
              <a:t>suspaljivanje</a:t>
            </a:r>
            <a:r>
              <a:rPr lang="hr-HR" dirty="0" smtClean="0">
                <a:solidFill>
                  <a:schemeClr val="tx1"/>
                </a:solidFill>
              </a:rPr>
              <a:t> s komunalnim otpadom</a:t>
            </a:r>
          </a:p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r-HR" dirty="0" err="1" smtClean="0">
                <a:solidFill>
                  <a:schemeClr val="tx1"/>
                </a:solidFill>
              </a:rPr>
              <a:t>suspaljivanje</a:t>
            </a:r>
            <a:r>
              <a:rPr lang="hr-HR" dirty="0" smtClean="0">
                <a:solidFill>
                  <a:schemeClr val="tx1"/>
                </a:solidFill>
              </a:rPr>
              <a:t> u termoelektranama na ugljen (ugljen i lignit)</a:t>
            </a:r>
          </a:p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r-HR" dirty="0" err="1" smtClean="0">
                <a:solidFill>
                  <a:schemeClr val="tx1"/>
                </a:solidFill>
              </a:rPr>
              <a:t>suspaljivanje</a:t>
            </a:r>
            <a:r>
              <a:rPr lang="hr-HR" dirty="0" smtClean="0">
                <a:solidFill>
                  <a:schemeClr val="tx1"/>
                </a:solidFill>
              </a:rPr>
              <a:t> u cementnoj industriji</a:t>
            </a:r>
          </a:p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r-HR" dirty="0" err="1" smtClean="0">
                <a:solidFill>
                  <a:schemeClr val="tx1"/>
                </a:solidFill>
              </a:rPr>
              <a:t>monospaljivanje</a:t>
            </a:r>
            <a:r>
              <a:rPr lang="hr-HR" dirty="0" smtClean="0">
                <a:solidFill>
                  <a:schemeClr val="tx1"/>
                </a:solidFill>
              </a:rPr>
              <a:t> i usporedive tehnologije</a:t>
            </a:r>
          </a:p>
          <a:p>
            <a:pPr algn="just"/>
            <a:endParaRPr lang="hr-HR" sz="1100" dirty="0" smtClean="0">
              <a:solidFill>
                <a:schemeClr val="tx1"/>
              </a:solidFill>
            </a:endParaRPr>
          </a:p>
          <a:p>
            <a:pPr algn="just"/>
            <a:r>
              <a:rPr lang="hr-HR" b="1" dirty="0" smtClean="0">
                <a:solidFill>
                  <a:schemeClr val="tx1"/>
                </a:solidFill>
              </a:rPr>
              <a:t>U završnom izvješću prednost je dana varijanti s </a:t>
            </a:r>
            <a:r>
              <a:rPr lang="hr-HR" b="1" dirty="0" err="1" smtClean="0">
                <a:solidFill>
                  <a:schemeClr val="tx1"/>
                </a:solidFill>
              </a:rPr>
              <a:t>monospaljivanjem</a:t>
            </a:r>
            <a:r>
              <a:rPr lang="hr-HR" b="1" dirty="0" smtClean="0">
                <a:solidFill>
                  <a:schemeClr val="tx1"/>
                </a:solidFill>
              </a:rPr>
              <a:t> u regionalnim centrima (</a:t>
            </a:r>
            <a:r>
              <a:rPr lang="hr-HR" b="1" dirty="0" err="1" smtClean="0">
                <a:solidFill>
                  <a:schemeClr val="tx1"/>
                </a:solidFill>
              </a:rPr>
              <a:t>podvarijante</a:t>
            </a:r>
            <a:r>
              <a:rPr lang="hr-HR" b="1" dirty="0" smtClean="0">
                <a:solidFill>
                  <a:schemeClr val="tx1"/>
                </a:solidFill>
              </a:rPr>
              <a:t> sa 4 ili 5 </a:t>
            </a:r>
            <a:r>
              <a:rPr lang="hr-HR" b="1" dirty="0" err="1" smtClean="0">
                <a:solidFill>
                  <a:schemeClr val="tx1"/>
                </a:solidFill>
              </a:rPr>
              <a:t>monospalionica</a:t>
            </a:r>
            <a:r>
              <a:rPr lang="hr-HR" b="1" dirty="0" smtClean="0">
                <a:solidFill>
                  <a:schemeClr val="tx1"/>
                </a:solidFill>
              </a:rPr>
              <a:t>). </a:t>
            </a:r>
          </a:p>
          <a:p>
            <a:pPr algn="just"/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82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99592" y="332656"/>
            <a:ext cx="734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hr-HR" sz="2800" b="1" spc="190" dirty="0" smtClean="0">
                <a:solidFill>
                  <a:srgbClr val="002060"/>
                </a:solidFill>
                <a:effectLst/>
                <a:latin typeface="Tahoma"/>
                <a:ea typeface="Batang"/>
              </a:rPr>
              <a:t>Što rade ostale EU članice?</a:t>
            </a:r>
            <a:endParaRPr lang="hr-HR" dirty="0">
              <a:effectLst/>
              <a:latin typeface="Times New Roman"/>
              <a:ea typeface="Times New Roman"/>
            </a:endParaRPr>
          </a:p>
        </p:txBody>
      </p:sp>
      <p:pic>
        <p:nvPicPr>
          <p:cNvPr id="9" name="Picture 2" descr="C:\Documents and Settings\ivav\My Documents\Muljevi\Sewage_sludge_disposal_from_urban_wastewater_treatment,_by_type_of_treatment,_2011_(¹)_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6" b="16835"/>
          <a:stretch/>
        </p:blipFill>
        <p:spPr bwMode="auto">
          <a:xfrm>
            <a:off x="14183" y="1032991"/>
            <a:ext cx="9094321" cy="484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496" y="5518223"/>
            <a:ext cx="1584176" cy="503065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Poljoprivreda</a:t>
            </a:r>
            <a:endParaRPr lang="hr-HR" dirty="0"/>
          </a:p>
        </p:txBody>
      </p:sp>
      <p:sp>
        <p:nvSpPr>
          <p:cNvPr id="11" name="Rectangle 10"/>
          <p:cNvSpPr/>
          <p:nvPr/>
        </p:nvSpPr>
        <p:spPr>
          <a:xfrm>
            <a:off x="1619672" y="5518223"/>
            <a:ext cx="1888708" cy="503065"/>
          </a:xfrm>
          <a:prstGeom prst="rect">
            <a:avLst/>
          </a:prstGeom>
          <a:solidFill>
            <a:srgbClr val="572B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 smtClean="0"/>
              <a:t>Kompostiranje</a:t>
            </a:r>
            <a:endParaRPr lang="hr-HR" dirty="0"/>
          </a:p>
        </p:txBody>
      </p:sp>
      <p:sp>
        <p:nvSpPr>
          <p:cNvPr id="12" name="Rectangle 11"/>
          <p:cNvSpPr/>
          <p:nvPr/>
        </p:nvSpPr>
        <p:spPr>
          <a:xfrm>
            <a:off x="3491880" y="5518223"/>
            <a:ext cx="1584176" cy="503065"/>
          </a:xfrm>
          <a:prstGeom prst="rect">
            <a:avLst/>
          </a:prstGeom>
          <a:solidFill>
            <a:srgbClr val="3265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Odlagalište</a:t>
            </a:r>
            <a:endParaRPr lang="hr-HR" dirty="0"/>
          </a:p>
        </p:txBody>
      </p:sp>
      <p:sp>
        <p:nvSpPr>
          <p:cNvPr id="13" name="Rectangle 12"/>
          <p:cNvSpPr/>
          <p:nvPr/>
        </p:nvSpPr>
        <p:spPr>
          <a:xfrm>
            <a:off x="5045380" y="5518223"/>
            <a:ext cx="1296144" cy="503065"/>
          </a:xfrm>
          <a:prstGeom prst="rect">
            <a:avLst/>
          </a:prstGeom>
          <a:solidFill>
            <a:srgbClr val="C6C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Spaljivanje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41524" y="5518223"/>
            <a:ext cx="792088" cy="503065"/>
          </a:xfrm>
          <a:prstGeom prst="rect">
            <a:avLst/>
          </a:prstGeom>
          <a:solidFill>
            <a:srgbClr val="9EB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Ostalo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33612" y="5517232"/>
            <a:ext cx="2010388" cy="504056"/>
          </a:xfrm>
          <a:prstGeom prst="rect">
            <a:avLst/>
          </a:prstGeom>
          <a:solidFill>
            <a:srgbClr val="ADD1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Nema podataka</a:t>
            </a:r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78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147</Words>
  <Application>Microsoft Office PowerPoint</Application>
  <PresentationFormat>On-screen Show (4:3)</PresentationFormat>
  <Paragraphs>28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OKRUGLI STOL „O MULJEVIMA S UPOV NEŠTO NOVO“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OKRUGLI STOL „O MULJEVIMA S UPOV NEŠTO NOVO“</dc:title>
  <dc:creator>Iva</dc:creator>
  <cp:lastModifiedBy>korisnik</cp:lastModifiedBy>
  <cp:revision>13</cp:revision>
  <cp:lastPrinted>2015-09-21T17:25:37Z</cp:lastPrinted>
  <dcterms:created xsi:type="dcterms:W3CDTF">2015-09-21T06:29:45Z</dcterms:created>
  <dcterms:modified xsi:type="dcterms:W3CDTF">2015-09-22T10:46:06Z</dcterms:modified>
</cp:coreProperties>
</file>