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8"/>
  </p:notesMasterIdLst>
  <p:handoutMasterIdLst>
    <p:handoutMasterId r:id="rId19"/>
  </p:handoutMasterIdLst>
  <p:sldIdLst>
    <p:sldId id="256" r:id="rId2"/>
    <p:sldId id="262" r:id="rId3"/>
    <p:sldId id="304" r:id="rId4"/>
    <p:sldId id="350" r:id="rId5"/>
    <p:sldId id="351" r:id="rId6"/>
    <p:sldId id="352" r:id="rId7"/>
    <p:sldId id="301" r:id="rId8"/>
    <p:sldId id="319" r:id="rId9"/>
    <p:sldId id="299" r:id="rId10"/>
    <p:sldId id="353" r:id="rId11"/>
    <p:sldId id="307" r:id="rId12"/>
    <p:sldId id="283" r:id="rId13"/>
    <p:sldId id="335" r:id="rId14"/>
    <p:sldId id="313" r:id="rId15"/>
    <p:sldId id="316" r:id="rId16"/>
    <p:sldId id="261" r:id="rId17"/>
  </p:sldIdLst>
  <p:sldSz cx="9144000" cy="6858000" type="screen4x3"/>
  <p:notesSz cx="7099300" cy="10234613"/>
  <p:defaultTextStyle>
    <a:defPPr>
      <a:defRPr lang="de-CH"/>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99FFCC"/>
    <a:srgbClr val="99FF99"/>
    <a:srgbClr val="FFCC66"/>
    <a:srgbClr val="3333CC"/>
    <a:srgbClr val="6600FF"/>
    <a:srgbClr val="008000"/>
    <a:srgbClr val="33CC33"/>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61" autoAdjust="0"/>
    <p:restoredTop sz="94660"/>
  </p:normalViewPr>
  <p:slideViewPr>
    <p:cSldViewPr>
      <p:cViewPr>
        <p:scale>
          <a:sx n="100" d="100"/>
          <a:sy n="100" d="100"/>
        </p:scale>
        <p:origin x="-498" y="94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3076801" cy="511975"/>
          </a:xfrm>
          <a:prstGeom prst="rect">
            <a:avLst/>
          </a:prstGeom>
          <a:noFill/>
          <a:ln>
            <a:noFill/>
          </a:ln>
          <a:effectLst/>
          <a:extLst/>
        </p:spPr>
        <p:txBody>
          <a:bodyPr vert="horz" wrap="square" lIns="95444" tIns="47723" rIns="95444" bIns="47723"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de-DE" altLang="de-DE"/>
          </a:p>
        </p:txBody>
      </p:sp>
      <p:sp>
        <p:nvSpPr>
          <p:cNvPr id="12291" name="Rectangle 3"/>
          <p:cNvSpPr>
            <a:spLocks noGrp="1" noChangeArrowheads="1"/>
          </p:cNvSpPr>
          <p:nvPr>
            <p:ph type="dt" sz="quarter" idx="1"/>
          </p:nvPr>
        </p:nvSpPr>
        <p:spPr bwMode="auto">
          <a:xfrm>
            <a:off x="4020858" y="0"/>
            <a:ext cx="3076801" cy="511975"/>
          </a:xfrm>
          <a:prstGeom prst="rect">
            <a:avLst/>
          </a:prstGeom>
          <a:noFill/>
          <a:ln>
            <a:noFill/>
          </a:ln>
          <a:effectLst/>
          <a:extLst/>
        </p:spPr>
        <p:txBody>
          <a:bodyPr vert="horz" wrap="square" lIns="95444" tIns="47723" rIns="95444" bIns="47723"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4FBB23F2-5D0E-434E-884E-CC6C1B2343F4}" type="datetime1">
              <a:rPr lang="de-DE" altLang="de-DE"/>
              <a:pPr>
                <a:defRPr/>
              </a:pPr>
              <a:t>02.11.2015</a:t>
            </a:fld>
            <a:endParaRPr lang="de-DE" altLang="de-DE"/>
          </a:p>
        </p:txBody>
      </p:sp>
      <p:sp>
        <p:nvSpPr>
          <p:cNvPr id="12292" name="Rectangle 4"/>
          <p:cNvSpPr>
            <a:spLocks noGrp="1" noChangeArrowheads="1"/>
          </p:cNvSpPr>
          <p:nvPr>
            <p:ph type="ftr" sz="quarter" idx="2"/>
          </p:nvPr>
        </p:nvSpPr>
        <p:spPr bwMode="auto">
          <a:xfrm>
            <a:off x="1" y="9721013"/>
            <a:ext cx="3076801" cy="511974"/>
          </a:xfrm>
          <a:prstGeom prst="rect">
            <a:avLst/>
          </a:prstGeom>
          <a:noFill/>
          <a:ln>
            <a:noFill/>
          </a:ln>
          <a:effectLst/>
          <a:extLst/>
        </p:spPr>
        <p:txBody>
          <a:bodyPr vert="horz" wrap="square" lIns="95444" tIns="47723" rIns="95444" bIns="47723"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de-DE" altLang="de-DE"/>
          </a:p>
        </p:txBody>
      </p:sp>
      <p:sp>
        <p:nvSpPr>
          <p:cNvPr id="12293" name="Rectangle 5"/>
          <p:cNvSpPr>
            <a:spLocks noGrp="1" noChangeArrowheads="1"/>
          </p:cNvSpPr>
          <p:nvPr>
            <p:ph type="sldNum" sz="quarter" idx="3"/>
          </p:nvPr>
        </p:nvSpPr>
        <p:spPr bwMode="auto">
          <a:xfrm>
            <a:off x="4020858" y="9721013"/>
            <a:ext cx="3076801" cy="511974"/>
          </a:xfrm>
          <a:prstGeom prst="rect">
            <a:avLst/>
          </a:prstGeom>
          <a:noFill/>
          <a:ln>
            <a:noFill/>
          </a:ln>
          <a:effectLst/>
          <a:extLst/>
        </p:spPr>
        <p:txBody>
          <a:bodyPr vert="horz" wrap="square" lIns="95444" tIns="47723" rIns="95444" bIns="47723" numCol="1" anchor="b" anchorCtr="0" compatLnSpc="1">
            <a:prstTxWarp prst="textNoShape">
              <a:avLst/>
            </a:prstTxWarp>
          </a:bodyPr>
          <a:lstStyle>
            <a:lvl1pPr algn="r" eaLnBrk="1" hangingPunct="1">
              <a:defRPr sz="1200"/>
            </a:lvl1pPr>
          </a:lstStyle>
          <a:p>
            <a:fld id="{A831DC0E-E529-4EFA-923D-4C99B1D679A5}" type="slidenum">
              <a:rPr lang="de-DE" altLang="de-DE"/>
              <a:pPr/>
              <a:t>‹#›</a:t>
            </a:fld>
            <a:endParaRPr lang="de-DE" alt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3076801" cy="511975"/>
          </a:xfrm>
          <a:prstGeom prst="rect">
            <a:avLst/>
          </a:prstGeom>
          <a:noFill/>
          <a:ln>
            <a:noFill/>
          </a:ln>
          <a:effectLst/>
          <a:extLst/>
        </p:spPr>
        <p:txBody>
          <a:bodyPr vert="horz" wrap="square" lIns="95444" tIns="47723" rIns="95444" bIns="47723"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de-DE" altLang="de-DE"/>
          </a:p>
        </p:txBody>
      </p:sp>
      <p:sp>
        <p:nvSpPr>
          <p:cNvPr id="10243" name="Rectangle 3"/>
          <p:cNvSpPr>
            <a:spLocks noGrp="1" noChangeArrowheads="1"/>
          </p:cNvSpPr>
          <p:nvPr>
            <p:ph type="dt" idx="1"/>
          </p:nvPr>
        </p:nvSpPr>
        <p:spPr bwMode="auto">
          <a:xfrm>
            <a:off x="4020858" y="0"/>
            <a:ext cx="3076801" cy="511975"/>
          </a:xfrm>
          <a:prstGeom prst="rect">
            <a:avLst/>
          </a:prstGeom>
          <a:noFill/>
          <a:ln>
            <a:noFill/>
          </a:ln>
          <a:effectLst/>
          <a:extLst/>
        </p:spPr>
        <p:txBody>
          <a:bodyPr vert="horz" wrap="square" lIns="95444" tIns="47723" rIns="95444" bIns="47723"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54E689F7-699F-4921-BD04-0F30A47CC7B3}" type="datetime1">
              <a:rPr lang="de-DE" altLang="de-DE"/>
              <a:pPr>
                <a:defRPr/>
              </a:pPr>
              <a:t>02.11.2015</a:t>
            </a:fld>
            <a:endParaRPr lang="de-DE" altLang="de-DE"/>
          </a:p>
        </p:txBody>
      </p:sp>
      <p:sp>
        <p:nvSpPr>
          <p:cNvPr id="4100" name="Rectangle 4"/>
          <p:cNvSpPr>
            <a:spLocks noGrp="1" noRot="1" noChangeAspect="1" noChangeArrowheads="1" noTextEdit="1"/>
          </p:cNvSpPr>
          <p:nvPr>
            <p:ph type="sldImg" idx="2"/>
          </p:nvPr>
        </p:nvSpPr>
        <p:spPr bwMode="auto">
          <a:xfrm>
            <a:off x="989013" y="766763"/>
            <a:ext cx="5121275" cy="3840162"/>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9274" y="4861320"/>
            <a:ext cx="5680753" cy="4606144"/>
          </a:xfrm>
          <a:prstGeom prst="rect">
            <a:avLst/>
          </a:prstGeom>
          <a:noFill/>
          <a:ln>
            <a:noFill/>
          </a:ln>
          <a:effectLst/>
          <a:extLst/>
        </p:spPr>
        <p:txBody>
          <a:bodyPr vert="horz" wrap="square" lIns="95444" tIns="47723" rIns="95444" bIns="47723" numCol="1" anchor="t" anchorCtr="0" compatLnSpc="1">
            <a:prstTxWarp prst="textNoShape">
              <a:avLst/>
            </a:prstTxWarp>
          </a:bodyPr>
          <a:lstStyle/>
          <a:p>
            <a:pPr lvl="0"/>
            <a:r>
              <a:rPr lang="de-DE" altLang="de-DE" noProof="0" smtClean="0"/>
              <a:t>Textmasterformate durch Klicken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0246" name="Rectangle 6"/>
          <p:cNvSpPr>
            <a:spLocks noGrp="1" noChangeArrowheads="1"/>
          </p:cNvSpPr>
          <p:nvPr>
            <p:ph type="ftr" sz="quarter" idx="4"/>
          </p:nvPr>
        </p:nvSpPr>
        <p:spPr bwMode="auto">
          <a:xfrm>
            <a:off x="1" y="9721013"/>
            <a:ext cx="3076801" cy="511974"/>
          </a:xfrm>
          <a:prstGeom prst="rect">
            <a:avLst/>
          </a:prstGeom>
          <a:noFill/>
          <a:ln>
            <a:noFill/>
          </a:ln>
          <a:effectLst/>
          <a:extLst/>
        </p:spPr>
        <p:txBody>
          <a:bodyPr vert="horz" wrap="square" lIns="95444" tIns="47723" rIns="95444" bIns="47723"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de-DE" altLang="de-DE"/>
          </a:p>
        </p:txBody>
      </p:sp>
      <p:sp>
        <p:nvSpPr>
          <p:cNvPr id="10247" name="Rectangle 7"/>
          <p:cNvSpPr>
            <a:spLocks noGrp="1" noChangeArrowheads="1"/>
          </p:cNvSpPr>
          <p:nvPr>
            <p:ph type="sldNum" sz="quarter" idx="5"/>
          </p:nvPr>
        </p:nvSpPr>
        <p:spPr bwMode="auto">
          <a:xfrm>
            <a:off x="4020858" y="9721013"/>
            <a:ext cx="3076801" cy="511974"/>
          </a:xfrm>
          <a:prstGeom prst="rect">
            <a:avLst/>
          </a:prstGeom>
          <a:noFill/>
          <a:ln>
            <a:noFill/>
          </a:ln>
          <a:effectLst/>
          <a:extLst/>
        </p:spPr>
        <p:txBody>
          <a:bodyPr vert="horz" wrap="square" lIns="95444" tIns="47723" rIns="95444" bIns="47723" numCol="1" anchor="b" anchorCtr="0" compatLnSpc="1">
            <a:prstTxWarp prst="textNoShape">
              <a:avLst/>
            </a:prstTxWarp>
          </a:bodyPr>
          <a:lstStyle>
            <a:lvl1pPr algn="r" eaLnBrk="1" hangingPunct="1">
              <a:defRPr sz="1200"/>
            </a:lvl1pPr>
          </a:lstStyle>
          <a:p>
            <a:fld id="{134DFF2B-B12E-42F3-80EE-570D0825A024}" type="slidenum">
              <a:rPr lang="de-DE" altLang="de-DE"/>
              <a:pPr/>
              <a:t>‹#›</a:t>
            </a:fld>
            <a:endParaRPr lang="de-DE" altLang="de-DE"/>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a:ln>
            <a:miter lim="800000"/>
            <a:headEnd/>
            <a:tailEnd/>
          </a:ln>
        </p:spPr>
        <p:txBody>
          <a:bodyPr/>
          <a:lstStyle/>
          <a:p>
            <a:fld id="{DDDF9586-8C04-4A57-887E-FAE5B0420DA2}" type="datetime1">
              <a:rPr lang="de-DE" altLang="de-DE" smtClean="0">
                <a:latin typeface="Arial" charset="0"/>
              </a:rPr>
              <a:pPr/>
              <a:t>02.11.2015</a:t>
            </a:fld>
            <a:endParaRPr lang="de-DE" altLang="de-DE" smtClean="0">
              <a:latin typeface="Arial" charset="0"/>
            </a:endParaRPr>
          </a:p>
        </p:txBody>
      </p:sp>
      <p:sp>
        <p:nvSpPr>
          <p:cNvPr id="7171" name="Rectangle 7"/>
          <p:cNvSpPr>
            <a:spLocks noGrp="1" noChangeArrowheads="1"/>
          </p:cNvSpPr>
          <p:nvPr>
            <p:ph type="sldNum" sz="quarter" idx="5"/>
          </p:nvPr>
        </p:nvSpPr>
        <p:spPr>
          <a:noFill/>
          <a:ln>
            <a:miter lim="800000"/>
            <a:headEnd/>
            <a:tailEnd/>
          </a:ln>
        </p:spPr>
        <p:txBody>
          <a:bodyPr/>
          <a:lstStyle/>
          <a:p>
            <a:fld id="{191FF7BB-945E-4757-BC48-349CAF9B4FC1}" type="slidenum">
              <a:rPr lang="de-DE" altLang="de-DE"/>
              <a:pPr/>
              <a:t>1</a:t>
            </a:fld>
            <a:endParaRPr lang="de-DE" altLang="de-DE"/>
          </a:p>
        </p:txBody>
      </p:sp>
      <p:sp>
        <p:nvSpPr>
          <p:cNvPr id="7172" name="Rectangle 2"/>
          <p:cNvSpPr>
            <a:spLocks noGrp="1" noRot="1" noChangeAspect="1" noChangeArrowheads="1" noTextEdit="1"/>
          </p:cNvSpPr>
          <p:nvPr>
            <p:ph type="sldImg"/>
          </p:nvPr>
        </p:nvSpPr>
        <p:spPr>
          <a:ln/>
        </p:spPr>
      </p:sp>
      <p:sp>
        <p:nvSpPr>
          <p:cNvPr id="7173" name="Rectangle 3"/>
          <p:cNvSpPr>
            <a:spLocks noGrp="1" noChangeArrowheads="1"/>
          </p:cNvSpPr>
          <p:nvPr>
            <p:ph type="body" idx="1"/>
          </p:nvPr>
        </p:nvSpPr>
        <p:spPr>
          <a:noFill/>
        </p:spPr>
        <p:txBody>
          <a:bodyPr/>
          <a:lstStyle/>
          <a:p>
            <a:pPr eaLnBrk="1" hangingPunct="1"/>
            <a:endParaRPr lang="de-DE" altLang="de-DE"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dt" sz="quarter" idx="1"/>
          </p:nvPr>
        </p:nvSpPr>
        <p:spPr>
          <a:noFill/>
          <a:ln>
            <a:miter lim="800000"/>
            <a:headEnd/>
            <a:tailEnd/>
          </a:ln>
        </p:spPr>
        <p:txBody>
          <a:bodyPr/>
          <a:lstStyle/>
          <a:p>
            <a:fld id="{CB598FCC-1C67-4CF4-A1BC-10F525BE11A1}" type="datetime1">
              <a:rPr lang="de-DE" altLang="de-DE" smtClean="0">
                <a:latin typeface="Arial" charset="0"/>
              </a:rPr>
              <a:pPr/>
              <a:t>02.11.2015</a:t>
            </a:fld>
            <a:endParaRPr lang="de-DE" altLang="de-DE" smtClean="0">
              <a:latin typeface="Arial" charset="0"/>
            </a:endParaRPr>
          </a:p>
        </p:txBody>
      </p:sp>
      <p:sp>
        <p:nvSpPr>
          <p:cNvPr id="29699" name="Rectangle 7"/>
          <p:cNvSpPr>
            <a:spLocks noGrp="1" noChangeArrowheads="1"/>
          </p:cNvSpPr>
          <p:nvPr>
            <p:ph type="sldNum" sz="quarter" idx="5"/>
          </p:nvPr>
        </p:nvSpPr>
        <p:spPr>
          <a:noFill/>
          <a:ln>
            <a:miter lim="800000"/>
            <a:headEnd/>
            <a:tailEnd/>
          </a:ln>
        </p:spPr>
        <p:txBody>
          <a:bodyPr/>
          <a:lstStyle/>
          <a:p>
            <a:fld id="{6C3EAD5C-EF87-4CD2-B403-FE47ADC7C251}" type="slidenum">
              <a:rPr lang="de-DE" altLang="de-DE"/>
              <a:pPr/>
              <a:t>14</a:t>
            </a:fld>
            <a:endParaRPr lang="de-DE" altLang="de-DE"/>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p:spPr>
        <p:txBody>
          <a:bodyPr/>
          <a:lstStyle/>
          <a:p>
            <a:pPr eaLnBrk="1" hangingPunct="1"/>
            <a:endParaRPr lang="de-DE" altLang="de-DE"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a:ln>
            <a:miter lim="800000"/>
            <a:headEnd/>
            <a:tailEnd/>
          </a:ln>
        </p:spPr>
        <p:txBody>
          <a:bodyPr/>
          <a:lstStyle/>
          <a:p>
            <a:fld id="{C838C0D0-260A-4DE0-985D-CC6D49EABC17}" type="datetime1">
              <a:rPr lang="de-DE" altLang="de-DE" smtClean="0">
                <a:latin typeface="Arial" charset="0"/>
              </a:rPr>
              <a:pPr/>
              <a:t>02.11.2015</a:t>
            </a:fld>
            <a:endParaRPr lang="de-DE" altLang="de-DE" smtClean="0">
              <a:latin typeface="Arial" charset="0"/>
            </a:endParaRPr>
          </a:p>
        </p:txBody>
      </p:sp>
      <p:sp>
        <p:nvSpPr>
          <p:cNvPr id="31747" name="Rectangle 7"/>
          <p:cNvSpPr>
            <a:spLocks noGrp="1" noChangeArrowheads="1"/>
          </p:cNvSpPr>
          <p:nvPr>
            <p:ph type="sldNum" sz="quarter" idx="5"/>
          </p:nvPr>
        </p:nvSpPr>
        <p:spPr>
          <a:noFill/>
          <a:ln>
            <a:miter lim="800000"/>
            <a:headEnd/>
            <a:tailEnd/>
          </a:ln>
        </p:spPr>
        <p:txBody>
          <a:bodyPr/>
          <a:lstStyle/>
          <a:p>
            <a:fld id="{4CCC3EA4-DD8E-4ACD-ADD1-B089CB7F8FFD}" type="slidenum">
              <a:rPr lang="de-DE" altLang="de-DE"/>
              <a:pPr/>
              <a:t>15</a:t>
            </a:fld>
            <a:endParaRPr lang="de-DE" altLang="de-DE"/>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p:spPr>
        <p:txBody>
          <a:bodyPr/>
          <a:lstStyle/>
          <a:p>
            <a:pPr eaLnBrk="1" hangingPunct="1"/>
            <a:endParaRPr lang="de-DE" altLang="de-DE"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dt" sz="quarter" idx="1"/>
          </p:nvPr>
        </p:nvSpPr>
        <p:spPr>
          <a:noFill/>
          <a:ln>
            <a:miter lim="800000"/>
            <a:headEnd/>
            <a:tailEnd/>
          </a:ln>
        </p:spPr>
        <p:txBody>
          <a:bodyPr/>
          <a:lstStyle/>
          <a:p>
            <a:fld id="{EADE516E-01A0-4999-B056-9EDD726D8C1B}" type="datetime1">
              <a:rPr lang="de-DE" altLang="de-DE" smtClean="0">
                <a:latin typeface="Arial" charset="0"/>
              </a:rPr>
              <a:pPr/>
              <a:t>02.11.2015</a:t>
            </a:fld>
            <a:endParaRPr lang="de-DE" altLang="de-DE" smtClean="0">
              <a:latin typeface="Arial" charset="0"/>
            </a:endParaRPr>
          </a:p>
        </p:txBody>
      </p:sp>
      <p:sp>
        <p:nvSpPr>
          <p:cNvPr id="33795" name="Rectangle 7"/>
          <p:cNvSpPr>
            <a:spLocks noGrp="1" noChangeArrowheads="1"/>
          </p:cNvSpPr>
          <p:nvPr>
            <p:ph type="sldNum" sz="quarter" idx="5"/>
          </p:nvPr>
        </p:nvSpPr>
        <p:spPr>
          <a:noFill/>
          <a:ln>
            <a:miter lim="800000"/>
            <a:headEnd/>
            <a:tailEnd/>
          </a:ln>
        </p:spPr>
        <p:txBody>
          <a:bodyPr/>
          <a:lstStyle/>
          <a:p>
            <a:fld id="{16281313-0318-4741-95BC-E6972A192070}" type="slidenum">
              <a:rPr lang="de-DE" altLang="de-DE"/>
              <a:pPr/>
              <a:t>16</a:t>
            </a:fld>
            <a:endParaRPr lang="de-DE" altLang="de-DE"/>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noFill/>
        </p:spPr>
        <p:txBody>
          <a:bodyPr/>
          <a:lstStyle/>
          <a:p>
            <a:pPr eaLnBrk="1" hangingPunct="1"/>
            <a:endParaRPr lang="de-DE" altLang="de-DE"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dt" sz="quarter" idx="1"/>
          </p:nvPr>
        </p:nvSpPr>
        <p:spPr>
          <a:noFill/>
          <a:ln>
            <a:miter lim="800000"/>
            <a:headEnd/>
            <a:tailEnd/>
          </a:ln>
        </p:spPr>
        <p:txBody>
          <a:bodyPr/>
          <a:lstStyle/>
          <a:p>
            <a:fld id="{6492861E-EF05-43FA-83BE-9D1713ADA8A6}" type="datetime1">
              <a:rPr lang="de-DE" altLang="de-DE" smtClean="0">
                <a:latin typeface="Arial" charset="0"/>
              </a:rPr>
              <a:pPr/>
              <a:t>02.11.2015</a:t>
            </a:fld>
            <a:endParaRPr lang="de-DE" altLang="de-DE" smtClean="0">
              <a:latin typeface="Arial" charset="0"/>
            </a:endParaRPr>
          </a:p>
        </p:txBody>
      </p:sp>
      <p:sp>
        <p:nvSpPr>
          <p:cNvPr id="9219" name="Rectangle 7"/>
          <p:cNvSpPr>
            <a:spLocks noGrp="1" noChangeArrowheads="1"/>
          </p:cNvSpPr>
          <p:nvPr>
            <p:ph type="sldNum" sz="quarter" idx="5"/>
          </p:nvPr>
        </p:nvSpPr>
        <p:spPr>
          <a:noFill/>
          <a:ln>
            <a:miter lim="800000"/>
            <a:headEnd/>
            <a:tailEnd/>
          </a:ln>
        </p:spPr>
        <p:txBody>
          <a:bodyPr/>
          <a:lstStyle/>
          <a:p>
            <a:fld id="{7453A46F-404A-4903-AD5A-F62E3D9CF399}" type="slidenum">
              <a:rPr lang="de-DE" altLang="de-DE"/>
              <a:pPr/>
              <a:t>2</a:t>
            </a:fld>
            <a:endParaRPr lang="de-DE" altLang="de-DE"/>
          </a:p>
        </p:txBody>
      </p:sp>
      <p:sp>
        <p:nvSpPr>
          <p:cNvPr id="9220" name="Rectangle 2"/>
          <p:cNvSpPr>
            <a:spLocks noGrp="1" noRot="1" noChangeAspect="1" noChangeArrowheads="1" noTextEdit="1"/>
          </p:cNvSpPr>
          <p:nvPr>
            <p:ph type="sldImg"/>
          </p:nvPr>
        </p:nvSpPr>
        <p:spPr>
          <a:ln/>
        </p:spPr>
      </p:sp>
      <p:sp>
        <p:nvSpPr>
          <p:cNvPr id="9221" name="Rectangle 3"/>
          <p:cNvSpPr>
            <a:spLocks noGrp="1" noChangeArrowheads="1"/>
          </p:cNvSpPr>
          <p:nvPr>
            <p:ph type="body" idx="1"/>
          </p:nvPr>
        </p:nvSpPr>
        <p:spPr>
          <a:noFill/>
        </p:spPr>
        <p:txBody>
          <a:bodyPr/>
          <a:lstStyle/>
          <a:p>
            <a:pPr eaLnBrk="1" hangingPunct="1"/>
            <a:endParaRPr lang="de-DE" altLang="de-DE"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dt" sz="quarter" idx="1"/>
          </p:nvPr>
        </p:nvSpPr>
        <p:spPr>
          <a:noFill/>
          <a:ln>
            <a:miter lim="800000"/>
            <a:headEnd/>
            <a:tailEnd/>
          </a:ln>
        </p:spPr>
        <p:txBody>
          <a:bodyPr/>
          <a:lstStyle/>
          <a:p>
            <a:fld id="{88AB1B65-FA72-4E88-A790-75242BCD631D}" type="datetime1">
              <a:rPr lang="de-DE" altLang="de-DE" smtClean="0">
                <a:latin typeface="Arial" charset="0"/>
              </a:rPr>
              <a:pPr/>
              <a:t>02.11.2015</a:t>
            </a:fld>
            <a:endParaRPr lang="de-DE" altLang="de-DE" smtClean="0">
              <a:latin typeface="Arial" charset="0"/>
            </a:endParaRPr>
          </a:p>
        </p:txBody>
      </p:sp>
      <p:sp>
        <p:nvSpPr>
          <p:cNvPr id="11267" name="Rectangle 7"/>
          <p:cNvSpPr>
            <a:spLocks noGrp="1" noChangeArrowheads="1"/>
          </p:cNvSpPr>
          <p:nvPr>
            <p:ph type="sldNum" sz="quarter" idx="5"/>
          </p:nvPr>
        </p:nvSpPr>
        <p:spPr>
          <a:noFill/>
          <a:ln>
            <a:miter lim="800000"/>
            <a:headEnd/>
            <a:tailEnd/>
          </a:ln>
        </p:spPr>
        <p:txBody>
          <a:bodyPr/>
          <a:lstStyle/>
          <a:p>
            <a:fld id="{9F39F0D7-BA36-4E56-B197-CFA54E3258FF}" type="slidenum">
              <a:rPr lang="de-DE" altLang="de-DE"/>
              <a:pPr/>
              <a:t>3</a:t>
            </a:fld>
            <a:endParaRPr lang="de-DE" altLang="de-DE"/>
          </a:p>
        </p:txBody>
      </p:sp>
      <p:sp>
        <p:nvSpPr>
          <p:cNvPr id="11268" name="Rectangle 2"/>
          <p:cNvSpPr>
            <a:spLocks noGrp="1" noRot="1" noChangeAspect="1" noChangeArrowheads="1" noTextEdit="1"/>
          </p:cNvSpPr>
          <p:nvPr>
            <p:ph type="sldImg"/>
          </p:nvPr>
        </p:nvSpPr>
        <p:spPr>
          <a:ln/>
        </p:spPr>
      </p:sp>
      <p:sp>
        <p:nvSpPr>
          <p:cNvPr id="11269" name="Rectangle 3"/>
          <p:cNvSpPr>
            <a:spLocks noGrp="1" noChangeArrowheads="1"/>
          </p:cNvSpPr>
          <p:nvPr>
            <p:ph type="body" idx="1"/>
          </p:nvPr>
        </p:nvSpPr>
        <p:spPr>
          <a:noFill/>
        </p:spPr>
        <p:txBody>
          <a:bodyPr/>
          <a:lstStyle/>
          <a:p>
            <a:pPr eaLnBrk="1" hangingPunct="1"/>
            <a:endParaRPr lang="de-DE" altLang="de-DE"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a:ln>
            <a:miter lim="800000"/>
            <a:headEnd/>
            <a:tailEnd/>
          </a:ln>
        </p:spPr>
        <p:txBody>
          <a:bodyPr/>
          <a:lstStyle/>
          <a:p>
            <a:fld id="{5A8F1497-4ECA-498F-B8B4-4373E105131C}" type="datetime1">
              <a:rPr lang="de-DE" altLang="de-DE" smtClean="0">
                <a:latin typeface="Arial" charset="0"/>
              </a:rPr>
              <a:pPr/>
              <a:t>02.11.2015</a:t>
            </a:fld>
            <a:endParaRPr lang="de-DE" altLang="de-DE" smtClean="0">
              <a:latin typeface="Arial" charset="0"/>
            </a:endParaRPr>
          </a:p>
        </p:txBody>
      </p:sp>
      <p:sp>
        <p:nvSpPr>
          <p:cNvPr id="16387" name="Rectangle 7"/>
          <p:cNvSpPr>
            <a:spLocks noGrp="1" noChangeArrowheads="1"/>
          </p:cNvSpPr>
          <p:nvPr>
            <p:ph type="sldNum" sz="quarter" idx="5"/>
          </p:nvPr>
        </p:nvSpPr>
        <p:spPr>
          <a:noFill/>
          <a:ln>
            <a:miter lim="800000"/>
            <a:headEnd/>
            <a:tailEnd/>
          </a:ln>
        </p:spPr>
        <p:txBody>
          <a:bodyPr/>
          <a:lstStyle/>
          <a:p>
            <a:fld id="{C434F9EF-0018-43B5-83FB-9595ACDC7487}" type="slidenum">
              <a:rPr lang="de-DE" altLang="de-DE"/>
              <a:pPr/>
              <a:t>7</a:t>
            </a:fld>
            <a:endParaRPr lang="de-DE" altLang="de-DE"/>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p:spPr>
        <p:txBody>
          <a:bodyPr/>
          <a:lstStyle/>
          <a:p>
            <a:pPr eaLnBrk="1" hangingPunct="1"/>
            <a:endParaRPr lang="de-DE" altLang="de-DE"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noFill/>
          <a:ln>
            <a:miter lim="800000"/>
            <a:headEnd/>
            <a:tailEnd/>
          </a:ln>
        </p:spPr>
        <p:txBody>
          <a:bodyPr/>
          <a:lstStyle/>
          <a:p>
            <a:fld id="{55C9C7FE-0EF9-43A6-A707-B4A44F847161}" type="datetime1">
              <a:rPr lang="de-DE" altLang="de-DE" smtClean="0">
                <a:latin typeface="Arial" charset="0"/>
              </a:rPr>
              <a:pPr/>
              <a:t>02.11.2015</a:t>
            </a:fld>
            <a:endParaRPr lang="de-DE" altLang="de-DE" smtClean="0">
              <a:latin typeface="Arial" charset="0"/>
            </a:endParaRPr>
          </a:p>
        </p:txBody>
      </p:sp>
      <p:sp>
        <p:nvSpPr>
          <p:cNvPr id="19459" name="Rectangle 7"/>
          <p:cNvSpPr>
            <a:spLocks noGrp="1" noChangeArrowheads="1"/>
          </p:cNvSpPr>
          <p:nvPr>
            <p:ph type="sldNum" sz="quarter" idx="5"/>
          </p:nvPr>
        </p:nvSpPr>
        <p:spPr>
          <a:noFill/>
          <a:ln>
            <a:miter lim="800000"/>
            <a:headEnd/>
            <a:tailEnd/>
          </a:ln>
        </p:spPr>
        <p:txBody>
          <a:bodyPr/>
          <a:lstStyle/>
          <a:p>
            <a:fld id="{33F6977F-4250-4D8D-8DBE-15FA656916C7}" type="slidenum">
              <a:rPr lang="de-DE" altLang="de-DE"/>
              <a:pPr/>
              <a:t>9</a:t>
            </a:fld>
            <a:endParaRPr lang="de-DE" altLang="de-DE"/>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p:spPr>
        <p:txBody>
          <a:bodyPr/>
          <a:lstStyle/>
          <a:p>
            <a:pPr eaLnBrk="1" hangingPunct="1"/>
            <a:endParaRPr lang="de-DE" altLang="de-DE"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a:ln>
            <a:miter lim="800000"/>
            <a:headEnd/>
            <a:tailEnd/>
          </a:ln>
        </p:spPr>
        <p:txBody>
          <a:bodyPr/>
          <a:lstStyle/>
          <a:p>
            <a:fld id="{5A6BDCC8-F7FD-49C4-8218-DBEBF214918A}" type="datetime1">
              <a:rPr lang="de-DE" altLang="de-DE" smtClean="0">
                <a:latin typeface="Arial" charset="0"/>
              </a:rPr>
              <a:pPr/>
              <a:t>02.11.2015</a:t>
            </a:fld>
            <a:endParaRPr lang="de-DE" altLang="de-DE" smtClean="0">
              <a:latin typeface="Arial" charset="0"/>
            </a:endParaRPr>
          </a:p>
        </p:txBody>
      </p:sp>
      <p:sp>
        <p:nvSpPr>
          <p:cNvPr id="21507" name="Rectangle 7"/>
          <p:cNvSpPr>
            <a:spLocks noGrp="1" noChangeArrowheads="1"/>
          </p:cNvSpPr>
          <p:nvPr>
            <p:ph type="sldNum" sz="quarter" idx="5"/>
          </p:nvPr>
        </p:nvSpPr>
        <p:spPr>
          <a:noFill/>
          <a:ln>
            <a:miter lim="800000"/>
            <a:headEnd/>
            <a:tailEnd/>
          </a:ln>
        </p:spPr>
        <p:txBody>
          <a:bodyPr/>
          <a:lstStyle/>
          <a:p>
            <a:fld id="{CD8EADB5-4EC2-4E91-A151-22DF466849B2}" type="slidenum">
              <a:rPr lang="de-DE" altLang="de-DE"/>
              <a:pPr/>
              <a:t>10</a:t>
            </a:fld>
            <a:endParaRPr lang="de-DE" altLang="de-DE"/>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p:spPr>
        <p:txBody>
          <a:bodyPr/>
          <a:lstStyle/>
          <a:p>
            <a:pPr eaLnBrk="1" hangingPunct="1"/>
            <a:endParaRPr lang="de-DE" altLang="de-DE"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a:ln>
            <a:miter lim="800000"/>
            <a:headEnd/>
            <a:tailEnd/>
          </a:ln>
        </p:spPr>
        <p:txBody>
          <a:bodyPr/>
          <a:lstStyle/>
          <a:p>
            <a:fld id="{1810290B-1BB1-4E69-9806-66A353D78629}" type="datetime1">
              <a:rPr lang="de-DE" altLang="de-DE" smtClean="0">
                <a:latin typeface="Arial" charset="0"/>
              </a:rPr>
              <a:pPr/>
              <a:t>02.11.2015</a:t>
            </a:fld>
            <a:endParaRPr lang="de-DE" altLang="de-DE" smtClean="0">
              <a:latin typeface="Arial" charset="0"/>
            </a:endParaRPr>
          </a:p>
        </p:txBody>
      </p:sp>
      <p:sp>
        <p:nvSpPr>
          <p:cNvPr id="23555" name="Rectangle 7"/>
          <p:cNvSpPr>
            <a:spLocks noGrp="1" noChangeArrowheads="1"/>
          </p:cNvSpPr>
          <p:nvPr>
            <p:ph type="sldNum" sz="quarter" idx="5"/>
          </p:nvPr>
        </p:nvSpPr>
        <p:spPr>
          <a:noFill/>
          <a:ln>
            <a:miter lim="800000"/>
            <a:headEnd/>
            <a:tailEnd/>
          </a:ln>
        </p:spPr>
        <p:txBody>
          <a:bodyPr/>
          <a:lstStyle/>
          <a:p>
            <a:fld id="{C1F9AC3B-755F-476B-9751-0CDA29C84BBD}" type="slidenum">
              <a:rPr lang="de-DE" altLang="de-DE"/>
              <a:pPr/>
              <a:t>11</a:t>
            </a:fld>
            <a:endParaRPr lang="de-DE" altLang="de-DE"/>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a:lstStyle/>
          <a:p>
            <a:pPr eaLnBrk="1" hangingPunct="1"/>
            <a:endParaRPr lang="de-DE" altLang="de-DE"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a:ln>
            <a:miter lim="800000"/>
            <a:headEnd/>
            <a:tailEnd/>
          </a:ln>
        </p:spPr>
        <p:txBody>
          <a:bodyPr/>
          <a:lstStyle/>
          <a:p>
            <a:fld id="{AA21FE6A-836D-415C-BA00-928FE61DCA79}" type="datetime1">
              <a:rPr lang="de-DE" altLang="de-DE" smtClean="0">
                <a:latin typeface="Arial" charset="0"/>
              </a:rPr>
              <a:pPr/>
              <a:t>02.11.2015</a:t>
            </a:fld>
            <a:endParaRPr lang="de-DE" altLang="de-DE" smtClean="0">
              <a:latin typeface="Arial" charset="0"/>
            </a:endParaRPr>
          </a:p>
        </p:txBody>
      </p:sp>
      <p:sp>
        <p:nvSpPr>
          <p:cNvPr id="25603" name="Rectangle 7"/>
          <p:cNvSpPr>
            <a:spLocks noGrp="1" noChangeArrowheads="1"/>
          </p:cNvSpPr>
          <p:nvPr>
            <p:ph type="sldNum" sz="quarter" idx="5"/>
          </p:nvPr>
        </p:nvSpPr>
        <p:spPr>
          <a:noFill/>
          <a:ln>
            <a:miter lim="800000"/>
            <a:headEnd/>
            <a:tailEnd/>
          </a:ln>
        </p:spPr>
        <p:txBody>
          <a:bodyPr/>
          <a:lstStyle/>
          <a:p>
            <a:fld id="{04053250-2881-4220-87E5-6BEEC2184894}" type="slidenum">
              <a:rPr lang="de-DE" altLang="de-DE"/>
              <a:pPr/>
              <a:t>12</a:t>
            </a:fld>
            <a:endParaRPr lang="de-DE" altLang="de-DE"/>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p:spPr>
        <p:txBody>
          <a:bodyPr/>
          <a:lstStyle/>
          <a:p>
            <a:pPr eaLnBrk="1" hangingPunct="1"/>
            <a:endParaRPr lang="de-DE" altLang="de-DE"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69D95EEA-5EAF-4386-8244-C81D6208DCA9}" type="slidenum">
              <a:rPr lang="de-DE" altLang="de-DE"/>
              <a:pPr/>
              <a:t>13</a:t>
            </a:fld>
            <a:endParaRPr lang="de-DE" altLang="de-DE"/>
          </a:p>
        </p:txBody>
      </p:sp>
      <p:sp>
        <p:nvSpPr>
          <p:cNvPr id="27651" name="Rectangle 2"/>
          <p:cNvSpPr>
            <a:spLocks noGrp="1" noRot="1" noChangeAspect="1" noChangeArrowheads="1" noTextEdit="1"/>
          </p:cNvSpPr>
          <p:nvPr>
            <p:ph type="sldImg"/>
          </p:nvPr>
        </p:nvSpPr>
        <p:spPr>
          <a:xfrm>
            <a:off x="758825" y="827088"/>
            <a:ext cx="5529263" cy="4146550"/>
          </a:xfrm>
          <a:ln/>
        </p:spPr>
      </p:sp>
      <p:sp>
        <p:nvSpPr>
          <p:cNvPr id="27652" name="Rectangle 3"/>
          <p:cNvSpPr>
            <a:spLocks noGrp="1" noChangeArrowheads="1"/>
          </p:cNvSpPr>
          <p:nvPr>
            <p:ph type="body" idx="1"/>
          </p:nvPr>
        </p:nvSpPr>
        <p:spPr>
          <a:xfrm>
            <a:off x="940773" y="5248145"/>
            <a:ext cx="5157007" cy="4976716"/>
          </a:xfrm>
          <a:noFill/>
        </p:spPr>
        <p:txBody>
          <a:bodyPr/>
          <a:lstStyle/>
          <a:p>
            <a:endParaRPr lang="de-DE" altLang="de-DE"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4213" y="374650"/>
            <a:ext cx="7772400" cy="1470025"/>
          </a:xfrm>
        </p:spPr>
        <p:txBody>
          <a:bodyPr/>
          <a:lstStyle>
            <a:lvl1pPr algn="ctr">
              <a:lnSpc>
                <a:spcPct val="130000"/>
              </a:lnSpc>
              <a:defRPr sz="3600"/>
            </a:lvl1pPr>
          </a:lstStyle>
          <a:p>
            <a:pPr lvl="0"/>
            <a:r>
              <a:rPr lang="de-DE" altLang="de-DE" noProof="0" smtClean="0"/>
              <a:t>Titelmasterformat durch Klicken bearbeiten</a:t>
            </a:r>
          </a:p>
        </p:txBody>
      </p:sp>
      <p:sp>
        <p:nvSpPr>
          <p:cNvPr id="9219" name="Rectangle 3"/>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pPr lvl="0"/>
            <a:r>
              <a:rPr lang="de-DE" altLang="de-DE" noProof="0" smtClean="0"/>
              <a:t>Formatvorlage des Untertitelmasters durch Klicken bearbeiten</a:t>
            </a:r>
          </a:p>
        </p:txBody>
      </p:sp>
      <p:sp>
        <p:nvSpPr>
          <p:cNvPr id="4" name="Rectangle 4"/>
          <p:cNvSpPr>
            <a:spLocks noGrp="1" noChangeArrowheads="1"/>
          </p:cNvSpPr>
          <p:nvPr>
            <p:ph type="dt" sz="half" idx="10"/>
          </p:nvPr>
        </p:nvSpPr>
        <p:spPr bwMode="auto">
          <a:xfrm>
            <a:off x="457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de-CH" altLang="de-DE"/>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de-CH" altLang="de-DE"/>
          </a:p>
        </p:txBody>
      </p:sp>
      <p:sp>
        <p:nvSpPr>
          <p:cNvPr id="6" name="Rectangle 6"/>
          <p:cNvSpPr>
            <a:spLocks noGrp="1" noChangeArrowheads="1"/>
          </p:cNvSpPr>
          <p:nvPr>
            <p:ph type="sldNum" sz="quarter" idx="12"/>
          </p:nvPr>
        </p:nvSpPr>
        <p:spPr>
          <a:xfrm>
            <a:off x="6553200" y="6245225"/>
            <a:ext cx="2133600" cy="476250"/>
          </a:xfrm>
        </p:spPr>
        <p:txBody>
          <a:bodyPr/>
          <a:lstStyle>
            <a:lvl1pPr algn="r">
              <a:defRPr/>
            </a:lvl1pPr>
          </a:lstStyle>
          <a:p>
            <a:fld id="{59D58955-1EBC-44DD-A651-C6D2B0D97B16}" type="slidenum">
              <a:rPr lang="de-CH" altLang="de-DE"/>
              <a:pPr/>
              <a:t>‹#›</a:t>
            </a:fld>
            <a:endParaRPr lang="de-CH"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endParaRPr lang="de-CH" altLang="de-DE"/>
          </a:p>
        </p:txBody>
      </p:sp>
      <p:sp>
        <p:nvSpPr>
          <p:cNvPr id="5" name="Rectangle 6"/>
          <p:cNvSpPr>
            <a:spLocks noGrp="1" noChangeArrowheads="1"/>
          </p:cNvSpPr>
          <p:nvPr>
            <p:ph type="sldNum" sz="quarter" idx="11"/>
          </p:nvPr>
        </p:nvSpPr>
        <p:spPr>
          <a:ln/>
        </p:spPr>
        <p:txBody>
          <a:bodyPr/>
          <a:lstStyle>
            <a:lvl1pPr>
              <a:defRPr/>
            </a:lvl1pPr>
          </a:lstStyle>
          <a:p>
            <a:fld id="{8C111F5B-57E7-402E-B36F-7FEFE7151CDC}" type="slidenum">
              <a:rPr lang="de-CH" altLang="de-DE"/>
              <a:pPr/>
              <a:t>‹#›</a:t>
            </a:fld>
            <a:endParaRPr lang="de-CH" alt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70663" y="274638"/>
            <a:ext cx="196215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84213" y="274638"/>
            <a:ext cx="573405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endParaRPr lang="de-CH" altLang="de-DE"/>
          </a:p>
        </p:txBody>
      </p:sp>
      <p:sp>
        <p:nvSpPr>
          <p:cNvPr id="5" name="Rectangle 6"/>
          <p:cNvSpPr>
            <a:spLocks noGrp="1" noChangeArrowheads="1"/>
          </p:cNvSpPr>
          <p:nvPr>
            <p:ph type="sldNum" sz="quarter" idx="11"/>
          </p:nvPr>
        </p:nvSpPr>
        <p:spPr>
          <a:ln/>
        </p:spPr>
        <p:txBody>
          <a:bodyPr/>
          <a:lstStyle>
            <a:lvl1pPr>
              <a:defRPr/>
            </a:lvl1pPr>
          </a:lstStyle>
          <a:p>
            <a:fld id="{BDA6BF31-37BC-488D-9DAD-3C6E7726DD1C}" type="slidenum">
              <a:rPr lang="de-CH" altLang="de-DE"/>
              <a:pPr/>
              <a:t>‹#›</a:t>
            </a:fld>
            <a:endParaRPr lang="de-CH" alt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4213" y="274638"/>
            <a:ext cx="7848600" cy="1143000"/>
          </a:xfrm>
        </p:spPr>
        <p:txBody>
          <a:bodyPr/>
          <a:lstStyle/>
          <a:p>
            <a:r>
              <a:rPr lang="de-DE" smtClean="0"/>
              <a:t>Titelmasterformat durch Klicken bearbeiten</a:t>
            </a:r>
            <a:endParaRPr lang="de-CH"/>
          </a:p>
        </p:txBody>
      </p:sp>
      <p:sp>
        <p:nvSpPr>
          <p:cNvPr id="3" name="Tabellenplatzhalter 2"/>
          <p:cNvSpPr>
            <a:spLocks noGrp="1"/>
          </p:cNvSpPr>
          <p:nvPr>
            <p:ph type="tbl" idx="1"/>
          </p:nvPr>
        </p:nvSpPr>
        <p:spPr>
          <a:xfrm>
            <a:off x="684213" y="1600200"/>
            <a:ext cx="7848600" cy="4525963"/>
          </a:xfrm>
        </p:spPr>
        <p:txBody>
          <a:bodyPr/>
          <a:lstStyle/>
          <a:p>
            <a:pPr lvl="0"/>
            <a:endParaRPr lang="de-CH"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de-CH" altLang="de-DE"/>
          </a:p>
        </p:txBody>
      </p:sp>
      <p:sp>
        <p:nvSpPr>
          <p:cNvPr id="5" name="Rectangle 6"/>
          <p:cNvSpPr>
            <a:spLocks noGrp="1" noChangeArrowheads="1"/>
          </p:cNvSpPr>
          <p:nvPr>
            <p:ph type="sldNum" sz="quarter" idx="11"/>
          </p:nvPr>
        </p:nvSpPr>
        <p:spPr>
          <a:ln/>
        </p:spPr>
        <p:txBody>
          <a:bodyPr/>
          <a:lstStyle>
            <a:lvl1pPr>
              <a:defRPr/>
            </a:lvl1pPr>
          </a:lstStyle>
          <a:p>
            <a:fld id="{F71D7328-EAFA-4BF7-A5D1-1329F4F8BE63}" type="slidenum">
              <a:rPr lang="de-CH" altLang="de-DE"/>
              <a:pPr/>
              <a:t>‹#›</a:t>
            </a:fld>
            <a:endParaRPr lang="de-CH" alt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4213" y="274638"/>
            <a:ext cx="78486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endParaRPr lang="de-CH" altLang="de-DE"/>
          </a:p>
        </p:txBody>
      </p:sp>
      <p:sp>
        <p:nvSpPr>
          <p:cNvPr id="4" name="Rectangle 6"/>
          <p:cNvSpPr>
            <a:spLocks noGrp="1" noChangeArrowheads="1"/>
          </p:cNvSpPr>
          <p:nvPr>
            <p:ph type="sldNum" sz="quarter" idx="11"/>
          </p:nvPr>
        </p:nvSpPr>
        <p:spPr>
          <a:ln/>
        </p:spPr>
        <p:txBody>
          <a:bodyPr/>
          <a:lstStyle>
            <a:lvl1pPr>
              <a:defRPr/>
            </a:lvl1pPr>
          </a:lstStyle>
          <a:p>
            <a:fld id="{C8498FB8-EBA4-48D7-8F92-4460892B1D7A}" type="slidenum">
              <a:rPr lang="de-CH" altLang="de-DE"/>
              <a:pPr/>
              <a:t>‹#›</a:t>
            </a:fld>
            <a:endParaRPr lang="de-CH" alt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858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quarter" idx="2"/>
          </p:nvPr>
        </p:nvSpPr>
        <p:spPr>
          <a:xfrm>
            <a:off x="4648200" y="19812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Inhaltsplatzhalter 4"/>
          <p:cNvSpPr>
            <a:spLocks noGrp="1"/>
          </p:cNvSpPr>
          <p:nvPr>
            <p:ph sz="quarter" idx="3"/>
          </p:nvPr>
        </p:nvSpPr>
        <p:spPr>
          <a:xfrm>
            <a:off x="4648200" y="4114800"/>
            <a:ext cx="38100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Datumsplatzhalter 5"/>
          <p:cNvSpPr>
            <a:spLocks noGrp="1"/>
          </p:cNvSpPr>
          <p:nvPr>
            <p:ph type="dt" sz="half" idx="10"/>
          </p:nvPr>
        </p:nvSpPr>
        <p:spPr>
          <a:xfrm>
            <a:off x="76200" y="6629400"/>
            <a:ext cx="2819400" cy="457200"/>
          </a:xfrm>
          <a:prstGeom prst="rect">
            <a:avLst/>
          </a:prstGeom>
        </p:spPr>
        <p:txBody>
          <a:bodyPr/>
          <a:lstStyle>
            <a:lvl1pPr>
              <a:defRPr>
                <a:latin typeface="Arial" panose="020B0604020202020204" pitchFamily="34" charset="0"/>
              </a:defRPr>
            </a:lvl1pPr>
          </a:lstStyle>
          <a:p>
            <a:pPr>
              <a:defRPr/>
            </a:pPr>
            <a:endParaRPr lang="de-DE"/>
          </a:p>
        </p:txBody>
      </p:sp>
      <p:sp>
        <p:nvSpPr>
          <p:cNvPr id="7" name="Fußzeilenplatzhalter 6"/>
          <p:cNvSpPr>
            <a:spLocks noGrp="1"/>
          </p:cNvSpPr>
          <p:nvPr>
            <p:ph type="ftr" sz="quarter" idx="11"/>
          </p:nvPr>
        </p:nvSpPr>
        <p:spPr>
          <a:xfrm>
            <a:off x="3124200" y="6629400"/>
            <a:ext cx="2895600" cy="457200"/>
          </a:xfrm>
        </p:spPr>
        <p:txBody>
          <a:bodyPr/>
          <a:lstStyle>
            <a:lvl1pPr>
              <a:defRPr/>
            </a:lvl1pPr>
          </a:lstStyle>
          <a:p>
            <a:pPr>
              <a:defRPr/>
            </a:pPr>
            <a:endParaRPr lang="de-DE"/>
          </a:p>
        </p:txBody>
      </p:sp>
      <p:sp>
        <p:nvSpPr>
          <p:cNvPr id="8" name="Foliennummernplatzhalter 7"/>
          <p:cNvSpPr>
            <a:spLocks noGrp="1"/>
          </p:cNvSpPr>
          <p:nvPr>
            <p:ph type="sldNum" sz="quarter" idx="12"/>
          </p:nvPr>
        </p:nvSpPr>
        <p:spPr>
          <a:xfrm>
            <a:off x="7162800" y="6629400"/>
            <a:ext cx="1905000" cy="457200"/>
          </a:xfrm>
        </p:spPr>
        <p:txBody>
          <a:bodyPr/>
          <a:lstStyle>
            <a:lvl1pPr>
              <a:defRPr/>
            </a:lvl1pPr>
          </a:lstStyle>
          <a:p>
            <a:r>
              <a:rPr lang="de-DE" altLang="de-DE"/>
              <a:t>© PK, JT, 2007 - Seite </a:t>
            </a:r>
            <a:fld id="{E615A955-39B7-467E-832D-AEFD994C7F90}" type="slidenum">
              <a:rPr lang="de-DE" altLang="de-DE"/>
              <a:pPr/>
              <a:t>‹#›</a:t>
            </a:fld>
            <a:endParaRPr lang="de-DE" alt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endParaRPr lang="de-CH" altLang="de-DE"/>
          </a:p>
        </p:txBody>
      </p:sp>
      <p:sp>
        <p:nvSpPr>
          <p:cNvPr id="5" name="Rectangle 6"/>
          <p:cNvSpPr>
            <a:spLocks noGrp="1" noChangeArrowheads="1"/>
          </p:cNvSpPr>
          <p:nvPr>
            <p:ph type="sldNum" sz="quarter" idx="11"/>
          </p:nvPr>
        </p:nvSpPr>
        <p:spPr>
          <a:ln/>
        </p:spPr>
        <p:txBody>
          <a:bodyPr/>
          <a:lstStyle>
            <a:lvl1pPr>
              <a:defRPr/>
            </a:lvl1pPr>
          </a:lstStyle>
          <a:p>
            <a:fld id="{441A210D-3C40-4E6D-AEF3-718B7F60A3B0}" type="slidenum">
              <a:rPr lang="de-CH" altLang="de-DE"/>
              <a:pPr/>
              <a:t>‹#›</a:t>
            </a:fld>
            <a:endParaRPr lang="de-CH" alt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de-CH" altLang="de-DE"/>
          </a:p>
        </p:txBody>
      </p:sp>
      <p:sp>
        <p:nvSpPr>
          <p:cNvPr id="5" name="Rectangle 6"/>
          <p:cNvSpPr>
            <a:spLocks noGrp="1" noChangeArrowheads="1"/>
          </p:cNvSpPr>
          <p:nvPr>
            <p:ph type="sldNum" sz="quarter" idx="11"/>
          </p:nvPr>
        </p:nvSpPr>
        <p:spPr>
          <a:ln/>
        </p:spPr>
        <p:txBody>
          <a:bodyPr/>
          <a:lstStyle>
            <a:lvl1pPr>
              <a:defRPr/>
            </a:lvl1pPr>
          </a:lstStyle>
          <a:p>
            <a:fld id="{4DBD9044-490F-486E-A25C-8930C18AEA66}" type="slidenum">
              <a:rPr lang="de-CH" altLang="de-DE"/>
              <a:pPr/>
              <a:t>‹#›</a:t>
            </a:fld>
            <a:endParaRPr lang="de-CH" alt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84213" y="1600200"/>
            <a:ext cx="38481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84713" y="1600200"/>
            <a:ext cx="38481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5"/>
          <p:cNvSpPr>
            <a:spLocks noGrp="1" noChangeArrowheads="1"/>
          </p:cNvSpPr>
          <p:nvPr>
            <p:ph type="ftr" sz="quarter" idx="10"/>
          </p:nvPr>
        </p:nvSpPr>
        <p:spPr>
          <a:ln/>
        </p:spPr>
        <p:txBody>
          <a:bodyPr/>
          <a:lstStyle>
            <a:lvl1pPr>
              <a:defRPr/>
            </a:lvl1pPr>
          </a:lstStyle>
          <a:p>
            <a:pPr>
              <a:defRPr/>
            </a:pPr>
            <a:endParaRPr lang="de-CH" altLang="de-DE"/>
          </a:p>
        </p:txBody>
      </p:sp>
      <p:sp>
        <p:nvSpPr>
          <p:cNvPr id="6" name="Rectangle 6"/>
          <p:cNvSpPr>
            <a:spLocks noGrp="1" noChangeArrowheads="1"/>
          </p:cNvSpPr>
          <p:nvPr>
            <p:ph type="sldNum" sz="quarter" idx="11"/>
          </p:nvPr>
        </p:nvSpPr>
        <p:spPr>
          <a:ln/>
        </p:spPr>
        <p:txBody>
          <a:bodyPr/>
          <a:lstStyle>
            <a:lvl1pPr>
              <a:defRPr/>
            </a:lvl1pPr>
          </a:lstStyle>
          <a:p>
            <a:fld id="{CA1A9B48-8654-4AD5-8D81-A546CCB3C8B1}" type="slidenum">
              <a:rPr lang="de-CH" altLang="de-DE"/>
              <a:pPr/>
              <a:t>‹#›</a:t>
            </a:fld>
            <a:endParaRPr lang="de-CH" alt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5"/>
          <p:cNvSpPr>
            <a:spLocks noGrp="1" noChangeArrowheads="1"/>
          </p:cNvSpPr>
          <p:nvPr>
            <p:ph type="ftr" sz="quarter" idx="10"/>
          </p:nvPr>
        </p:nvSpPr>
        <p:spPr>
          <a:ln/>
        </p:spPr>
        <p:txBody>
          <a:bodyPr/>
          <a:lstStyle>
            <a:lvl1pPr>
              <a:defRPr/>
            </a:lvl1pPr>
          </a:lstStyle>
          <a:p>
            <a:pPr>
              <a:defRPr/>
            </a:pPr>
            <a:endParaRPr lang="de-CH" altLang="de-DE"/>
          </a:p>
        </p:txBody>
      </p:sp>
      <p:sp>
        <p:nvSpPr>
          <p:cNvPr id="8" name="Rectangle 6"/>
          <p:cNvSpPr>
            <a:spLocks noGrp="1" noChangeArrowheads="1"/>
          </p:cNvSpPr>
          <p:nvPr>
            <p:ph type="sldNum" sz="quarter" idx="11"/>
          </p:nvPr>
        </p:nvSpPr>
        <p:spPr>
          <a:ln/>
        </p:spPr>
        <p:txBody>
          <a:bodyPr/>
          <a:lstStyle>
            <a:lvl1pPr>
              <a:defRPr/>
            </a:lvl1pPr>
          </a:lstStyle>
          <a:p>
            <a:fld id="{A4513F83-7C5A-49EB-B24A-0F710E16D70A}" type="slidenum">
              <a:rPr lang="de-CH" altLang="de-DE"/>
              <a:pPr/>
              <a:t>‹#›</a:t>
            </a:fld>
            <a:endParaRPr lang="de-CH" alt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endParaRPr lang="de-CH" altLang="de-DE"/>
          </a:p>
        </p:txBody>
      </p:sp>
      <p:sp>
        <p:nvSpPr>
          <p:cNvPr id="4" name="Rectangle 6"/>
          <p:cNvSpPr>
            <a:spLocks noGrp="1" noChangeArrowheads="1"/>
          </p:cNvSpPr>
          <p:nvPr>
            <p:ph type="sldNum" sz="quarter" idx="11"/>
          </p:nvPr>
        </p:nvSpPr>
        <p:spPr>
          <a:ln/>
        </p:spPr>
        <p:txBody>
          <a:bodyPr/>
          <a:lstStyle>
            <a:lvl1pPr>
              <a:defRPr/>
            </a:lvl1pPr>
          </a:lstStyle>
          <a:p>
            <a:fld id="{DD521121-EA29-4B79-B984-7BBB9BA2ED78}" type="slidenum">
              <a:rPr lang="de-CH" altLang="de-DE"/>
              <a:pPr/>
              <a:t>‹#›</a:t>
            </a:fld>
            <a:endParaRPr lang="de-CH" alt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de-CH" altLang="de-DE"/>
          </a:p>
        </p:txBody>
      </p:sp>
      <p:sp>
        <p:nvSpPr>
          <p:cNvPr id="3" name="Rectangle 6"/>
          <p:cNvSpPr>
            <a:spLocks noGrp="1" noChangeArrowheads="1"/>
          </p:cNvSpPr>
          <p:nvPr>
            <p:ph type="sldNum" sz="quarter" idx="11"/>
          </p:nvPr>
        </p:nvSpPr>
        <p:spPr>
          <a:ln/>
        </p:spPr>
        <p:txBody>
          <a:bodyPr/>
          <a:lstStyle>
            <a:lvl1pPr>
              <a:defRPr/>
            </a:lvl1pPr>
          </a:lstStyle>
          <a:p>
            <a:fld id="{588DCEF7-9C0C-46FC-A101-878CB3B6F2FA}" type="slidenum">
              <a:rPr lang="de-CH" altLang="de-DE"/>
              <a:pPr/>
              <a:t>‹#›</a:t>
            </a:fld>
            <a:endParaRPr lang="de-CH" alt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CH" altLang="de-DE"/>
          </a:p>
        </p:txBody>
      </p:sp>
      <p:sp>
        <p:nvSpPr>
          <p:cNvPr id="6" name="Rectangle 6"/>
          <p:cNvSpPr>
            <a:spLocks noGrp="1" noChangeArrowheads="1"/>
          </p:cNvSpPr>
          <p:nvPr>
            <p:ph type="sldNum" sz="quarter" idx="11"/>
          </p:nvPr>
        </p:nvSpPr>
        <p:spPr>
          <a:ln/>
        </p:spPr>
        <p:txBody>
          <a:bodyPr/>
          <a:lstStyle>
            <a:lvl1pPr>
              <a:defRPr/>
            </a:lvl1pPr>
          </a:lstStyle>
          <a:p>
            <a:fld id="{4526533B-4F49-4F2B-A169-EDE18974D326}" type="slidenum">
              <a:rPr lang="de-CH" altLang="de-DE"/>
              <a:pPr/>
              <a:t>‹#›</a:t>
            </a:fld>
            <a:endParaRPr lang="de-CH" alt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CH" altLang="de-DE"/>
          </a:p>
        </p:txBody>
      </p:sp>
      <p:sp>
        <p:nvSpPr>
          <p:cNvPr id="6" name="Rectangle 6"/>
          <p:cNvSpPr>
            <a:spLocks noGrp="1" noChangeArrowheads="1"/>
          </p:cNvSpPr>
          <p:nvPr>
            <p:ph type="sldNum" sz="quarter" idx="11"/>
          </p:nvPr>
        </p:nvSpPr>
        <p:spPr>
          <a:ln/>
        </p:spPr>
        <p:txBody>
          <a:bodyPr/>
          <a:lstStyle>
            <a:lvl1pPr>
              <a:defRPr/>
            </a:lvl1pPr>
          </a:lstStyle>
          <a:p>
            <a:fld id="{41790FF9-F99F-416C-AF1D-DA5D337A4BDC}" type="slidenum">
              <a:rPr lang="de-CH" altLang="de-DE"/>
              <a:pPr/>
              <a:t>‹#›</a:t>
            </a:fld>
            <a:endParaRPr lang="de-CH" alt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274638"/>
            <a:ext cx="7848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CH" altLang="de-DE" smtClean="0"/>
              <a:t>Titelmasterformat durch Klicken bearbeiten</a:t>
            </a:r>
          </a:p>
        </p:txBody>
      </p:sp>
      <p:sp>
        <p:nvSpPr>
          <p:cNvPr id="1027" name="Rectangle 3"/>
          <p:cNvSpPr>
            <a:spLocks noGrp="1" noChangeArrowheads="1"/>
          </p:cNvSpPr>
          <p:nvPr>
            <p:ph type="body" idx="1"/>
          </p:nvPr>
        </p:nvSpPr>
        <p:spPr bwMode="auto">
          <a:xfrm>
            <a:off x="684213" y="1600200"/>
            <a:ext cx="784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CH" altLang="de-DE" smtClean="0"/>
              <a:t>Textmasterformate durch Klicken bearbeiten</a:t>
            </a:r>
          </a:p>
          <a:p>
            <a:pPr lvl="1"/>
            <a:r>
              <a:rPr lang="de-CH" altLang="de-DE" smtClean="0"/>
              <a:t>Zweite Ebene</a:t>
            </a:r>
          </a:p>
          <a:p>
            <a:pPr lvl="2"/>
            <a:r>
              <a:rPr lang="de-CH" altLang="de-DE" smtClean="0"/>
              <a:t>Dritte Ebene</a:t>
            </a:r>
          </a:p>
          <a:p>
            <a:pPr lvl="3"/>
            <a:r>
              <a:rPr lang="de-CH" altLang="de-DE" smtClean="0"/>
              <a:t>Vierte Ebene</a:t>
            </a:r>
          </a:p>
          <a:p>
            <a:pPr lvl="4"/>
            <a:r>
              <a:rPr lang="de-CH" altLang="de-DE" smtClean="0"/>
              <a:t>Fünfte Ebene</a:t>
            </a:r>
          </a:p>
        </p:txBody>
      </p:sp>
      <p:sp>
        <p:nvSpPr>
          <p:cNvPr id="1029" name="Rectangle 5"/>
          <p:cNvSpPr>
            <a:spLocks noGrp="1" noChangeArrowheads="1"/>
          </p:cNvSpPr>
          <p:nvPr>
            <p:ph type="ftr" sz="quarter" idx="3"/>
          </p:nvPr>
        </p:nvSpPr>
        <p:spPr bwMode="auto">
          <a:xfrm>
            <a:off x="3124200" y="6534150"/>
            <a:ext cx="2895600" cy="2794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de-CH" altLang="de-DE"/>
          </a:p>
        </p:txBody>
      </p:sp>
      <p:sp>
        <p:nvSpPr>
          <p:cNvPr id="1030" name="Rectangle 6"/>
          <p:cNvSpPr>
            <a:spLocks noGrp="1" noChangeArrowheads="1"/>
          </p:cNvSpPr>
          <p:nvPr>
            <p:ph type="sldNum" sz="quarter" idx="4"/>
          </p:nvPr>
        </p:nvSpPr>
        <p:spPr bwMode="auto">
          <a:xfrm>
            <a:off x="468313" y="6526213"/>
            <a:ext cx="790575" cy="28733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vl1pPr>
          </a:lstStyle>
          <a:p>
            <a:fld id="{EE2C5938-898D-4E82-B5A1-9A5A4F21D639}" type="slidenum">
              <a:rPr lang="de-CH" altLang="de-DE"/>
              <a:pPr/>
              <a:t>‹#›</a:t>
            </a:fld>
            <a:endParaRPr lang="de-CH" altLang="de-DE"/>
          </a:p>
        </p:txBody>
      </p:sp>
      <p:sp>
        <p:nvSpPr>
          <p:cNvPr id="2" name="Text Box 7"/>
          <p:cNvSpPr txBox="1">
            <a:spLocks noChangeArrowheads="1"/>
          </p:cNvSpPr>
          <p:nvPr userDrawn="1"/>
        </p:nvSpPr>
        <p:spPr bwMode="auto">
          <a:xfrm>
            <a:off x="7164388" y="6524625"/>
            <a:ext cx="1598612" cy="290513"/>
          </a:xfrm>
          <a:prstGeom prst="rect">
            <a:avLst/>
          </a:prstGeom>
          <a:noFill/>
          <a:ln>
            <a:noFill/>
          </a:ln>
          <a:effectLs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defRPr/>
            </a:pPr>
            <a:r>
              <a:rPr lang="en-GB" altLang="de-DE" sz="1300" smtClean="0"/>
              <a:t>Kuster + Hager</a:t>
            </a:r>
          </a:p>
        </p:txBody>
      </p:sp>
      <p:sp>
        <p:nvSpPr>
          <p:cNvPr id="1031" name="Line 8"/>
          <p:cNvSpPr>
            <a:spLocks noChangeShapeType="1"/>
          </p:cNvSpPr>
          <p:nvPr userDrawn="1"/>
        </p:nvSpPr>
        <p:spPr bwMode="auto">
          <a:xfrm flipH="1">
            <a:off x="533400" y="6491288"/>
            <a:ext cx="8153400" cy="0"/>
          </a:xfrm>
          <a:prstGeom prst="line">
            <a:avLst/>
          </a:prstGeom>
          <a:noFill/>
          <a:ln w="9525">
            <a:solidFill>
              <a:schemeClr val="tx1"/>
            </a:solidFill>
            <a:round/>
            <a:headEnd/>
            <a:tailEnd/>
          </a:ln>
        </p:spPr>
        <p:txBody>
          <a:bodyPr/>
          <a:lstStyle/>
          <a:p>
            <a:endParaRPr lang="hr-HR"/>
          </a:p>
        </p:txBody>
      </p:sp>
      <p:pic>
        <p:nvPicPr>
          <p:cNvPr id="1032" name="Picture 13" descr="Logo K&amp;H farbig"/>
          <p:cNvPicPr>
            <a:picLocks noChangeAspect="1" noChangeArrowheads="1"/>
          </p:cNvPicPr>
          <p:nvPr userDrawn="1"/>
        </p:nvPicPr>
        <p:blipFill>
          <a:blip r:embed="rId16" cstate="print"/>
          <a:srcRect/>
          <a:stretch>
            <a:fillRect/>
          </a:stretch>
        </p:blipFill>
        <p:spPr bwMode="auto">
          <a:xfrm>
            <a:off x="7739063" y="6092825"/>
            <a:ext cx="936625" cy="338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3"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4" r:id="rId14"/>
  </p:sldLayoutIdLst>
  <p:hf hdr="0" ftr="0" dt="0"/>
  <p:txStyles>
    <p:titleStyle>
      <a:lvl1pPr algn="l" rtl="0" eaLnBrk="0" fontAlgn="base" hangingPunct="0">
        <a:spcBef>
          <a:spcPct val="0"/>
        </a:spcBef>
        <a:spcAft>
          <a:spcPct val="0"/>
        </a:spcAft>
        <a:defRPr sz="2800" b="1" kern="1200">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anose="020B0604020202020204" pitchFamily="34" charset="0"/>
        </a:defRPr>
      </a:lvl2pPr>
      <a:lvl3pPr algn="l" rtl="0" eaLnBrk="0" fontAlgn="base" hangingPunct="0">
        <a:spcBef>
          <a:spcPct val="0"/>
        </a:spcBef>
        <a:spcAft>
          <a:spcPct val="0"/>
        </a:spcAft>
        <a:defRPr sz="2800" b="1">
          <a:solidFill>
            <a:schemeClr val="tx2"/>
          </a:solidFill>
          <a:latin typeface="Arial" panose="020B0604020202020204" pitchFamily="34" charset="0"/>
        </a:defRPr>
      </a:lvl3pPr>
      <a:lvl4pPr algn="l" rtl="0" eaLnBrk="0" fontAlgn="base" hangingPunct="0">
        <a:spcBef>
          <a:spcPct val="0"/>
        </a:spcBef>
        <a:spcAft>
          <a:spcPct val="0"/>
        </a:spcAft>
        <a:defRPr sz="2800" b="1">
          <a:solidFill>
            <a:schemeClr val="tx2"/>
          </a:solidFill>
          <a:latin typeface="Arial" panose="020B0604020202020204" pitchFamily="34" charset="0"/>
        </a:defRPr>
      </a:lvl4pPr>
      <a:lvl5pPr algn="l" rtl="0" eaLnBrk="0" fontAlgn="base" hangingPunct="0">
        <a:spcBef>
          <a:spcPct val="0"/>
        </a:spcBef>
        <a:spcAft>
          <a:spcPct val="0"/>
        </a:spcAft>
        <a:defRPr sz="2800" b="1">
          <a:solidFill>
            <a:schemeClr val="tx2"/>
          </a:solidFill>
          <a:latin typeface="Arial" panose="020B0604020202020204" pitchFamily="34" charset="0"/>
        </a:defRPr>
      </a:lvl5pPr>
      <a:lvl6pPr marL="457200" algn="l" rtl="0" fontAlgn="base">
        <a:spcBef>
          <a:spcPct val="0"/>
        </a:spcBef>
        <a:spcAft>
          <a:spcPct val="0"/>
        </a:spcAft>
        <a:defRPr sz="2800" b="1">
          <a:solidFill>
            <a:schemeClr val="tx2"/>
          </a:solidFill>
          <a:latin typeface="Arial" panose="020B0604020202020204" pitchFamily="34" charset="0"/>
        </a:defRPr>
      </a:lvl6pPr>
      <a:lvl7pPr marL="914400" algn="l" rtl="0" fontAlgn="base">
        <a:spcBef>
          <a:spcPct val="0"/>
        </a:spcBef>
        <a:spcAft>
          <a:spcPct val="0"/>
        </a:spcAft>
        <a:defRPr sz="2800" b="1">
          <a:solidFill>
            <a:schemeClr val="tx2"/>
          </a:solidFill>
          <a:latin typeface="Arial" panose="020B0604020202020204" pitchFamily="34" charset="0"/>
        </a:defRPr>
      </a:lvl7pPr>
      <a:lvl8pPr marL="1371600" algn="l" rtl="0" fontAlgn="base">
        <a:spcBef>
          <a:spcPct val="0"/>
        </a:spcBef>
        <a:spcAft>
          <a:spcPct val="0"/>
        </a:spcAft>
        <a:defRPr sz="2800" b="1">
          <a:solidFill>
            <a:schemeClr val="tx2"/>
          </a:solidFill>
          <a:latin typeface="Arial" panose="020B0604020202020204" pitchFamily="34" charset="0"/>
        </a:defRPr>
      </a:lvl8pPr>
      <a:lvl9pPr marL="1828800" algn="l" rtl="0" fontAlgn="base">
        <a:spcBef>
          <a:spcPct val="0"/>
        </a:spcBef>
        <a:spcAft>
          <a:spcPct val="0"/>
        </a:spcAft>
        <a:defRPr sz="28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avokotnik 10"/>
          <p:cNvSpPr/>
          <p:nvPr/>
        </p:nvSpPr>
        <p:spPr>
          <a:xfrm>
            <a:off x="4498975" y="908050"/>
            <a:ext cx="46038" cy="3673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chemeClr val="bg1">
                  <a:lumMod val="50000"/>
                </a:schemeClr>
              </a:solidFill>
            </a:endParaRPr>
          </a:p>
        </p:txBody>
      </p:sp>
      <p:sp>
        <p:nvSpPr>
          <p:cNvPr id="2" name="Pravokotnik 1"/>
          <p:cNvSpPr/>
          <p:nvPr/>
        </p:nvSpPr>
        <p:spPr>
          <a:xfrm>
            <a:off x="2338388" y="4527550"/>
            <a:ext cx="4465637" cy="414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6148" name="Rectangle 2"/>
          <p:cNvSpPr>
            <a:spLocks noGrp="1" noChangeArrowheads="1"/>
          </p:cNvSpPr>
          <p:nvPr>
            <p:ph type="ctrTitle"/>
          </p:nvPr>
        </p:nvSpPr>
        <p:spPr>
          <a:xfrm>
            <a:off x="808038" y="836613"/>
            <a:ext cx="3349625" cy="2212975"/>
          </a:xfrm>
        </p:spPr>
        <p:txBody>
          <a:bodyPr/>
          <a:lstStyle/>
          <a:p>
            <a:pPr eaLnBrk="1" hangingPunct="1"/>
            <a:r>
              <a:rPr lang="de-CH" altLang="de-DE" sz="2400" smtClean="0"/>
              <a:t>Aktu</a:t>
            </a:r>
            <a:r>
              <a:rPr lang="hr-HR" altLang="de-DE" sz="2400" smtClean="0"/>
              <a:t>alna situacija</a:t>
            </a:r>
            <a:r>
              <a:rPr lang="de-CH" altLang="de-DE" sz="2400" smtClean="0"/>
              <a:t> </a:t>
            </a:r>
            <a:r>
              <a:rPr lang="hr-HR" altLang="de-DE" sz="2400" smtClean="0"/>
              <a:t>s pročišćavanjem otpadnih voda u Švicarskoj</a:t>
            </a:r>
            <a:endParaRPr lang="de-CH" altLang="de-DE" sz="2400" smtClean="0"/>
          </a:p>
        </p:txBody>
      </p:sp>
      <p:sp>
        <p:nvSpPr>
          <p:cNvPr id="6149" name="Rectangle 19"/>
          <p:cNvSpPr>
            <a:spLocks noGrp="1" noChangeArrowheads="1"/>
          </p:cNvSpPr>
          <p:nvPr>
            <p:ph type="subTitle" idx="1"/>
          </p:nvPr>
        </p:nvSpPr>
        <p:spPr>
          <a:xfrm>
            <a:off x="1123950" y="3105150"/>
            <a:ext cx="3024188" cy="504825"/>
          </a:xfrm>
          <a:noFill/>
        </p:spPr>
        <p:txBody>
          <a:bodyPr/>
          <a:lstStyle/>
          <a:p>
            <a:pPr algn="l" eaLnBrk="1" hangingPunct="1"/>
            <a:r>
              <a:rPr lang="de-DE" altLang="de-DE" sz="2000" smtClean="0"/>
              <a:t>Innovativ</a:t>
            </a:r>
            <a:r>
              <a:rPr lang="hr-HR" altLang="de-DE" sz="2000" smtClean="0"/>
              <a:t>ni</a:t>
            </a:r>
            <a:r>
              <a:rPr lang="de-DE" altLang="de-DE" sz="2000" smtClean="0"/>
              <a:t> </a:t>
            </a:r>
            <a:r>
              <a:rPr lang="hr-HR" altLang="de-DE" sz="2000" smtClean="0"/>
              <a:t>k</a:t>
            </a:r>
            <a:r>
              <a:rPr lang="de-DE" altLang="de-DE" sz="2000" smtClean="0"/>
              <a:t>now-how</a:t>
            </a:r>
          </a:p>
        </p:txBody>
      </p:sp>
      <p:pic>
        <p:nvPicPr>
          <p:cNvPr id="6150" name="Picture 20" descr="Logo K&amp;H farbig"/>
          <p:cNvPicPr>
            <a:picLocks noChangeAspect="1" noChangeArrowheads="1"/>
          </p:cNvPicPr>
          <p:nvPr/>
        </p:nvPicPr>
        <p:blipFill>
          <a:blip r:embed="rId3" cstate="print"/>
          <a:srcRect/>
          <a:stretch>
            <a:fillRect/>
          </a:stretch>
        </p:blipFill>
        <p:spPr bwMode="auto">
          <a:xfrm>
            <a:off x="2482850" y="5300663"/>
            <a:ext cx="1944688" cy="798512"/>
          </a:xfrm>
          <a:prstGeom prst="rect">
            <a:avLst/>
          </a:prstGeom>
          <a:noFill/>
          <a:ln w="9525">
            <a:noFill/>
            <a:miter lim="800000"/>
            <a:headEnd/>
            <a:tailEnd/>
          </a:ln>
        </p:spPr>
      </p:pic>
      <p:sp>
        <p:nvSpPr>
          <p:cNvPr id="6151" name="Text Box 21"/>
          <p:cNvSpPr txBox="1">
            <a:spLocks noChangeArrowheads="1"/>
          </p:cNvSpPr>
          <p:nvPr/>
        </p:nvSpPr>
        <p:spPr bwMode="auto">
          <a:xfrm>
            <a:off x="4716463" y="5229225"/>
            <a:ext cx="2232025" cy="915988"/>
          </a:xfrm>
          <a:prstGeom prst="rect">
            <a:avLst/>
          </a:prstGeom>
          <a:noFill/>
          <a:ln w="9525">
            <a:noFill/>
            <a:miter lim="800000"/>
            <a:headEnd/>
            <a:tailEnd/>
          </a:ln>
        </p:spPr>
        <p:txBody>
          <a:bodyPr>
            <a:spAutoFit/>
          </a:bodyPr>
          <a:lstStyle/>
          <a:p>
            <a:pPr eaLnBrk="1" hangingPunct="1"/>
            <a:r>
              <a:rPr lang="de-CH" altLang="de-DE"/>
              <a:t>Kuster + Hager</a:t>
            </a:r>
          </a:p>
          <a:p>
            <a:pPr eaLnBrk="1" hangingPunct="1"/>
            <a:r>
              <a:rPr lang="de-CH" altLang="de-DE"/>
              <a:t>Ingenieurbüro AG</a:t>
            </a:r>
          </a:p>
          <a:p>
            <a:pPr eaLnBrk="1" hangingPunct="1"/>
            <a:r>
              <a:rPr lang="de-CH" altLang="de-DE"/>
              <a:t>Zürich, Switzerland</a:t>
            </a:r>
            <a:endParaRPr lang="de-DE" altLang="de-DE"/>
          </a:p>
        </p:txBody>
      </p:sp>
      <p:sp>
        <p:nvSpPr>
          <p:cNvPr id="6" name="Rectangle 2"/>
          <p:cNvSpPr txBox="1">
            <a:spLocks noChangeArrowheads="1"/>
          </p:cNvSpPr>
          <p:nvPr/>
        </p:nvSpPr>
        <p:spPr bwMode="auto">
          <a:xfrm>
            <a:off x="4716463" y="692150"/>
            <a:ext cx="3613150" cy="1944688"/>
          </a:xfrm>
          <a:prstGeom prst="rect">
            <a:avLst/>
          </a:prstGeom>
          <a:noFill/>
          <a:ln>
            <a:noFill/>
          </a:ln>
          <a:extLst/>
        </p:spPr>
        <p:txBody>
          <a:bodyPr anchor="ctr"/>
          <a:lstStyle>
            <a:lvl1pPr algn="ctr" rtl="0" eaLnBrk="0" fontAlgn="base" hangingPunct="0">
              <a:lnSpc>
                <a:spcPct val="130000"/>
              </a:lnSpc>
              <a:spcBef>
                <a:spcPct val="0"/>
              </a:spcBef>
              <a:spcAft>
                <a:spcPct val="0"/>
              </a:spcAft>
              <a:defRPr sz="3600" b="1" kern="1200">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anose="020B0604020202020204" pitchFamily="34" charset="0"/>
              </a:defRPr>
            </a:lvl2pPr>
            <a:lvl3pPr algn="l" rtl="0" eaLnBrk="0" fontAlgn="base" hangingPunct="0">
              <a:spcBef>
                <a:spcPct val="0"/>
              </a:spcBef>
              <a:spcAft>
                <a:spcPct val="0"/>
              </a:spcAft>
              <a:defRPr sz="2800" b="1">
                <a:solidFill>
                  <a:schemeClr val="tx2"/>
                </a:solidFill>
                <a:latin typeface="Arial" panose="020B0604020202020204" pitchFamily="34" charset="0"/>
              </a:defRPr>
            </a:lvl3pPr>
            <a:lvl4pPr algn="l" rtl="0" eaLnBrk="0" fontAlgn="base" hangingPunct="0">
              <a:spcBef>
                <a:spcPct val="0"/>
              </a:spcBef>
              <a:spcAft>
                <a:spcPct val="0"/>
              </a:spcAft>
              <a:defRPr sz="2800" b="1">
                <a:solidFill>
                  <a:schemeClr val="tx2"/>
                </a:solidFill>
                <a:latin typeface="Arial" panose="020B0604020202020204" pitchFamily="34" charset="0"/>
              </a:defRPr>
            </a:lvl4pPr>
            <a:lvl5pPr algn="l" rtl="0" eaLnBrk="0" fontAlgn="base" hangingPunct="0">
              <a:spcBef>
                <a:spcPct val="0"/>
              </a:spcBef>
              <a:spcAft>
                <a:spcPct val="0"/>
              </a:spcAft>
              <a:defRPr sz="2800" b="1">
                <a:solidFill>
                  <a:schemeClr val="tx2"/>
                </a:solidFill>
                <a:latin typeface="Arial" panose="020B0604020202020204" pitchFamily="34" charset="0"/>
              </a:defRPr>
            </a:lvl5pPr>
            <a:lvl6pPr marL="457200" algn="l" rtl="0" fontAlgn="base">
              <a:spcBef>
                <a:spcPct val="0"/>
              </a:spcBef>
              <a:spcAft>
                <a:spcPct val="0"/>
              </a:spcAft>
              <a:defRPr sz="2800" b="1">
                <a:solidFill>
                  <a:schemeClr val="tx2"/>
                </a:solidFill>
                <a:latin typeface="Arial" panose="020B0604020202020204" pitchFamily="34" charset="0"/>
              </a:defRPr>
            </a:lvl6pPr>
            <a:lvl7pPr marL="914400" algn="l" rtl="0" fontAlgn="base">
              <a:spcBef>
                <a:spcPct val="0"/>
              </a:spcBef>
              <a:spcAft>
                <a:spcPct val="0"/>
              </a:spcAft>
              <a:defRPr sz="2800" b="1">
                <a:solidFill>
                  <a:schemeClr val="tx2"/>
                </a:solidFill>
                <a:latin typeface="Arial" panose="020B0604020202020204" pitchFamily="34" charset="0"/>
              </a:defRPr>
            </a:lvl7pPr>
            <a:lvl8pPr marL="1371600" algn="l" rtl="0" fontAlgn="base">
              <a:spcBef>
                <a:spcPct val="0"/>
              </a:spcBef>
              <a:spcAft>
                <a:spcPct val="0"/>
              </a:spcAft>
              <a:defRPr sz="2800" b="1">
                <a:solidFill>
                  <a:schemeClr val="tx2"/>
                </a:solidFill>
                <a:latin typeface="Arial" panose="020B0604020202020204" pitchFamily="34" charset="0"/>
              </a:defRPr>
            </a:lvl8pPr>
            <a:lvl9pPr marL="1828800" algn="l" rtl="0" fontAlgn="base">
              <a:spcBef>
                <a:spcPct val="0"/>
              </a:spcBef>
              <a:spcAft>
                <a:spcPct val="0"/>
              </a:spcAft>
              <a:defRPr sz="2800" b="1">
                <a:solidFill>
                  <a:schemeClr val="tx2"/>
                </a:solidFill>
                <a:latin typeface="Arial" panose="020B0604020202020204" pitchFamily="34" charset="0"/>
              </a:defRPr>
            </a:lvl9pPr>
          </a:lstStyle>
          <a:p>
            <a:pPr eaLnBrk="1" hangingPunct="1">
              <a:defRPr/>
            </a:pPr>
            <a:r>
              <a:rPr lang="de-CH" altLang="de-DE" sz="2400" dirty="0" smtClean="0">
                <a:solidFill>
                  <a:schemeClr val="bg1">
                    <a:lumMod val="50000"/>
                  </a:schemeClr>
                </a:solidFill>
              </a:rPr>
              <a:t>Aktueller Stand der Abwasserreinigung</a:t>
            </a:r>
            <a:br>
              <a:rPr lang="de-CH" altLang="de-DE" sz="2400" dirty="0" smtClean="0">
                <a:solidFill>
                  <a:schemeClr val="bg1">
                    <a:lumMod val="50000"/>
                  </a:schemeClr>
                </a:solidFill>
              </a:rPr>
            </a:br>
            <a:r>
              <a:rPr lang="de-CH" altLang="de-DE" sz="2400" dirty="0" smtClean="0">
                <a:solidFill>
                  <a:schemeClr val="bg1">
                    <a:lumMod val="50000"/>
                  </a:schemeClr>
                </a:solidFill>
              </a:rPr>
              <a:t>in der Schweiz</a:t>
            </a:r>
          </a:p>
        </p:txBody>
      </p:sp>
      <p:sp>
        <p:nvSpPr>
          <p:cNvPr id="7" name="Rectangle 19"/>
          <p:cNvSpPr txBox="1">
            <a:spLocks noChangeArrowheads="1"/>
          </p:cNvSpPr>
          <p:nvPr/>
        </p:nvSpPr>
        <p:spPr bwMode="auto">
          <a:xfrm>
            <a:off x="5048250" y="3140075"/>
            <a:ext cx="2820988" cy="504825"/>
          </a:xfrm>
          <a:prstGeom prst="rect">
            <a:avLst/>
          </a:prstGeom>
          <a:noFill/>
          <a:ln>
            <a:noFill/>
          </a:ln>
          <a:extLst/>
        </p:spPr>
        <p:txBody>
          <a:bodyPr/>
          <a:lstStyle>
            <a:lvl1pPr marL="0" indent="0" algn="ctr" rtl="0" eaLnBrk="0" fontAlgn="base" hangingPunct="0">
              <a:spcBef>
                <a:spcPct val="20000"/>
              </a:spcBef>
              <a:spcAft>
                <a:spcPct val="0"/>
              </a:spcAft>
              <a:buFontTx/>
              <a:buNone/>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defRPr/>
            </a:pPr>
            <a:r>
              <a:rPr lang="de-DE" altLang="de-DE" sz="2000" dirty="0" smtClean="0">
                <a:solidFill>
                  <a:schemeClr val="bg1">
                    <a:lumMod val="50000"/>
                  </a:schemeClr>
                </a:solidFill>
              </a:rPr>
              <a:t>Innovatives Know-how</a:t>
            </a:r>
          </a:p>
        </p:txBody>
      </p:sp>
      <p:sp>
        <p:nvSpPr>
          <p:cNvPr id="6154" name="PoljeZBesedilom 1"/>
          <p:cNvSpPr txBox="1">
            <a:spLocks noChangeArrowheads="1"/>
          </p:cNvSpPr>
          <p:nvPr/>
        </p:nvSpPr>
        <p:spPr bwMode="auto">
          <a:xfrm>
            <a:off x="2830513" y="4560888"/>
            <a:ext cx="3397250" cy="277812"/>
          </a:xfrm>
          <a:prstGeom prst="rect">
            <a:avLst/>
          </a:prstGeom>
          <a:noFill/>
          <a:ln w="9525">
            <a:noFill/>
            <a:miter lim="800000"/>
            <a:headEnd/>
            <a:tailEnd/>
          </a:ln>
        </p:spPr>
        <p:txBody>
          <a:bodyPr>
            <a:spAutoFit/>
          </a:bodyPr>
          <a:lstStyle/>
          <a:p>
            <a:pPr algn="ctr"/>
            <a:r>
              <a:rPr lang="sl-SI" altLang="sl-SI" sz="1200"/>
              <a:t>Zagreb, 20. Oktober 2015</a:t>
            </a:r>
          </a:p>
        </p:txBody>
      </p:sp>
    </p:spTree>
  </p:cSld>
  <p:clrMapOvr>
    <a:masterClrMapping/>
  </p:clrMapOvr>
  <p:transition spd="slow">
    <p:spli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32"/>
          <p:cNvSpPr>
            <a:spLocks noChangeShapeType="1"/>
          </p:cNvSpPr>
          <p:nvPr/>
        </p:nvSpPr>
        <p:spPr bwMode="auto">
          <a:xfrm>
            <a:off x="5508625" y="4248150"/>
            <a:ext cx="719138" cy="431800"/>
          </a:xfrm>
          <a:prstGeom prst="line">
            <a:avLst/>
          </a:prstGeom>
          <a:noFill/>
          <a:ln w="19050">
            <a:solidFill>
              <a:schemeClr val="tx1"/>
            </a:solidFill>
            <a:round/>
            <a:headEnd/>
            <a:tailEnd type="triangle" w="med" len="lg"/>
          </a:ln>
        </p:spPr>
        <p:txBody>
          <a:bodyPr/>
          <a:lstStyle/>
          <a:p>
            <a:endParaRPr lang="hr-HR"/>
          </a:p>
        </p:txBody>
      </p:sp>
      <p:sp>
        <p:nvSpPr>
          <p:cNvPr id="20483" name="Foliennummernplatzhalter 4"/>
          <p:cNvSpPr>
            <a:spLocks noGrp="1"/>
          </p:cNvSpPr>
          <p:nvPr>
            <p:ph type="sldNum" sz="quarter" idx="11"/>
          </p:nvPr>
        </p:nvSpPr>
        <p:spPr>
          <a:noFill/>
          <a:ln>
            <a:miter lim="800000"/>
            <a:headEnd/>
            <a:tailEnd/>
          </a:ln>
        </p:spPr>
        <p:txBody>
          <a:bodyPr/>
          <a:lstStyle/>
          <a:p>
            <a:fld id="{A8710B21-7025-40EB-BC48-39E5786416A9}" type="slidenum">
              <a:rPr lang="de-CH" altLang="de-DE"/>
              <a:pPr/>
              <a:t>10</a:t>
            </a:fld>
            <a:endParaRPr lang="de-CH" altLang="de-DE"/>
          </a:p>
        </p:txBody>
      </p:sp>
      <p:sp>
        <p:nvSpPr>
          <p:cNvPr id="20484" name="Rectangle 2"/>
          <p:cNvSpPr>
            <a:spLocks noGrp="1" noChangeArrowheads="1"/>
          </p:cNvSpPr>
          <p:nvPr>
            <p:ph type="title"/>
          </p:nvPr>
        </p:nvSpPr>
        <p:spPr>
          <a:xfrm>
            <a:off x="387350" y="276225"/>
            <a:ext cx="3994150" cy="698500"/>
          </a:xfrm>
        </p:spPr>
        <p:txBody>
          <a:bodyPr/>
          <a:lstStyle/>
          <a:p>
            <a:pPr eaLnBrk="1" hangingPunct="1"/>
            <a:r>
              <a:rPr lang="de-CH" altLang="de-DE" sz="1600" smtClean="0"/>
              <a:t>7. </a:t>
            </a:r>
            <a:r>
              <a:rPr lang="hr-HR" altLang="de-DE" sz="1600" smtClean="0"/>
              <a:t>Predstavljanje tvrtke</a:t>
            </a:r>
            <a:r>
              <a:rPr lang="de-CH" altLang="de-DE" sz="1600" smtClean="0"/>
              <a:t> Kuster + Hager</a:t>
            </a:r>
          </a:p>
        </p:txBody>
      </p:sp>
      <p:sp>
        <p:nvSpPr>
          <p:cNvPr id="20485" name="Rectangle 3"/>
          <p:cNvSpPr>
            <a:spLocks noGrp="1" noChangeArrowheads="1"/>
          </p:cNvSpPr>
          <p:nvPr>
            <p:ph type="body" idx="1"/>
          </p:nvPr>
        </p:nvSpPr>
        <p:spPr>
          <a:xfrm>
            <a:off x="628650" y="869950"/>
            <a:ext cx="3794125" cy="739775"/>
          </a:xfrm>
          <a:noFill/>
        </p:spPr>
        <p:txBody>
          <a:bodyPr/>
          <a:lstStyle/>
          <a:p>
            <a:pPr eaLnBrk="1" hangingPunct="1">
              <a:lnSpc>
                <a:spcPct val="90000"/>
              </a:lnSpc>
              <a:buFontTx/>
              <a:buNone/>
            </a:pPr>
            <a:r>
              <a:rPr lang="hr-HR" altLang="de-DE" sz="1400" dirty="0" smtClean="0"/>
              <a:t>Osnivanje</a:t>
            </a:r>
            <a:r>
              <a:rPr lang="de-CH" altLang="de-DE" sz="1400" dirty="0" smtClean="0"/>
              <a:t> </a:t>
            </a:r>
            <a:r>
              <a:rPr lang="hr-HR" altLang="de-DE" sz="1400" dirty="0" smtClean="0"/>
              <a:t>tvrtke </a:t>
            </a:r>
            <a:r>
              <a:rPr lang="de-CH" altLang="de-DE" sz="1400" dirty="0" err="1" smtClean="0"/>
              <a:t>Kuster</a:t>
            </a:r>
            <a:r>
              <a:rPr lang="de-CH" altLang="de-DE" sz="1400" dirty="0" smtClean="0"/>
              <a:t> + Hager 1954</a:t>
            </a:r>
            <a:r>
              <a:rPr lang="hr-HR" altLang="de-DE" sz="1400" dirty="0" smtClean="0"/>
              <a:t>. godine</a:t>
            </a:r>
            <a:r>
              <a:rPr lang="de-CH" altLang="de-DE" sz="1400" dirty="0" smtClean="0"/>
              <a:t>  </a:t>
            </a:r>
            <a:endParaRPr lang="sl-SI" altLang="de-DE" sz="1400" dirty="0" smtClean="0"/>
          </a:p>
          <a:p>
            <a:pPr eaLnBrk="1" hangingPunct="1">
              <a:lnSpc>
                <a:spcPct val="90000"/>
              </a:lnSpc>
              <a:buFontTx/>
              <a:buNone/>
            </a:pPr>
            <a:r>
              <a:rPr lang="de-CH" altLang="de-DE" sz="1400" dirty="0" smtClean="0">
                <a:cs typeface="Arial" charset="0"/>
              </a:rPr>
              <a:t>→</a:t>
            </a:r>
            <a:r>
              <a:rPr lang="de-CH" altLang="de-DE" sz="1400" dirty="0" smtClean="0"/>
              <a:t>  </a:t>
            </a:r>
            <a:r>
              <a:rPr lang="hr-HR" altLang="de-DE" sz="1400" b="1" dirty="0" smtClean="0"/>
              <a:t>više od </a:t>
            </a:r>
            <a:r>
              <a:rPr lang="de-CH" altLang="de-DE" sz="1400" b="1" dirty="0" smtClean="0"/>
              <a:t> 60 </a:t>
            </a:r>
            <a:r>
              <a:rPr lang="hr-HR" altLang="de-DE" sz="1400" b="1" dirty="0" smtClean="0"/>
              <a:t>godina iskustva</a:t>
            </a:r>
            <a:r>
              <a:rPr lang="de-CH" altLang="de-DE" sz="1400" b="1" dirty="0" smtClean="0"/>
              <a:t>!</a:t>
            </a:r>
          </a:p>
          <a:p>
            <a:pPr eaLnBrk="1" hangingPunct="1">
              <a:lnSpc>
                <a:spcPct val="90000"/>
              </a:lnSpc>
              <a:buFontTx/>
              <a:buNone/>
            </a:pPr>
            <a:endParaRPr lang="de-DE" altLang="de-DE" sz="1400" dirty="0" smtClean="0"/>
          </a:p>
        </p:txBody>
      </p:sp>
      <p:sp>
        <p:nvSpPr>
          <p:cNvPr id="20486" name="Text Box 7"/>
          <p:cNvSpPr txBox="1">
            <a:spLocks noChangeArrowheads="1"/>
          </p:cNvSpPr>
          <p:nvPr/>
        </p:nvSpPr>
        <p:spPr bwMode="auto">
          <a:xfrm>
            <a:off x="1851025" y="1984375"/>
            <a:ext cx="1943100" cy="554038"/>
          </a:xfrm>
          <a:prstGeom prst="rect">
            <a:avLst/>
          </a:prstGeom>
          <a:noFill/>
          <a:ln w="9525">
            <a:noFill/>
            <a:miter lim="800000"/>
            <a:headEnd/>
            <a:tailEnd/>
          </a:ln>
        </p:spPr>
        <p:txBody>
          <a:bodyPr>
            <a:spAutoFit/>
          </a:bodyPr>
          <a:lstStyle/>
          <a:p>
            <a:pPr algn="ctr" eaLnBrk="1" hangingPunct="1">
              <a:spcBef>
                <a:spcPct val="50000"/>
              </a:spcBef>
            </a:pPr>
            <a:r>
              <a:rPr lang="de-DE" altLang="de-DE" sz="1000" b="1" dirty="0" err="1"/>
              <a:t>Kanali</a:t>
            </a:r>
            <a:r>
              <a:rPr lang="hr-HR" altLang="de-DE" sz="1000" b="1" dirty="0" err="1"/>
              <a:t>zacija</a:t>
            </a:r>
            <a:r>
              <a:rPr lang="hr-HR" altLang="de-DE" sz="1000" b="1" dirty="0"/>
              <a:t>,</a:t>
            </a:r>
            <a:r>
              <a:rPr lang="sl-SI" altLang="de-DE" sz="1000" b="1" dirty="0"/>
              <a:t/>
            </a:r>
            <a:br>
              <a:rPr lang="sl-SI" altLang="de-DE" sz="1000" b="1" dirty="0"/>
            </a:br>
            <a:r>
              <a:rPr lang="hr-HR" altLang="de-DE" sz="1000" b="1" dirty="0" smtClean="0"/>
              <a:t>pročišćavanje  </a:t>
            </a:r>
            <a:r>
              <a:rPr lang="hr-HR" altLang="de-DE" sz="1000" b="1" dirty="0"/>
              <a:t>komunalnih i industrijskih otpadnih voda</a:t>
            </a:r>
            <a:endParaRPr lang="de-DE" altLang="de-DE" sz="1000" b="1" dirty="0"/>
          </a:p>
        </p:txBody>
      </p:sp>
      <p:sp>
        <p:nvSpPr>
          <p:cNvPr id="20487" name="Text Box 8"/>
          <p:cNvSpPr txBox="1">
            <a:spLocks noChangeArrowheads="1"/>
          </p:cNvSpPr>
          <p:nvPr/>
        </p:nvSpPr>
        <p:spPr bwMode="auto">
          <a:xfrm>
            <a:off x="3708400" y="2776538"/>
            <a:ext cx="2016125" cy="246062"/>
          </a:xfrm>
          <a:prstGeom prst="rect">
            <a:avLst/>
          </a:prstGeom>
          <a:noFill/>
          <a:ln w="9525">
            <a:noFill/>
            <a:miter lim="800000"/>
            <a:headEnd/>
            <a:tailEnd/>
          </a:ln>
        </p:spPr>
        <p:txBody>
          <a:bodyPr>
            <a:spAutoFit/>
          </a:bodyPr>
          <a:lstStyle/>
          <a:p>
            <a:pPr algn="ctr" eaLnBrk="1" hangingPunct="1">
              <a:spcBef>
                <a:spcPct val="50000"/>
              </a:spcBef>
            </a:pPr>
            <a:r>
              <a:rPr lang="hr-HR" altLang="de-DE" sz="1000" b="1"/>
              <a:t>Vodoopskrba</a:t>
            </a:r>
            <a:endParaRPr lang="de-DE" altLang="de-DE" sz="1000" b="1"/>
          </a:p>
        </p:txBody>
      </p:sp>
      <p:sp>
        <p:nvSpPr>
          <p:cNvPr id="20488" name="Text Box 9"/>
          <p:cNvSpPr txBox="1">
            <a:spLocks noChangeArrowheads="1"/>
          </p:cNvSpPr>
          <p:nvPr/>
        </p:nvSpPr>
        <p:spPr bwMode="auto">
          <a:xfrm>
            <a:off x="1763713" y="3830638"/>
            <a:ext cx="1512887" cy="400050"/>
          </a:xfrm>
          <a:prstGeom prst="rect">
            <a:avLst/>
          </a:prstGeom>
          <a:noFill/>
          <a:ln w="9525">
            <a:noFill/>
            <a:miter lim="800000"/>
            <a:headEnd/>
            <a:tailEnd/>
          </a:ln>
        </p:spPr>
        <p:txBody>
          <a:bodyPr>
            <a:spAutoFit/>
          </a:bodyPr>
          <a:lstStyle/>
          <a:p>
            <a:pPr algn="ctr" eaLnBrk="1" hangingPunct="1">
              <a:spcBef>
                <a:spcPct val="50000"/>
              </a:spcBef>
            </a:pPr>
            <a:r>
              <a:rPr lang="hr-HR" altLang="de-DE" sz="1000" b="1" dirty="0"/>
              <a:t>Projektiranje sustava odvodnje</a:t>
            </a:r>
            <a:endParaRPr lang="de-DE" altLang="de-DE" sz="1000" b="1" dirty="0"/>
          </a:p>
        </p:txBody>
      </p:sp>
      <p:sp>
        <p:nvSpPr>
          <p:cNvPr id="20489" name="Text Box 11"/>
          <p:cNvSpPr txBox="1">
            <a:spLocks noChangeArrowheads="1"/>
          </p:cNvSpPr>
          <p:nvPr/>
        </p:nvSpPr>
        <p:spPr bwMode="auto">
          <a:xfrm>
            <a:off x="1511300" y="4751388"/>
            <a:ext cx="2052638" cy="246062"/>
          </a:xfrm>
          <a:prstGeom prst="rect">
            <a:avLst/>
          </a:prstGeom>
          <a:noFill/>
          <a:ln w="9525">
            <a:noFill/>
            <a:miter lim="800000"/>
            <a:headEnd/>
            <a:tailEnd/>
          </a:ln>
        </p:spPr>
        <p:txBody>
          <a:bodyPr>
            <a:spAutoFit/>
          </a:bodyPr>
          <a:lstStyle/>
          <a:p>
            <a:pPr algn="ctr" eaLnBrk="1" hangingPunct="1">
              <a:spcBef>
                <a:spcPct val="50000"/>
              </a:spcBef>
            </a:pPr>
            <a:r>
              <a:rPr lang="hr-HR" altLang="de-DE" sz="1000" b="1"/>
              <a:t>Analize vode i otpadnih voda</a:t>
            </a:r>
            <a:endParaRPr lang="de-DE" altLang="de-DE" sz="1000" b="1"/>
          </a:p>
        </p:txBody>
      </p:sp>
      <p:sp>
        <p:nvSpPr>
          <p:cNvPr id="20490" name="Text Box 14"/>
          <p:cNvSpPr txBox="1">
            <a:spLocks noChangeArrowheads="1"/>
          </p:cNvSpPr>
          <p:nvPr/>
        </p:nvSpPr>
        <p:spPr bwMode="auto">
          <a:xfrm>
            <a:off x="5867400" y="3455988"/>
            <a:ext cx="1512888" cy="554037"/>
          </a:xfrm>
          <a:prstGeom prst="rect">
            <a:avLst/>
          </a:prstGeom>
          <a:noFill/>
          <a:ln w="9525">
            <a:noFill/>
            <a:miter lim="800000"/>
            <a:headEnd/>
            <a:tailEnd/>
          </a:ln>
        </p:spPr>
        <p:txBody>
          <a:bodyPr>
            <a:spAutoFit/>
          </a:bodyPr>
          <a:lstStyle/>
          <a:p>
            <a:pPr algn="ctr" eaLnBrk="1" hangingPunct="1">
              <a:spcBef>
                <a:spcPct val="50000"/>
              </a:spcBef>
            </a:pPr>
            <a:r>
              <a:rPr lang="hr-HR" altLang="de-DE" sz="1000" b="1"/>
              <a:t>Cestogradnja</a:t>
            </a:r>
            <a:r>
              <a:rPr lang="de-CH" altLang="de-DE" sz="1000" b="1"/>
              <a:t>,</a:t>
            </a:r>
          </a:p>
          <a:p>
            <a:pPr algn="ctr" eaLnBrk="1" hangingPunct="1"/>
            <a:r>
              <a:rPr lang="hr-HR" altLang="de-DE" sz="1000" b="1"/>
              <a:t>niskogradnja</a:t>
            </a:r>
            <a:r>
              <a:rPr lang="de-CH" altLang="de-DE" sz="1000" b="1"/>
              <a:t>,</a:t>
            </a:r>
          </a:p>
          <a:p>
            <a:pPr algn="ctr" eaLnBrk="1" hangingPunct="1"/>
            <a:endParaRPr lang="de-DE" altLang="de-DE" sz="1000" b="1"/>
          </a:p>
        </p:txBody>
      </p:sp>
      <p:sp>
        <p:nvSpPr>
          <p:cNvPr id="20491" name="Text Box 15"/>
          <p:cNvSpPr txBox="1">
            <a:spLocks noChangeArrowheads="1"/>
          </p:cNvSpPr>
          <p:nvPr/>
        </p:nvSpPr>
        <p:spPr bwMode="auto">
          <a:xfrm>
            <a:off x="3851275" y="4652963"/>
            <a:ext cx="2449513" cy="400050"/>
          </a:xfrm>
          <a:prstGeom prst="rect">
            <a:avLst/>
          </a:prstGeom>
          <a:noFill/>
          <a:ln w="9525">
            <a:noFill/>
            <a:miter lim="800000"/>
            <a:headEnd/>
            <a:tailEnd/>
          </a:ln>
        </p:spPr>
        <p:txBody>
          <a:bodyPr>
            <a:spAutoFit/>
          </a:bodyPr>
          <a:lstStyle/>
          <a:p>
            <a:pPr algn="ctr" eaLnBrk="1" hangingPunct="1">
              <a:spcBef>
                <a:spcPct val="50000"/>
              </a:spcBef>
            </a:pPr>
            <a:r>
              <a:rPr lang="de-CH" altLang="de-DE" sz="1000" b="1" dirty="0"/>
              <a:t>Statik</a:t>
            </a:r>
            <a:r>
              <a:rPr lang="hr-HR" altLang="de-DE" sz="1000" b="1" dirty="0"/>
              <a:t>a</a:t>
            </a:r>
            <a:r>
              <a:rPr lang="sl-SI" altLang="de-DE" sz="1000" b="1" dirty="0"/>
              <a:t>  </a:t>
            </a:r>
            <a:r>
              <a:rPr lang="de-CH" altLang="de-DE" sz="1000" b="1" dirty="0"/>
              <a:t>(</a:t>
            </a:r>
            <a:r>
              <a:rPr lang="hr-HR" altLang="de-DE" sz="1000" b="1" dirty="0" smtClean="0"/>
              <a:t>armirano</a:t>
            </a:r>
            <a:r>
              <a:rPr lang="hr-HR" altLang="de-DE" sz="1000" b="1" dirty="0" smtClean="0">
                <a:solidFill>
                  <a:srgbClr val="FF0000"/>
                </a:solidFill>
              </a:rPr>
              <a:t>-</a:t>
            </a:r>
            <a:r>
              <a:rPr lang="hr-HR" altLang="de-DE" sz="1000" b="1" dirty="0" smtClean="0"/>
              <a:t>betonske</a:t>
            </a:r>
            <a:r>
              <a:rPr lang="de-CH" altLang="de-DE" sz="1000" b="1" dirty="0" smtClean="0"/>
              <a:t> </a:t>
            </a:r>
            <a:r>
              <a:rPr lang="hr-HR" altLang="de-DE" sz="1000" b="1" dirty="0"/>
              <a:t>i čelične konstrukcije</a:t>
            </a:r>
            <a:r>
              <a:rPr lang="de-CH" altLang="de-DE" sz="1000" b="1" dirty="0"/>
              <a:t>)</a:t>
            </a:r>
            <a:endParaRPr lang="de-DE" altLang="de-DE" sz="1000" b="1" dirty="0"/>
          </a:p>
        </p:txBody>
      </p:sp>
      <p:sp>
        <p:nvSpPr>
          <p:cNvPr id="20492" name="Text Box 16"/>
          <p:cNvSpPr txBox="1">
            <a:spLocks noChangeArrowheads="1"/>
          </p:cNvSpPr>
          <p:nvPr/>
        </p:nvSpPr>
        <p:spPr bwMode="auto">
          <a:xfrm>
            <a:off x="6018213" y="4606925"/>
            <a:ext cx="1368425" cy="246063"/>
          </a:xfrm>
          <a:prstGeom prst="rect">
            <a:avLst/>
          </a:prstGeom>
          <a:noFill/>
          <a:ln w="9525">
            <a:noFill/>
            <a:miter lim="800000"/>
            <a:headEnd/>
            <a:tailEnd/>
          </a:ln>
        </p:spPr>
        <p:txBody>
          <a:bodyPr>
            <a:spAutoFit/>
          </a:bodyPr>
          <a:lstStyle/>
          <a:p>
            <a:pPr algn="ctr" eaLnBrk="1" hangingPunct="1">
              <a:spcBef>
                <a:spcPct val="50000"/>
              </a:spcBef>
            </a:pPr>
            <a:r>
              <a:rPr lang="de-CH" altLang="de-DE" sz="1000" b="1"/>
              <a:t>Ar</a:t>
            </a:r>
            <a:r>
              <a:rPr lang="hr-HR" altLang="de-DE" sz="1000" b="1"/>
              <a:t>hitektura</a:t>
            </a:r>
            <a:endParaRPr lang="de-DE" altLang="de-DE" sz="1000" b="1"/>
          </a:p>
        </p:txBody>
      </p:sp>
      <p:grpSp>
        <p:nvGrpSpPr>
          <p:cNvPr id="2" name="Group 27"/>
          <p:cNvGrpSpPr>
            <a:grpSpLocks/>
          </p:cNvGrpSpPr>
          <p:nvPr/>
        </p:nvGrpSpPr>
        <p:grpSpPr bwMode="auto">
          <a:xfrm>
            <a:off x="3490913" y="3454400"/>
            <a:ext cx="2378075" cy="936625"/>
            <a:chOff x="2198" y="2205"/>
            <a:chExt cx="1498" cy="590"/>
          </a:xfrm>
          <a:effectLst>
            <a:outerShdw blurRad="50800" dist="38100" dir="5400000" algn="t" rotWithShape="0">
              <a:prstClr val="black">
                <a:alpha val="40000"/>
              </a:prstClr>
            </a:outerShdw>
          </a:effectLst>
        </p:grpSpPr>
        <p:sp>
          <p:nvSpPr>
            <p:cNvPr id="20519" name="Oval 26"/>
            <p:cNvSpPr>
              <a:spLocks noChangeArrowheads="1"/>
            </p:cNvSpPr>
            <p:nvPr/>
          </p:nvSpPr>
          <p:spPr bwMode="auto">
            <a:xfrm>
              <a:off x="2200" y="2205"/>
              <a:ext cx="1496" cy="590"/>
            </a:xfrm>
            <a:prstGeom prst="ellipse">
              <a:avLst/>
            </a:prstGeom>
            <a:solidFill>
              <a:srgbClr val="FFCC00">
                <a:alpha val="59999"/>
              </a:srgbClr>
            </a:solidFill>
            <a:ln w="9525">
              <a:solidFill>
                <a:schemeClr val="tx1"/>
              </a:solidFill>
              <a:round/>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de-DE" altLang="de-DE" sz="1800" smtClean="0"/>
            </a:p>
          </p:txBody>
        </p:sp>
        <p:sp>
          <p:nvSpPr>
            <p:cNvPr id="20520" name="Text Box 17"/>
            <p:cNvSpPr txBox="1">
              <a:spLocks noChangeArrowheads="1"/>
            </p:cNvSpPr>
            <p:nvPr/>
          </p:nvSpPr>
          <p:spPr bwMode="auto">
            <a:xfrm>
              <a:off x="2199" y="2280"/>
              <a:ext cx="1497" cy="194"/>
            </a:xfrm>
            <a:prstGeom prst="rect">
              <a:avLst/>
            </a:prstGeom>
            <a:noFill/>
            <a:ln>
              <a:noFill/>
            </a:ln>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de-CH" altLang="de-DE" sz="1400" smtClean="0"/>
                <a:t>K</a:t>
              </a:r>
              <a:r>
                <a:rPr lang="hr-HR" altLang="de-DE" sz="1400" smtClean="0"/>
                <a:t>ljučne kompetencije</a:t>
              </a:r>
              <a:endParaRPr lang="de-DE" altLang="de-DE" sz="1400" smtClean="0"/>
            </a:p>
          </p:txBody>
        </p:sp>
        <p:sp>
          <p:nvSpPr>
            <p:cNvPr id="34" name="Text Box 17"/>
            <p:cNvSpPr txBox="1">
              <a:spLocks noChangeArrowheads="1"/>
            </p:cNvSpPr>
            <p:nvPr/>
          </p:nvSpPr>
          <p:spPr bwMode="auto">
            <a:xfrm>
              <a:off x="2198" y="2478"/>
              <a:ext cx="1497" cy="194"/>
            </a:xfrm>
            <a:prstGeom prst="rect">
              <a:avLst/>
            </a:prstGeom>
            <a:noFill/>
            <a:ln>
              <a:noFill/>
            </a:ln>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de-CH" altLang="de-DE" sz="1400" dirty="0" smtClean="0">
                  <a:solidFill>
                    <a:schemeClr val="bg1">
                      <a:lumMod val="50000"/>
                    </a:schemeClr>
                  </a:solidFill>
                </a:rPr>
                <a:t>Kernkompetenzen</a:t>
              </a:r>
              <a:endParaRPr lang="de-DE" altLang="de-DE" sz="1400" dirty="0" smtClean="0">
                <a:solidFill>
                  <a:schemeClr val="bg1">
                    <a:lumMod val="50000"/>
                  </a:schemeClr>
                </a:solidFill>
              </a:endParaRPr>
            </a:p>
          </p:txBody>
        </p:sp>
      </p:grpSp>
      <p:pic>
        <p:nvPicPr>
          <p:cNvPr id="20493" name="Picture 18" descr="Abwasserreinigung"/>
          <p:cNvPicPr>
            <a:picLocks noChangeAspect="1" noChangeArrowheads="1"/>
          </p:cNvPicPr>
          <p:nvPr/>
        </p:nvPicPr>
        <p:blipFill>
          <a:blip r:embed="rId3" cstate="print"/>
          <a:srcRect/>
          <a:stretch>
            <a:fillRect/>
          </a:stretch>
        </p:blipFill>
        <p:spPr bwMode="auto">
          <a:xfrm>
            <a:off x="107950" y="1871663"/>
            <a:ext cx="1655763" cy="103505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p:spPr>
      </p:pic>
      <p:pic>
        <p:nvPicPr>
          <p:cNvPr id="20494" name="Picture 19" descr="Analysen"/>
          <p:cNvPicPr>
            <a:picLocks noChangeAspect="1" noChangeArrowheads="1"/>
          </p:cNvPicPr>
          <p:nvPr/>
        </p:nvPicPr>
        <p:blipFill>
          <a:blip r:embed="rId4" cstate="print"/>
          <a:srcRect/>
          <a:stretch>
            <a:fillRect/>
          </a:stretch>
        </p:blipFill>
        <p:spPr bwMode="auto">
          <a:xfrm>
            <a:off x="1692275" y="5278438"/>
            <a:ext cx="1763713" cy="1125537"/>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p:spPr>
      </p:pic>
      <p:pic>
        <p:nvPicPr>
          <p:cNvPr id="20495" name="Picture 20" descr="Architektur"/>
          <p:cNvPicPr>
            <a:picLocks noChangeAspect="1" noChangeArrowheads="1"/>
          </p:cNvPicPr>
          <p:nvPr/>
        </p:nvPicPr>
        <p:blipFill>
          <a:blip r:embed="rId5" cstate="print"/>
          <a:srcRect/>
          <a:stretch>
            <a:fillRect/>
          </a:stretch>
        </p:blipFill>
        <p:spPr bwMode="auto">
          <a:xfrm>
            <a:off x="7169150" y="4757738"/>
            <a:ext cx="1719263" cy="1074737"/>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p:spPr>
      </p:pic>
      <p:pic>
        <p:nvPicPr>
          <p:cNvPr id="20496" name="Picture 21" descr="Eentwaesserung"/>
          <p:cNvPicPr>
            <a:picLocks noChangeAspect="1" noChangeArrowheads="1"/>
          </p:cNvPicPr>
          <p:nvPr/>
        </p:nvPicPr>
        <p:blipFill>
          <a:blip r:embed="rId6" cstate="print"/>
          <a:srcRect/>
          <a:stretch>
            <a:fillRect/>
          </a:stretch>
        </p:blipFill>
        <p:spPr bwMode="auto">
          <a:xfrm>
            <a:off x="107950" y="3422650"/>
            <a:ext cx="1655763" cy="10795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p:spPr>
      </p:pic>
      <p:pic>
        <p:nvPicPr>
          <p:cNvPr id="20497" name="Picture 22" descr="Erschliessung"/>
          <p:cNvPicPr>
            <a:picLocks noChangeAspect="1" noChangeArrowheads="1"/>
          </p:cNvPicPr>
          <p:nvPr/>
        </p:nvPicPr>
        <p:blipFill>
          <a:blip r:embed="rId7" cstate="print"/>
          <a:srcRect/>
          <a:stretch>
            <a:fillRect/>
          </a:stretch>
        </p:blipFill>
        <p:spPr bwMode="auto">
          <a:xfrm>
            <a:off x="6735763" y="1557338"/>
            <a:ext cx="1643062" cy="1055687"/>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p:spPr>
      </p:pic>
      <p:pic>
        <p:nvPicPr>
          <p:cNvPr id="20498" name="Picture 23" descr="Statik"/>
          <p:cNvPicPr>
            <a:picLocks noChangeAspect="1" noChangeArrowheads="1"/>
          </p:cNvPicPr>
          <p:nvPr/>
        </p:nvPicPr>
        <p:blipFill>
          <a:blip r:embed="rId8" cstate="print"/>
          <a:srcRect/>
          <a:stretch>
            <a:fillRect/>
          </a:stretch>
        </p:blipFill>
        <p:spPr bwMode="auto">
          <a:xfrm>
            <a:off x="4140200" y="5278438"/>
            <a:ext cx="1800225" cy="1125537"/>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p:spPr>
      </p:pic>
      <p:pic>
        <p:nvPicPr>
          <p:cNvPr id="20499" name="Picture 24" descr="Strassenbau"/>
          <p:cNvPicPr>
            <a:picLocks noChangeAspect="1" noChangeArrowheads="1"/>
          </p:cNvPicPr>
          <p:nvPr/>
        </p:nvPicPr>
        <p:blipFill>
          <a:blip r:embed="rId9" cstate="print"/>
          <a:srcRect/>
          <a:stretch>
            <a:fillRect/>
          </a:stretch>
        </p:blipFill>
        <p:spPr bwMode="auto">
          <a:xfrm>
            <a:off x="7169150" y="3311525"/>
            <a:ext cx="1719263" cy="1074738"/>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p:spPr>
      </p:pic>
      <p:pic>
        <p:nvPicPr>
          <p:cNvPr id="20500" name="Picture 25" descr="Wasserversorgung"/>
          <p:cNvPicPr>
            <a:picLocks noChangeAspect="1" noChangeArrowheads="1"/>
          </p:cNvPicPr>
          <p:nvPr/>
        </p:nvPicPr>
        <p:blipFill>
          <a:blip r:embed="rId10" cstate="print"/>
          <a:srcRect/>
          <a:stretch>
            <a:fillRect/>
          </a:stretch>
        </p:blipFill>
        <p:spPr bwMode="auto">
          <a:xfrm>
            <a:off x="3932238" y="1606550"/>
            <a:ext cx="1647825" cy="1030288"/>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p:spPr>
      </p:pic>
      <p:sp>
        <p:nvSpPr>
          <p:cNvPr id="20502" name="Line 28"/>
          <p:cNvSpPr>
            <a:spLocks noChangeShapeType="1"/>
          </p:cNvSpPr>
          <p:nvPr/>
        </p:nvSpPr>
        <p:spPr bwMode="auto">
          <a:xfrm flipV="1">
            <a:off x="4716463" y="3167063"/>
            <a:ext cx="0" cy="288925"/>
          </a:xfrm>
          <a:prstGeom prst="line">
            <a:avLst/>
          </a:prstGeom>
          <a:noFill/>
          <a:ln w="19050">
            <a:solidFill>
              <a:schemeClr val="tx1"/>
            </a:solidFill>
            <a:round/>
            <a:headEnd/>
            <a:tailEnd type="triangle" w="med" len="lg"/>
          </a:ln>
        </p:spPr>
        <p:txBody>
          <a:bodyPr/>
          <a:lstStyle/>
          <a:p>
            <a:endParaRPr lang="hr-HR"/>
          </a:p>
        </p:txBody>
      </p:sp>
      <p:sp>
        <p:nvSpPr>
          <p:cNvPr id="20503" name="Line 29"/>
          <p:cNvSpPr>
            <a:spLocks noChangeShapeType="1"/>
          </p:cNvSpPr>
          <p:nvPr/>
        </p:nvSpPr>
        <p:spPr bwMode="auto">
          <a:xfrm flipH="1" flipV="1">
            <a:off x="3419475" y="3311525"/>
            <a:ext cx="360363" cy="288925"/>
          </a:xfrm>
          <a:prstGeom prst="line">
            <a:avLst/>
          </a:prstGeom>
          <a:noFill/>
          <a:ln w="19050">
            <a:solidFill>
              <a:schemeClr val="tx1"/>
            </a:solidFill>
            <a:round/>
            <a:headEnd/>
            <a:tailEnd type="triangle" w="med" len="lg"/>
          </a:ln>
        </p:spPr>
        <p:txBody>
          <a:bodyPr/>
          <a:lstStyle/>
          <a:p>
            <a:endParaRPr lang="hr-HR"/>
          </a:p>
        </p:txBody>
      </p:sp>
      <p:sp>
        <p:nvSpPr>
          <p:cNvPr id="20504" name="Line 30"/>
          <p:cNvSpPr>
            <a:spLocks noChangeShapeType="1"/>
          </p:cNvSpPr>
          <p:nvPr/>
        </p:nvSpPr>
        <p:spPr bwMode="auto">
          <a:xfrm flipH="1" flipV="1">
            <a:off x="3203575" y="3959225"/>
            <a:ext cx="288925" cy="0"/>
          </a:xfrm>
          <a:prstGeom prst="line">
            <a:avLst/>
          </a:prstGeom>
          <a:noFill/>
          <a:ln w="19050">
            <a:solidFill>
              <a:schemeClr val="tx1"/>
            </a:solidFill>
            <a:round/>
            <a:headEnd/>
            <a:tailEnd type="triangle" w="med" len="lg"/>
          </a:ln>
        </p:spPr>
        <p:txBody>
          <a:bodyPr/>
          <a:lstStyle/>
          <a:p>
            <a:endParaRPr lang="hr-HR"/>
          </a:p>
        </p:txBody>
      </p:sp>
      <p:sp>
        <p:nvSpPr>
          <p:cNvPr id="20505" name="Line 31"/>
          <p:cNvSpPr>
            <a:spLocks noChangeShapeType="1"/>
          </p:cNvSpPr>
          <p:nvPr/>
        </p:nvSpPr>
        <p:spPr bwMode="auto">
          <a:xfrm>
            <a:off x="4932363" y="4391025"/>
            <a:ext cx="71437" cy="288925"/>
          </a:xfrm>
          <a:prstGeom prst="line">
            <a:avLst/>
          </a:prstGeom>
          <a:noFill/>
          <a:ln w="19050">
            <a:solidFill>
              <a:schemeClr val="tx1"/>
            </a:solidFill>
            <a:round/>
            <a:headEnd/>
            <a:tailEnd type="triangle" w="med" len="lg"/>
          </a:ln>
        </p:spPr>
        <p:txBody>
          <a:bodyPr/>
          <a:lstStyle/>
          <a:p>
            <a:endParaRPr lang="hr-HR"/>
          </a:p>
        </p:txBody>
      </p:sp>
      <p:sp>
        <p:nvSpPr>
          <p:cNvPr id="20506" name="Line 33"/>
          <p:cNvSpPr>
            <a:spLocks noChangeShapeType="1"/>
          </p:cNvSpPr>
          <p:nvPr/>
        </p:nvSpPr>
        <p:spPr bwMode="auto">
          <a:xfrm flipV="1">
            <a:off x="5867400" y="3814763"/>
            <a:ext cx="288925" cy="73025"/>
          </a:xfrm>
          <a:prstGeom prst="line">
            <a:avLst/>
          </a:prstGeom>
          <a:noFill/>
          <a:ln w="19050">
            <a:solidFill>
              <a:schemeClr val="tx1"/>
            </a:solidFill>
            <a:round/>
            <a:headEnd/>
            <a:tailEnd type="triangle" w="med" len="lg"/>
          </a:ln>
        </p:spPr>
        <p:txBody>
          <a:bodyPr/>
          <a:lstStyle/>
          <a:p>
            <a:endParaRPr lang="hr-HR"/>
          </a:p>
        </p:txBody>
      </p:sp>
      <p:sp>
        <p:nvSpPr>
          <p:cNvPr id="20507" name="Line 34"/>
          <p:cNvSpPr>
            <a:spLocks noChangeShapeType="1"/>
          </p:cNvSpPr>
          <p:nvPr/>
        </p:nvSpPr>
        <p:spPr bwMode="auto">
          <a:xfrm flipV="1">
            <a:off x="5508625" y="3167063"/>
            <a:ext cx="576263" cy="431800"/>
          </a:xfrm>
          <a:prstGeom prst="line">
            <a:avLst/>
          </a:prstGeom>
          <a:noFill/>
          <a:ln w="19050">
            <a:solidFill>
              <a:schemeClr val="tx1"/>
            </a:solidFill>
            <a:round/>
            <a:headEnd/>
            <a:tailEnd type="triangle" w="med" len="lg"/>
          </a:ln>
        </p:spPr>
        <p:txBody>
          <a:bodyPr/>
          <a:lstStyle/>
          <a:p>
            <a:endParaRPr lang="hr-HR"/>
          </a:p>
        </p:txBody>
      </p:sp>
      <p:sp>
        <p:nvSpPr>
          <p:cNvPr id="20508" name="Line 35"/>
          <p:cNvSpPr>
            <a:spLocks noChangeShapeType="1"/>
          </p:cNvSpPr>
          <p:nvPr/>
        </p:nvSpPr>
        <p:spPr bwMode="auto">
          <a:xfrm flipH="1">
            <a:off x="3492500" y="4319588"/>
            <a:ext cx="574675" cy="360362"/>
          </a:xfrm>
          <a:prstGeom prst="line">
            <a:avLst/>
          </a:prstGeom>
          <a:noFill/>
          <a:ln w="19050">
            <a:solidFill>
              <a:schemeClr val="tx1"/>
            </a:solidFill>
            <a:round/>
            <a:headEnd/>
            <a:tailEnd type="triangle" w="med" len="lg"/>
          </a:ln>
        </p:spPr>
        <p:txBody>
          <a:bodyPr/>
          <a:lstStyle/>
          <a:p>
            <a:endParaRPr lang="hr-HR"/>
          </a:p>
        </p:txBody>
      </p:sp>
      <p:sp>
        <p:nvSpPr>
          <p:cNvPr id="32" name="Rectangle 2"/>
          <p:cNvSpPr txBox="1">
            <a:spLocks noChangeArrowheads="1"/>
          </p:cNvSpPr>
          <p:nvPr/>
        </p:nvSpPr>
        <p:spPr bwMode="auto">
          <a:xfrm>
            <a:off x="5075238" y="265113"/>
            <a:ext cx="3457575" cy="698500"/>
          </a:xfrm>
          <a:prstGeom prst="rect">
            <a:avLst/>
          </a:prstGeom>
          <a:noFill/>
          <a:ln>
            <a:noFill/>
          </a:ln>
          <a:extLst/>
        </p:spPr>
        <p:txBody>
          <a:bodyPr anchor="ctr"/>
          <a:lstStyle>
            <a:lvl1pPr algn="l" rtl="0" eaLnBrk="0" fontAlgn="base" hangingPunct="0">
              <a:spcBef>
                <a:spcPct val="0"/>
              </a:spcBef>
              <a:spcAft>
                <a:spcPct val="0"/>
              </a:spcAft>
              <a:defRPr sz="2800" b="1" kern="1200">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anose="020B0604020202020204" pitchFamily="34" charset="0"/>
              </a:defRPr>
            </a:lvl2pPr>
            <a:lvl3pPr algn="l" rtl="0" eaLnBrk="0" fontAlgn="base" hangingPunct="0">
              <a:spcBef>
                <a:spcPct val="0"/>
              </a:spcBef>
              <a:spcAft>
                <a:spcPct val="0"/>
              </a:spcAft>
              <a:defRPr sz="2800" b="1">
                <a:solidFill>
                  <a:schemeClr val="tx2"/>
                </a:solidFill>
                <a:latin typeface="Arial" panose="020B0604020202020204" pitchFamily="34" charset="0"/>
              </a:defRPr>
            </a:lvl3pPr>
            <a:lvl4pPr algn="l" rtl="0" eaLnBrk="0" fontAlgn="base" hangingPunct="0">
              <a:spcBef>
                <a:spcPct val="0"/>
              </a:spcBef>
              <a:spcAft>
                <a:spcPct val="0"/>
              </a:spcAft>
              <a:defRPr sz="2800" b="1">
                <a:solidFill>
                  <a:schemeClr val="tx2"/>
                </a:solidFill>
                <a:latin typeface="Arial" panose="020B0604020202020204" pitchFamily="34" charset="0"/>
              </a:defRPr>
            </a:lvl4pPr>
            <a:lvl5pPr algn="l" rtl="0" eaLnBrk="0" fontAlgn="base" hangingPunct="0">
              <a:spcBef>
                <a:spcPct val="0"/>
              </a:spcBef>
              <a:spcAft>
                <a:spcPct val="0"/>
              </a:spcAft>
              <a:defRPr sz="2800" b="1">
                <a:solidFill>
                  <a:schemeClr val="tx2"/>
                </a:solidFill>
                <a:latin typeface="Arial" panose="020B0604020202020204" pitchFamily="34" charset="0"/>
              </a:defRPr>
            </a:lvl5pPr>
            <a:lvl6pPr marL="457200" algn="l" rtl="0" fontAlgn="base">
              <a:spcBef>
                <a:spcPct val="0"/>
              </a:spcBef>
              <a:spcAft>
                <a:spcPct val="0"/>
              </a:spcAft>
              <a:defRPr sz="2800" b="1">
                <a:solidFill>
                  <a:schemeClr val="tx2"/>
                </a:solidFill>
                <a:latin typeface="Arial" panose="020B0604020202020204" pitchFamily="34" charset="0"/>
              </a:defRPr>
            </a:lvl6pPr>
            <a:lvl7pPr marL="914400" algn="l" rtl="0" fontAlgn="base">
              <a:spcBef>
                <a:spcPct val="0"/>
              </a:spcBef>
              <a:spcAft>
                <a:spcPct val="0"/>
              </a:spcAft>
              <a:defRPr sz="2800" b="1">
                <a:solidFill>
                  <a:schemeClr val="tx2"/>
                </a:solidFill>
                <a:latin typeface="Arial" panose="020B0604020202020204" pitchFamily="34" charset="0"/>
              </a:defRPr>
            </a:lvl7pPr>
            <a:lvl8pPr marL="1371600" algn="l" rtl="0" fontAlgn="base">
              <a:spcBef>
                <a:spcPct val="0"/>
              </a:spcBef>
              <a:spcAft>
                <a:spcPct val="0"/>
              </a:spcAft>
              <a:defRPr sz="2800" b="1">
                <a:solidFill>
                  <a:schemeClr val="tx2"/>
                </a:solidFill>
                <a:latin typeface="Arial" panose="020B0604020202020204" pitchFamily="34" charset="0"/>
              </a:defRPr>
            </a:lvl8pPr>
            <a:lvl9pPr marL="1828800" algn="l" rtl="0" fontAlgn="base">
              <a:spcBef>
                <a:spcPct val="0"/>
              </a:spcBef>
              <a:spcAft>
                <a:spcPct val="0"/>
              </a:spcAft>
              <a:defRPr sz="2800" b="1">
                <a:solidFill>
                  <a:schemeClr val="tx2"/>
                </a:solidFill>
                <a:latin typeface="Arial" panose="020B0604020202020204" pitchFamily="34" charset="0"/>
              </a:defRPr>
            </a:lvl9pPr>
          </a:lstStyle>
          <a:p>
            <a:pPr eaLnBrk="1" hangingPunct="1">
              <a:defRPr/>
            </a:pPr>
            <a:r>
              <a:rPr lang="de-CH" altLang="de-DE" sz="1600" dirty="0" smtClean="0">
                <a:solidFill>
                  <a:schemeClr val="bg1">
                    <a:lumMod val="50000"/>
                  </a:schemeClr>
                </a:solidFill>
              </a:rPr>
              <a:t>7. Vorstellung Kuster + Hager</a:t>
            </a:r>
          </a:p>
        </p:txBody>
      </p:sp>
      <p:sp>
        <p:nvSpPr>
          <p:cNvPr id="33" name="Rectangle 3"/>
          <p:cNvSpPr txBox="1">
            <a:spLocks noChangeArrowheads="1"/>
          </p:cNvSpPr>
          <p:nvPr/>
        </p:nvSpPr>
        <p:spPr bwMode="auto">
          <a:xfrm>
            <a:off x="5345113" y="852488"/>
            <a:ext cx="3033712" cy="676275"/>
          </a:xfrm>
          <a:prstGeom prst="rect">
            <a:avLst/>
          </a:prstGeom>
          <a:noFill/>
          <a:ln>
            <a:noFill/>
          </a:ln>
          <a:extLst/>
        </p:spPr>
        <p:txBody>
          <a:bodyPr/>
          <a:lst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90000"/>
              </a:lnSpc>
              <a:buFontTx/>
              <a:buNone/>
              <a:defRPr/>
            </a:pPr>
            <a:r>
              <a:rPr lang="de-CH" altLang="de-DE" sz="1400" dirty="0" smtClean="0">
                <a:solidFill>
                  <a:schemeClr val="bg1">
                    <a:lumMod val="50000"/>
                  </a:schemeClr>
                </a:solidFill>
              </a:rPr>
              <a:t>Gründung von Kuster + Hager 1954  </a:t>
            </a:r>
            <a:endParaRPr lang="sl-SI" altLang="de-DE" sz="1400" dirty="0" smtClean="0">
              <a:solidFill>
                <a:schemeClr val="bg1">
                  <a:lumMod val="50000"/>
                </a:schemeClr>
              </a:solidFill>
            </a:endParaRPr>
          </a:p>
          <a:p>
            <a:pPr eaLnBrk="1" hangingPunct="1">
              <a:lnSpc>
                <a:spcPct val="90000"/>
              </a:lnSpc>
              <a:buFontTx/>
              <a:buNone/>
              <a:defRPr/>
            </a:pPr>
            <a:r>
              <a:rPr lang="de-CH" altLang="de-DE" sz="1400" dirty="0" smtClean="0">
                <a:solidFill>
                  <a:schemeClr val="bg1">
                    <a:lumMod val="50000"/>
                  </a:schemeClr>
                </a:solidFill>
                <a:cs typeface="Arial" panose="020B0604020202020204" pitchFamily="34" charset="0"/>
              </a:rPr>
              <a:t>→</a:t>
            </a:r>
            <a:r>
              <a:rPr lang="de-CH" altLang="de-DE" sz="1400" dirty="0" smtClean="0">
                <a:solidFill>
                  <a:schemeClr val="bg1">
                    <a:lumMod val="50000"/>
                  </a:schemeClr>
                </a:solidFill>
              </a:rPr>
              <a:t>  </a:t>
            </a:r>
            <a:r>
              <a:rPr lang="de-CH" altLang="de-DE" sz="1400" b="1" dirty="0" smtClean="0">
                <a:solidFill>
                  <a:schemeClr val="bg1">
                    <a:lumMod val="50000"/>
                  </a:schemeClr>
                </a:solidFill>
              </a:rPr>
              <a:t>über 60 Jahre Erfahrung!</a:t>
            </a:r>
          </a:p>
          <a:p>
            <a:pPr eaLnBrk="1" hangingPunct="1">
              <a:lnSpc>
                <a:spcPct val="90000"/>
              </a:lnSpc>
              <a:buFontTx/>
              <a:buNone/>
              <a:defRPr/>
            </a:pPr>
            <a:endParaRPr lang="de-DE" altLang="de-DE" sz="1400" dirty="0" smtClean="0">
              <a:solidFill>
                <a:schemeClr val="bg1">
                  <a:lumMod val="50000"/>
                </a:schemeClr>
              </a:solidFill>
            </a:endParaRPr>
          </a:p>
        </p:txBody>
      </p:sp>
      <p:sp>
        <p:nvSpPr>
          <p:cNvPr id="35" name="Text Box 7"/>
          <p:cNvSpPr txBox="1">
            <a:spLocks noChangeArrowheads="1"/>
          </p:cNvSpPr>
          <p:nvPr/>
        </p:nvSpPr>
        <p:spPr bwMode="auto">
          <a:xfrm>
            <a:off x="1800225" y="2613025"/>
            <a:ext cx="1943100" cy="708025"/>
          </a:xfrm>
          <a:prstGeom prst="rect">
            <a:avLst/>
          </a:prstGeom>
          <a:noFill/>
          <a:ln>
            <a:noFill/>
          </a:ln>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de-DE" altLang="de-DE" sz="1000" dirty="0" smtClean="0">
                <a:solidFill>
                  <a:schemeClr val="bg1">
                    <a:lumMod val="50000"/>
                  </a:schemeClr>
                </a:solidFill>
              </a:rPr>
              <a:t>Kanalisationen</a:t>
            </a:r>
            <a:r>
              <a:rPr lang="sl-SI" altLang="de-DE" sz="1000" dirty="0" smtClean="0">
                <a:solidFill>
                  <a:schemeClr val="bg1">
                    <a:lumMod val="50000"/>
                  </a:schemeClr>
                </a:solidFill>
              </a:rPr>
              <a:t/>
            </a:r>
            <a:br>
              <a:rPr lang="sl-SI" altLang="de-DE" sz="1000" dirty="0" smtClean="0">
                <a:solidFill>
                  <a:schemeClr val="bg1">
                    <a:lumMod val="50000"/>
                  </a:schemeClr>
                </a:solidFill>
              </a:rPr>
            </a:br>
            <a:r>
              <a:rPr lang="de-CH" altLang="de-DE" sz="1000" dirty="0" smtClean="0">
                <a:solidFill>
                  <a:schemeClr val="bg1">
                    <a:lumMod val="50000"/>
                  </a:schemeClr>
                </a:solidFill>
              </a:rPr>
              <a:t>Abwasserreinigung</a:t>
            </a:r>
          </a:p>
          <a:p>
            <a:pPr algn="ctr" eaLnBrk="1" hangingPunct="1">
              <a:spcBef>
                <a:spcPct val="0"/>
              </a:spcBef>
              <a:buFontTx/>
              <a:buNone/>
              <a:defRPr/>
            </a:pPr>
            <a:r>
              <a:rPr lang="de-CH" altLang="de-DE" sz="1000" dirty="0" smtClean="0">
                <a:solidFill>
                  <a:schemeClr val="bg1">
                    <a:lumMod val="50000"/>
                  </a:schemeClr>
                </a:solidFill>
              </a:rPr>
              <a:t>für Kommunal- und</a:t>
            </a:r>
          </a:p>
          <a:p>
            <a:pPr algn="ctr" eaLnBrk="1" hangingPunct="1">
              <a:spcBef>
                <a:spcPct val="0"/>
              </a:spcBef>
              <a:buFontTx/>
              <a:buNone/>
              <a:defRPr/>
            </a:pPr>
            <a:r>
              <a:rPr lang="de-CH" altLang="de-DE" sz="1000" dirty="0" smtClean="0">
                <a:solidFill>
                  <a:schemeClr val="bg1">
                    <a:lumMod val="50000"/>
                  </a:schemeClr>
                </a:solidFill>
              </a:rPr>
              <a:t>Industrieabwasser</a:t>
            </a:r>
            <a:endParaRPr lang="de-DE" altLang="de-DE" sz="1000" dirty="0" smtClean="0">
              <a:solidFill>
                <a:schemeClr val="bg1">
                  <a:lumMod val="50000"/>
                </a:schemeClr>
              </a:solidFill>
            </a:endParaRPr>
          </a:p>
        </p:txBody>
      </p:sp>
      <p:sp>
        <p:nvSpPr>
          <p:cNvPr id="36" name="Text Box 9"/>
          <p:cNvSpPr txBox="1">
            <a:spLocks noChangeArrowheads="1"/>
          </p:cNvSpPr>
          <p:nvPr/>
        </p:nvSpPr>
        <p:spPr bwMode="auto">
          <a:xfrm>
            <a:off x="1763713" y="4195763"/>
            <a:ext cx="1733550" cy="246062"/>
          </a:xfrm>
          <a:prstGeom prst="rect">
            <a:avLst/>
          </a:prstGeom>
          <a:noFill/>
          <a:ln>
            <a:noFill/>
          </a:ln>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de-CH" altLang="de-DE" sz="1000" dirty="0" smtClean="0">
                <a:solidFill>
                  <a:schemeClr val="bg1">
                    <a:lumMod val="50000"/>
                  </a:schemeClr>
                </a:solidFill>
              </a:rPr>
              <a:t>Entwässerungsplanungen</a:t>
            </a:r>
            <a:endParaRPr lang="de-DE" altLang="de-DE" sz="1000" dirty="0" smtClean="0">
              <a:solidFill>
                <a:schemeClr val="bg1">
                  <a:lumMod val="50000"/>
                </a:schemeClr>
              </a:solidFill>
            </a:endParaRPr>
          </a:p>
        </p:txBody>
      </p:sp>
      <p:sp>
        <p:nvSpPr>
          <p:cNvPr id="37" name="Text Box 11"/>
          <p:cNvSpPr txBox="1">
            <a:spLocks noChangeArrowheads="1"/>
          </p:cNvSpPr>
          <p:nvPr/>
        </p:nvSpPr>
        <p:spPr bwMode="auto">
          <a:xfrm>
            <a:off x="1358900" y="4965700"/>
            <a:ext cx="2466975" cy="246063"/>
          </a:xfrm>
          <a:prstGeom prst="rect">
            <a:avLst/>
          </a:prstGeom>
          <a:noFill/>
          <a:ln>
            <a:noFill/>
          </a:ln>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de-CH" altLang="de-DE" sz="1000" dirty="0" smtClean="0">
                <a:solidFill>
                  <a:schemeClr val="bg1">
                    <a:lumMod val="50000"/>
                  </a:schemeClr>
                </a:solidFill>
              </a:rPr>
              <a:t>Wasser- und</a:t>
            </a:r>
            <a:r>
              <a:rPr lang="sl-SI" altLang="de-DE" sz="1000" dirty="0" smtClean="0">
                <a:solidFill>
                  <a:schemeClr val="bg1">
                    <a:lumMod val="50000"/>
                  </a:schemeClr>
                </a:solidFill>
              </a:rPr>
              <a:t> </a:t>
            </a:r>
            <a:r>
              <a:rPr lang="de-CH" altLang="de-DE" sz="1000" dirty="0" smtClean="0">
                <a:solidFill>
                  <a:schemeClr val="bg1">
                    <a:lumMod val="50000"/>
                  </a:schemeClr>
                </a:solidFill>
              </a:rPr>
              <a:t>Abwasseranalysen</a:t>
            </a:r>
            <a:endParaRPr lang="de-DE" altLang="de-DE" sz="1000" dirty="0" smtClean="0">
              <a:solidFill>
                <a:schemeClr val="bg1">
                  <a:lumMod val="50000"/>
                </a:schemeClr>
              </a:solidFill>
            </a:endParaRPr>
          </a:p>
        </p:txBody>
      </p:sp>
      <p:sp>
        <p:nvSpPr>
          <p:cNvPr id="38" name="Text Box 8"/>
          <p:cNvSpPr txBox="1">
            <a:spLocks noChangeArrowheads="1"/>
          </p:cNvSpPr>
          <p:nvPr/>
        </p:nvSpPr>
        <p:spPr bwMode="auto">
          <a:xfrm>
            <a:off x="3708400" y="2951163"/>
            <a:ext cx="2016125" cy="246062"/>
          </a:xfrm>
          <a:prstGeom prst="rect">
            <a:avLst/>
          </a:prstGeom>
          <a:noFill/>
          <a:ln>
            <a:noFill/>
          </a:ln>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de-CH" altLang="de-DE" sz="1000" dirty="0" smtClean="0">
                <a:solidFill>
                  <a:schemeClr val="bg1">
                    <a:lumMod val="50000"/>
                  </a:schemeClr>
                </a:solidFill>
              </a:rPr>
              <a:t>Wasserversorgungen</a:t>
            </a:r>
            <a:endParaRPr lang="de-DE" altLang="de-DE" sz="1000" dirty="0" smtClean="0">
              <a:solidFill>
                <a:schemeClr val="bg1">
                  <a:lumMod val="50000"/>
                </a:schemeClr>
              </a:solidFill>
            </a:endParaRPr>
          </a:p>
        </p:txBody>
      </p:sp>
      <p:sp>
        <p:nvSpPr>
          <p:cNvPr id="39" name="Text Box 12"/>
          <p:cNvSpPr txBox="1">
            <a:spLocks noChangeArrowheads="1"/>
          </p:cNvSpPr>
          <p:nvPr/>
        </p:nvSpPr>
        <p:spPr bwMode="auto">
          <a:xfrm>
            <a:off x="5792788" y="2741613"/>
            <a:ext cx="2374900" cy="477837"/>
          </a:xfrm>
          <a:prstGeom prst="rect">
            <a:avLst/>
          </a:prstGeom>
          <a:noFill/>
          <a:ln>
            <a:noFill/>
          </a:ln>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hr-HR" altLang="de-DE" sz="1000" b="1" dirty="0" smtClean="0"/>
              <a:t>Planiranje infrastrukture</a:t>
            </a:r>
          </a:p>
          <a:p>
            <a:pPr algn="ctr" eaLnBrk="1" hangingPunct="1">
              <a:spcBef>
                <a:spcPct val="50000"/>
              </a:spcBef>
              <a:buFontTx/>
              <a:buNone/>
              <a:defRPr/>
            </a:pPr>
            <a:r>
              <a:rPr lang="de-CH" altLang="de-DE" sz="1000" b="1" dirty="0" smtClean="0">
                <a:solidFill>
                  <a:schemeClr val="bg1">
                    <a:lumMod val="50000"/>
                  </a:schemeClr>
                </a:solidFill>
              </a:rPr>
              <a:t>Erschliessungsplanungen</a:t>
            </a:r>
            <a:endParaRPr lang="de-DE" altLang="de-DE" sz="1000" b="1" dirty="0" smtClean="0">
              <a:solidFill>
                <a:schemeClr val="bg1">
                  <a:lumMod val="50000"/>
                </a:schemeClr>
              </a:solidFill>
            </a:endParaRPr>
          </a:p>
        </p:txBody>
      </p:sp>
      <p:sp>
        <p:nvSpPr>
          <p:cNvPr id="40" name="Text Box 14"/>
          <p:cNvSpPr txBox="1">
            <a:spLocks noChangeArrowheads="1"/>
          </p:cNvSpPr>
          <p:nvPr/>
        </p:nvSpPr>
        <p:spPr bwMode="auto">
          <a:xfrm>
            <a:off x="5867400" y="3854450"/>
            <a:ext cx="1512888" cy="554038"/>
          </a:xfrm>
          <a:prstGeom prst="rect">
            <a:avLst/>
          </a:prstGeom>
          <a:noFill/>
          <a:ln>
            <a:noFill/>
          </a:ln>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de-CH" altLang="de-DE" sz="1000" dirty="0" smtClean="0">
                <a:solidFill>
                  <a:schemeClr val="bg1">
                    <a:lumMod val="50000"/>
                  </a:schemeClr>
                </a:solidFill>
              </a:rPr>
              <a:t>Strassenbau,</a:t>
            </a:r>
          </a:p>
          <a:p>
            <a:pPr algn="ctr" eaLnBrk="1" hangingPunct="1">
              <a:spcBef>
                <a:spcPct val="0"/>
              </a:spcBef>
              <a:buFontTx/>
              <a:buNone/>
              <a:defRPr/>
            </a:pPr>
            <a:r>
              <a:rPr lang="de-CH" altLang="de-DE" sz="1000" dirty="0" smtClean="0">
                <a:solidFill>
                  <a:schemeClr val="bg1">
                    <a:lumMod val="50000"/>
                  </a:schemeClr>
                </a:solidFill>
              </a:rPr>
              <a:t>Tiefbau,</a:t>
            </a:r>
          </a:p>
          <a:p>
            <a:pPr algn="ctr" eaLnBrk="1" hangingPunct="1">
              <a:spcBef>
                <a:spcPct val="0"/>
              </a:spcBef>
              <a:buFontTx/>
              <a:buNone/>
              <a:defRPr/>
            </a:pPr>
            <a:endParaRPr lang="de-DE" altLang="de-DE" sz="1000" dirty="0" smtClean="0">
              <a:solidFill>
                <a:schemeClr val="bg1">
                  <a:lumMod val="50000"/>
                </a:schemeClr>
              </a:solidFill>
            </a:endParaRPr>
          </a:p>
        </p:txBody>
      </p:sp>
      <p:sp>
        <p:nvSpPr>
          <p:cNvPr id="41" name="Text Box 16"/>
          <p:cNvSpPr txBox="1">
            <a:spLocks noChangeArrowheads="1"/>
          </p:cNvSpPr>
          <p:nvPr/>
        </p:nvSpPr>
        <p:spPr bwMode="auto">
          <a:xfrm>
            <a:off x="6018213" y="4832350"/>
            <a:ext cx="1368425" cy="246063"/>
          </a:xfrm>
          <a:prstGeom prst="rect">
            <a:avLst/>
          </a:prstGeom>
          <a:noFill/>
          <a:ln>
            <a:noFill/>
          </a:ln>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de-CH" altLang="de-DE" sz="1000" dirty="0" smtClean="0">
                <a:solidFill>
                  <a:schemeClr val="bg1">
                    <a:lumMod val="50000"/>
                  </a:schemeClr>
                </a:solidFill>
              </a:rPr>
              <a:t>Architektur</a:t>
            </a:r>
            <a:endParaRPr lang="de-DE" altLang="de-DE" sz="1000" dirty="0" smtClean="0">
              <a:solidFill>
                <a:schemeClr val="bg1">
                  <a:lumMod val="50000"/>
                </a:schemeClr>
              </a:solidFill>
            </a:endParaRPr>
          </a:p>
        </p:txBody>
      </p:sp>
      <p:sp>
        <p:nvSpPr>
          <p:cNvPr id="42" name="Text Box 15"/>
          <p:cNvSpPr txBox="1">
            <a:spLocks noChangeArrowheads="1"/>
          </p:cNvSpPr>
          <p:nvPr/>
        </p:nvSpPr>
        <p:spPr bwMode="auto">
          <a:xfrm>
            <a:off x="3821113" y="5008563"/>
            <a:ext cx="2376487" cy="246062"/>
          </a:xfrm>
          <a:prstGeom prst="rect">
            <a:avLst/>
          </a:prstGeom>
          <a:noFill/>
          <a:ln>
            <a:noFill/>
          </a:ln>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de-CH" altLang="de-DE" sz="1000" dirty="0" smtClean="0">
                <a:solidFill>
                  <a:schemeClr val="bg1">
                    <a:lumMod val="50000"/>
                  </a:schemeClr>
                </a:solidFill>
              </a:rPr>
              <a:t>Statik</a:t>
            </a:r>
            <a:r>
              <a:rPr lang="sl-SI" altLang="de-DE" sz="1000" dirty="0" smtClean="0">
                <a:solidFill>
                  <a:schemeClr val="bg1">
                    <a:lumMod val="50000"/>
                  </a:schemeClr>
                </a:solidFill>
              </a:rPr>
              <a:t>  </a:t>
            </a:r>
            <a:r>
              <a:rPr lang="de-CH" altLang="de-DE" sz="1000" dirty="0" smtClean="0">
                <a:solidFill>
                  <a:schemeClr val="bg1">
                    <a:lumMod val="50000"/>
                  </a:schemeClr>
                </a:solidFill>
              </a:rPr>
              <a:t>(Eisenbeton und Stahlbau)</a:t>
            </a:r>
            <a:endParaRPr lang="de-DE" altLang="de-DE" sz="1000" dirty="0" smtClean="0">
              <a:solidFill>
                <a:schemeClr val="bg1">
                  <a:lumMod val="50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4"/>
          <p:cNvSpPr>
            <a:spLocks noGrp="1"/>
          </p:cNvSpPr>
          <p:nvPr>
            <p:ph type="sldNum" sz="quarter" idx="11"/>
          </p:nvPr>
        </p:nvSpPr>
        <p:spPr>
          <a:noFill/>
          <a:ln>
            <a:miter lim="800000"/>
            <a:headEnd/>
            <a:tailEnd/>
          </a:ln>
        </p:spPr>
        <p:txBody>
          <a:bodyPr/>
          <a:lstStyle/>
          <a:p>
            <a:fld id="{3B99E41B-FE51-487A-BAAE-033D7D11C0FE}" type="slidenum">
              <a:rPr lang="de-CH" altLang="de-DE"/>
              <a:pPr/>
              <a:t>11</a:t>
            </a:fld>
            <a:endParaRPr lang="de-CH" altLang="de-DE"/>
          </a:p>
        </p:txBody>
      </p:sp>
      <p:sp>
        <p:nvSpPr>
          <p:cNvPr id="22531" name="Rectangle 2"/>
          <p:cNvSpPr>
            <a:spLocks noGrp="1" noChangeArrowheads="1"/>
          </p:cNvSpPr>
          <p:nvPr>
            <p:ph type="title"/>
          </p:nvPr>
        </p:nvSpPr>
        <p:spPr>
          <a:xfrm>
            <a:off x="574675" y="487363"/>
            <a:ext cx="3925888" cy="638175"/>
          </a:xfrm>
        </p:spPr>
        <p:txBody>
          <a:bodyPr/>
          <a:lstStyle/>
          <a:p>
            <a:pPr eaLnBrk="1" hangingPunct="1"/>
            <a:r>
              <a:rPr lang="de-CH" altLang="de-DE" sz="1400" smtClean="0"/>
              <a:t>8. </a:t>
            </a:r>
            <a:r>
              <a:rPr lang="sl-SI" altLang="de-DE" sz="1400" smtClean="0"/>
              <a:t>Primjer biološkog uklanjanja fosfora</a:t>
            </a:r>
            <a:endParaRPr lang="de-CH" altLang="de-DE" sz="1400" smtClean="0"/>
          </a:p>
        </p:txBody>
      </p:sp>
      <p:sp>
        <p:nvSpPr>
          <p:cNvPr id="22532" name="Rectangle 3"/>
          <p:cNvSpPr>
            <a:spLocks noGrp="1" noChangeArrowheads="1"/>
          </p:cNvSpPr>
          <p:nvPr>
            <p:ph type="body" idx="1"/>
          </p:nvPr>
        </p:nvSpPr>
        <p:spPr>
          <a:xfrm>
            <a:off x="755650" y="366713"/>
            <a:ext cx="1893888" cy="381000"/>
          </a:xfrm>
          <a:noFill/>
        </p:spPr>
        <p:txBody>
          <a:bodyPr/>
          <a:lstStyle/>
          <a:p>
            <a:pPr eaLnBrk="1" hangingPunct="1">
              <a:buFontTx/>
              <a:buNone/>
            </a:pPr>
            <a:r>
              <a:rPr lang="hr-HR" altLang="de-DE" sz="1400" smtClean="0"/>
              <a:t>UPOV</a:t>
            </a:r>
            <a:r>
              <a:rPr lang="de-CH" altLang="de-DE" sz="1400" smtClean="0"/>
              <a:t> Schöna</a:t>
            </a:r>
            <a:r>
              <a:rPr lang="hr-HR" altLang="de-DE" sz="1400" smtClean="0"/>
              <a:t>u</a:t>
            </a:r>
            <a:endParaRPr lang="de-CH" altLang="de-DE" sz="1400" smtClean="0"/>
          </a:p>
          <a:p>
            <a:pPr eaLnBrk="1" hangingPunct="1">
              <a:spcBef>
                <a:spcPct val="30000"/>
              </a:spcBef>
            </a:pPr>
            <a:endParaRPr lang="de-CH" altLang="de-DE" sz="1400" b="1" smtClean="0"/>
          </a:p>
          <a:p>
            <a:pPr eaLnBrk="1" hangingPunct="1">
              <a:spcBef>
                <a:spcPct val="30000"/>
              </a:spcBef>
            </a:pPr>
            <a:endParaRPr lang="de-CH" altLang="de-DE" sz="1400" b="1" smtClean="0"/>
          </a:p>
        </p:txBody>
      </p:sp>
      <p:pic>
        <p:nvPicPr>
          <p:cNvPr id="22533" name="Picture 4" descr="GVRZ_Luftaufn"/>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188389" y="2883675"/>
            <a:ext cx="3385269" cy="24419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22534" name="Text Box 5"/>
          <p:cNvSpPr txBox="1">
            <a:spLocks noChangeArrowheads="1"/>
          </p:cNvSpPr>
          <p:nvPr/>
        </p:nvSpPr>
        <p:spPr bwMode="auto">
          <a:xfrm>
            <a:off x="869950" y="2357438"/>
            <a:ext cx="1497013" cy="276225"/>
          </a:xfrm>
          <a:prstGeom prst="rect">
            <a:avLst/>
          </a:prstGeom>
          <a:noFill/>
          <a:ln w="25400">
            <a:solidFill>
              <a:srgbClr val="99CC00"/>
            </a:solidFill>
            <a:miter lim="800000"/>
            <a:headEnd/>
            <a:tailEnd/>
          </a:ln>
        </p:spPr>
        <p:txBody>
          <a:bodyPr>
            <a:spAutoFit/>
          </a:bodyPr>
          <a:lstStyle/>
          <a:p>
            <a:pPr eaLnBrk="1" hangingPunct="1">
              <a:spcBef>
                <a:spcPct val="50000"/>
              </a:spcBef>
            </a:pPr>
            <a:r>
              <a:rPr lang="de-CH" altLang="de-DE" sz="1200" dirty="0" smtClean="0"/>
              <a:t>30</a:t>
            </a:r>
            <a:r>
              <a:rPr lang="hr-HR" altLang="de-DE" sz="1200" dirty="0" smtClean="0"/>
              <a:t> </a:t>
            </a:r>
            <a:r>
              <a:rPr lang="de-CH" altLang="de-DE" sz="1200" dirty="0" smtClean="0"/>
              <a:t>% </a:t>
            </a:r>
            <a:r>
              <a:rPr lang="de-CH" altLang="de-DE" sz="1200" dirty="0"/>
              <a:t>anaerob</a:t>
            </a:r>
            <a:r>
              <a:rPr lang="hr-HR" altLang="de-DE" sz="1200" dirty="0" err="1"/>
              <a:t>an</a:t>
            </a:r>
            <a:endParaRPr lang="de-DE" altLang="de-DE" sz="1200" dirty="0"/>
          </a:p>
        </p:txBody>
      </p:sp>
      <p:sp>
        <p:nvSpPr>
          <p:cNvPr id="22535" name="Text Box 6"/>
          <p:cNvSpPr txBox="1">
            <a:spLocks noChangeArrowheads="1"/>
          </p:cNvSpPr>
          <p:nvPr/>
        </p:nvSpPr>
        <p:spPr bwMode="auto">
          <a:xfrm>
            <a:off x="884238" y="3449638"/>
            <a:ext cx="1482725" cy="276225"/>
          </a:xfrm>
          <a:prstGeom prst="rect">
            <a:avLst/>
          </a:prstGeom>
          <a:noFill/>
          <a:ln w="25400">
            <a:solidFill>
              <a:srgbClr val="FF7C80"/>
            </a:solidFill>
            <a:miter lim="800000"/>
            <a:headEnd/>
            <a:tailEnd/>
          </a:ln>
        </p:spPr>
        <p:txBody>
          <a:bodyPr>
            <a:spAutoFit/>
          </a:bodyPr>
          <a:lstStyle/>
          <a:p>
            <a:pPr eaLnBrk="1" hangingPunct="1">
              <a:spcBef>
                <a:spcPct val="50000"/>
              </a:spcBef>
            </a:pPr>
            <a:r>
              <a:rPr lang="de-CH" altLang="de-DE" sz="1200" dirty="0" smtClean="0"/>
              <a:t>15</a:t>
            </a:r>
            <a:r>
              <a:rPr lang="hr-HR" altLang="de-DE" sz="1200" dirty="0" smtClean="0"/>
              <a:t> </a:t>
            </a:r>
            <a:r>
              <a:rPr lang="de-CH" altLang="de-DE" sz="1200" dirty="0" smtClean="0"/>
              <a:t>% </a:t>
            </a:r>
            <a:r>
              <a:rPr lang="de-CH" altLang="de-DE" sz="1200" dirty="0" err="1"/>
              <a:t>ano</a:t>
            </a:r>
            <a:r>
              <a:rPr lang="hr-HR" altLang="de-DE" sz="1200" dirty="0" err="1"/>
              <a:t>ksičan</a:t>
            </a:r>
            <a:endParaRPr lang="de-DE" altLang="de-DE" sz="1200" dirty="0"/>
          </a:p>
        </p:txBody>
      </p:sp>
      <p:sp>
        <p:nvSpPr>
          <p:cNvPr id="22536" name="Text Box 7"/>
          <p:cNvSpPr txBox="1">
            <a:spLocks noChangeArrowheads="1"/>
          </p:cNvSpPr>
          <p:nvPr/>
        </p:nvSpPr>
        <p:spPr bwMode="auto">
          <a:xfrm>
            <a:off x="6416675" y="2001838"/>
            <a:ext cx="1222375" cy="276225"/>
          </a:xfrm>
          <a:prstGeom prst="rect">
            <a:avLst/>
          </a:prstGeom>
          <a:noFill/>
          <a:ln w="25400">
            <a:solidFill>
              <a:schemeClr val="bg1">
                <a:lumMod val="75000"/>
              </a:schemeClr>
            </a:solidFill>
            <a:miter lim="800000"/>
            <a:headEnd/>
            <a:tailEnd/>
          </a:ln>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de-CH" altLang="de-DE" sz="1200" smtClean="0">
                <a:solidFill>
                  <a:schemeClr val="bg1">
                    <a:lumMod val="50000"/>
                  </a:schemeClr>
                </a:solidFill>
              </a:rPr>
              <a:t>55% aerob</a:t>
            </a:r>
            <a:endParaRPr lang="de-DE" altLang="de-DE" sz="1200" smtClean="0">
              <a:solidFill>
                <a:schemeClr val="bg1">
                  <a:lumMod val="50000"/>
                </a:schemeClr>
              </a:solidFill>
            </a:endParaRPr>
          </a:p>
        </p:txBody>
      </p:sp>
      <p:sp>
        <p:nvSpPr>
          <p:cNvPr id="22537" name="Oval 8"/>
          <p:cNvSpPr>
            <a:spLocks noChangeArrowheads="1"/>
          </p:cNvSpPr>
          <p:nvPr/>
        </p:nvSpPr>
        <p:spPr bwMode="auto">
          <a:xfrm>
            <a:off x="3694113" y="3532188"/>
            <a:ext cx="776287" cy="269875"/>
          </a:xfrm>
          <a:prstGeom prst="ellipse">
            <a:avLst/>
          </a:prstGeom>
          <a:noFill/>
          <a:ln w="19050">
            <a:solidFill>
              <a:srgbClr val="99CC00"/>
            </a:solidFill>
            <a:round/>
            <a:headEnd/>
            <a:tailEnd/>
          </a:ln>
        </p:spPr>
        <p:txBody>
          <a:bodyPr wrap="none" anchor="ctr"/>
          <a:lstStyle/>
          <a:p>
            <a:pPr eaLnBrk="1" hangingPunct="1"/>
            <a:endParaRPr lang="de-DE" altLang="de-DE" sz="1200"/>
          </a:p>
        </p:txBody>
      </p:sp>
      <p:sp>
        <p:nvSpPr>
          <p:cNvPr id="22538" name="Oval 9"/>
          <p:cNvSpPr>
            <a:spLocks noChangeArrowheads="1"/>
          </p:cNvSpPr>
          <p:nvPr/>
        </p:nvSpPr>
        <p:spPr bwMode="auto">
          <a:xfrm>
            <a:off x="3910013" y="3892550"/>
            <a:ext cx="831850" cy="161925"/>
          </a:xfrm>
          <a:prstGeom prst="ellipse">
            <a:avLst/>
          </a:prstGeom>
          <a:noFill/>
          <a:ln w="19050">
            <a:solidFill>
              <a:srgbClr val="FF7C80"/>
            </a:solidFill>
            <a:round/>
            <a:headEnd/>
            <a:tailEnd/>
          </a:ln>
        </p:spPr>
        <p:txBody>
          <a:bodyPr wrap="none" anchor="ctr"/>
          <a:lstStyle/>
          <a:p>
            <a:pPr eaLnBrk="1" hangingPunct="1"/>
            <a:endParaRPr lang="de-DE" altLang="de-DE" sz="1200"/>
          </a:p>
        </p:txBody>
      </p:sp>
      <p:sp>
        <p:nvSpPr>
          <p:cNvPr id="22539" name="Line 10"/>
          <p:cNvSpPr>
            <a:spLocks noChangeShapeType="1"/>
          </p:cNvSpPr>
          <p:nvPr/>
        </p:nvSpPr>
        <p:spPr bwMode="auto">
          <a:xfrm>
            <a:off x="2366963" y="3633788"/>
            <a:ext cx="1500187" cy="311150"/>
          </a:xfrm>
          <a:prstGeom prst="line">
            <a:avLst/>
          </a:prstGeom>
          <a:noFill/>
          <a:ln w="19050">
            <a:solidFill>
              <a:srgbClr val="FF7C80"/>
            </a:solidFill>
            <a:round/>
            <a:headEnd/>
            <a:tailEnd type="triangle" w="med" len="lg"/>
          </a:ln>
        </p:spPr>
        <p:txBody>
          <a:bodyPr/>
          <a:lstStyle/>
          <a:p>
            <a:endParaRPr lang="hr-HR"/>
          </a:p>
        </p:txBody>
      </p:sp>
      <p:sp>
        <p:nvSpPr>
          <p:cNvPr id="22540" name="Line 11"/>
          <p:cNvSpPr>
            <a:spLocks noChangeShapeType="1"/>
          </p:cNvSpPr>
          <p:nvPr/>
        </p:nvSpPr>
        <p:spPr bwMode="auto">
          <a:xfrm>
            <a:off x="2366963" y="2582863"/>
            <a:ext cx="1327150" cy="949325"/>
          </a:xfrm>
          <a:prstGeom prst="line">
            <a:avLst/>
          </a:prstGeom>
          <a:noFill/>
          <a:ln w="19050">
            <a:solidFill>
              <a:srgbClr val="99CC00"/>
            </a:solidFill>
            <a:round/>
            <a:headEnd/>
            <a:tailEnd type="triangle" w="med" len="lg"/>
          </a:ln>
        </p:spPr>
        <p:txBody>
          <a:bodyPr/>
          <a:lstStyle/>
          <a:p>
            <a:endParaRPr lang="hr-HR"/>
          </a:p>
        </p:txBody>
      </p:sp>
      <p:sp>
        <p:nvSpPr>
          <p:cNvPr id="22541" name="Line 12"/>
          <p:cNvSpPr>
            <a:spLocks noChangeShapeType="1"/>
          </p:cNvSpPr>
          <p:nvPr/>
        </p:nvSpPr>
        <p:spPr bwMode="auto">
          <a:xfrm flipH="1">
            <a:off x="5291138" y="1773238"/>
            <a:ext cx="1125537" cy="1676400"/>
          </a:xfrm>
          <a:prstGeom prst="line">
            <a:avLst/>
          </a:prstGeom>
          <a:noFill/>
          <a:ln w="19050">
            <a:solidFill>
              <a:srgbClr val="00CCFF"/>
            </a:solidFill>
            <a:round/>
            <a:headEnd/>
            <a:tailEnd type="triangle" w="med" len="lg"/>
          </a:ln>
        </p:spPr>
        <p:txBody>
          <a:bodyPr/>
          <a:lstStyle/>
          <a:p>
            <a:endParaRPr lang="hr-HR"/>
          </a:p>
        </p:txBody>
      </p:sp>
      <p:sp>
        <p:nvSpPr>
          <p:cNvPr id="22542" name="Oval 13"/>
          <p:cNvSpPr>
            <a:spLocks noChangeArrowheads="1"/>
          </p:cNvSpPr>
          <p:nvPr/>
        </p:nvSpPr>
        <p:spPr bwMode="auto">
          <a:xfrm rot="1200000">
            <a:off x="4730750" y="3416300"/>
            <a:ext cx="715963" cy="369888"/>
          </a:xfrm>
          <a:prstGeom prst="ellipse">
            <a:avLst/>
          </a:prstGeom>
          <a:noFill/>
          <a:ln w="19050">
            <a:solidFill>
              <a:srgbClr val="00CCFF"/>
            </a:solidFill>
            <a:round/>
            <a:headEnd/>
            <a:tailEnd/>
          </a:ln>
        </p:spPr>
        <p:txBody>
          <a:bodyPr wrap="none" anchor="ctr"/>
          <a:lstStyle/>
          <a:p>
            <a:pPr eaLnBrk="1" hangingPunct="1"/>
            <a:endParaRPr lang="de-DE" altLang="de-DE" sz="1200"/>
          </a:p>
        </p:txBody>
      </p:sp>
      <p:sp>
        <p:nvSpPr>
          <p:cNvPr id="22543" name="Oval 15"/>
          <p:cNvSpPr>
            <a:spLocks noChangeArrowheads="1"/>
          </p:cNvSpPr>
          <p:nvPr/>
        </p:nvSpPr>
        <p:spPr bwMode="auto">
          <a:xfrm rot="-300000">
            <a:off x="3827463" y="3040063"/>
            <a:ext cx="944562" cy="377825"/>
          </a:xfrm>
          <a:prstGeom prst="ellipse">
            <a:avLst/>
          </a:prstGeom>
          <a:noFill/>
          <a:ln w="19050">
            <a:solidFill>
              <a:srgbClr val="CC6600"/>
            </a:solidFill>
            <a:round/>
            <a:headEnd/>
            <a:tailEnd/>
          </a:ln>
        </p:spPr>
        <p:txBody>
          <a:bodyPr wrap="none" anchor="ctr"/>
          <a:lstStyle/>
          <a:p>
            <a:pPr eaLnBrk="1" hangingPunct="1"/>
            <a:endParaRPr lang="de-DE" altLang="de-DE" sz="1200"/>
          </a:p>
        </p:txBody>
      </p:sp>
      <p:sp>
        <p:nvSpPr>
          <p:cNvPr id="22544" name="Line 16"/>
          <p:cNvSpPr>
            <a:spLocks noChangeShapeType="1"/>
          </p:cNvSpPr>
          <p:nvPr/>
        </p:nvSpPr>
        <p:spPr bwMode="auto">
          <a:xfrm flipH="1">
            <a:off x="4397375" y="1930400"/>
            <a:ext cx="73025" cy="1006475"/>
          </a:xfrm>
          <a:prstGeom prst="line">
            <a:avLst/>
          </a:prstGeom>
          <a:noFill/>
          <a:ln w="19050">
            <a:solidFill>
              <a:srgbClr val="CC6600"/>
            </a:solidFill>
            <a:round/>
            <a:headEnd/>
            <a:tailEnd type="triangle" w="med" len="lg"/>
          </a:ln>
        </p:spPr>
        <p:txBody>
          <a:bodyPr/>
          <a:lstStyle/>
          <a:p>
            <a:endParaRPr lang="hr-HR"/>
          </a:p>
        </p:txBody>
      </p:sp>
      <p:sp>
        <p:nvSpPr>
          <p:cNvPr id="19" name="Rectangle 3"/>
          <p:cNvSpPr txBox="1">
            <a:spLocks noChangeArrowheads="1"/>
          </p:cNvSpPr>
          <p:nvPr/>
        </p:nvSpPr>
        <p:spPr bwMode="auto">
          <a:xfrm>
            <a:off x="5087938" y="352425"/>
            <a:ext cx="1608137" cy="381000"/>
          </a:xfrm>
          <a:prstGeom prst="rect">
            <a:avLst/>
          </a:prstGeom>
          <a:noFill/>
          <a:ln>
            <a:noFill/>
          </a:ln>
          <a:extLst/>
        </p:spPr>
        <p:txBody>
          <a:bodyPr/>
          <a:lst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Tx/>
              <a:buNone/>
              <a:defRPr/>
            </a:pPr>
            <a:r>
              <a:rPr lang="de-CH" altLang="de-DE" sz="1400" dirty="0" smtClean="0">
                <a:solidFill>
                  <a:schemeClr val="bg1">
                    <a:lumMod val="50000"/>
                  </a:schemeClr>
                </a:solidFill>
              </a:rPr>
              <a:t>ARA Schönau</a:t>
            </a:r>
          </a:p>
          <a:p>
            <a:pPr eaLnBrk="1" hangingPunct="1">
              <a:buFontTx/>
              <a:buNone/>
              <a:defRPr/>
            </a:pPr>
            <a:endParaRPr lang="de-CH" altLang="de-DE" sz="1400" dirty="0" smtClean="0">
              <a:solidFill>
                <a:schemeClr val="bg1">
                  <a:lumMod val="50000"/>
                </a:schemeClr>
              </a:solidFill>
            </a:endParaRPr>
          </a:p>
          <a:p>
            <a:pPr eaLnBrk="1" hangingPunct="1">
              <a:spcBef>
                <a:spcPct val="30000"/>
              </a:spcBef>
              <a:defRPr/>
            </a:pPr>
            <a:endParaRPr lang="de-CH" altLang="de-DE" sz="1400" dirty="0" smtClean="0">
              <a:solidFill>
                <a:schemeClr val="bg1">
                  <a:lumMod val="50000"/>
                </a:schemeClr>
              </a:solidFill>
            </a:endParaRPr>
          </a:p>
          <a:p>
            <a:pPr eaLnBrk="1" hangingPunct="1">
              <a:spcBef>
                <a:spcPct val="30000"/>
              </a:spcBef>
              <a:defRPr/>
            </a:pPr>
            <a:endParaRPr lang="de-CH" altLang="de-DE" sz="1400" dirty="0" smtClean="0">
              <a:solidFill>
                <a:schemeClr val="bg1">
                  <a:lumMod val="50000"/>
                </a:schemeClr>
              </a:solidFill>
            </a:endParaRPr>
          </a:p>
          <a:p>
            <a:pPr eaLnBrk="1" hangingPunct="1">
              <a:spcBef>
                <a:spcPct val="30000"/>
              </a:spcBef>
              <a:defRPr/>
            </a:pPr>
            <a:endParaRPr lang="de-CH" altLang="de-DE" sz="1400" dirty="0" smtClean="0">
              <a:solidFill>
                <a:schemeClr val="bg1">
                  <a:lumMod val="50000"/>
                </a:schemeClr>
              </a:solidFill>
            </a:endParaRPr>
          </a:p>
          <a:p>
            <a:pPr eaLnBrk="1" hangingPunct="1">
              <a:spcBef>
                <a:spcPct val="30000"/>
              </a:spcBef>
              <a:defRPr/>
            </a:pPr>
            <a:endParaRPr lang="de-CH" altLang="de-DE" sz="1400" dirty="0" smtClean="0">
              <a:solidFill>
                <a:schemeClr val="bg1">
                  <a:lumMod val="50000"/>
                </a:schemeClr>
              </a:solidFill>
            </a:endParaRPr>
          </a:p>
        </p:txBody>
      </p:sp>
      <p:sp>
        <p:nvSpPr>
          <p:cNvPr id="22546" name="PoljeZBesedilom 1"/>
          <p:cNvSpPr txBox="1">
            <a:spLocks noChangeArrowheads="1"/>
          </p:cNvSpPr>
          <p:nvPr/>
        </p:nvSpPr>
        <p:spPr bwMode="auto">
          <a:xfrm>
            <a:off x="582613" y="4332288"/>
            <a:ext cx="1871662" cy="1495425"/>
          </a:xfrm>
          <a:prstGeom prst="rect">
            <a:avLst/>
          </a:prstGeom>
          <a:noFill/>
          <a:ln w="9525">
            <a:noFill/>
            <a:miter lim="800000"/>
            <a:headEnd/>
            <a:tailEnd/>
          </a:ln>
        </p:spPr>
        <p:txBody>
          <a:bodyPr>
            <a:spAutoFit/>
          </a:bodyPr>
          <a:lstStyle/>
          <a:p>
            <a:pPr algn="r" eaLnBrk="1" hangingPunct="1">
              <a:lnSpc>
                <a:spcPct val="95000"/>
              </a:lnSpc>
              <a:spcBef>
                <a:spcPct val="30000"/>
              </a:spcBef>
            </a:pPr>
            <a:r>
              <a:rPr lang="de-CH" altLang="de-DE" sz="1200" dirty="0" smtClean="0"/>
              <a:t>175</a:t>
            </a:r>
            <a:r>
              <a:rPr lang="hr-HR" altLang="de-DE" sz="1200" dirty="0" smtClean="0">
                <a:solidFill>
                  <a:srgbClr val="FF0000"/>
                </a:solidFill>
              </a:rPr>
              <a:t>.</a:t>
            </a:r>
            <a:r>
              <a:rPr lang="de-CH" altLang="de-DE" sz="1200" dirty="0" smtClean="0"/>
              <a:t>000 </a:t>
            </a:r>
            <a:r>
              <a:rPr lang="de-CH" altLang="de-DE" sz="1200" dirty="0"/>
              <a:t>E</a:t>
            </a:r>
            <a:r>
              <a:rPr lang="hr-HR" altLang="de-DE" sz="1200" dirty="0"/>
              <a:t>S</a:t>
            </a:r>
            <a:endParaRPr lang="de-CH" altLang="de-DE" sz="1200" dirty="0"/>
          </a:p>
          <a:p>
            <a:pPr algn="r" eaLnBrk="1" hangingPunct="1">
              <a:lnSpc>
                <a:spcPct val="95000"/>
              </a:lnSpc>
              <a:spcBef>
                <a:spcPct val="30000"/>
              </a:spcBef>
            </a:pPr>
            <a:r>
              <a:rPr lang="hr-HR" altLang="de-DE" sz="1200" dirty="0"/>
              <a:t>Proširenje s </a:t>
            </a:r>
            <a:r>
              <a:rPr lang="hr-HR" altLang="de-DE" sz="1200" dirty="0" smtClean="0"/>
              <a:t>b</a:t>
            </a:r>
            <a:r>
              <a:rPr lang="de-CH" altLang="de-DE" sz="1200" dirty="0" err="1"/>
              <a:t>io</a:t>
            </a:r>
            <a:r>
              <a:rPr lang="de-CH" altLang="de-DE" sz="1200" dirty="0"/>
              <a:t>-P</a:t>
            </a:r>
          </a:p>
          <a:p>
            <a:pPr algn="r" eaLnBrk="1" hangingPunct="1">
              <a:lnSpc>
                <a:spcPct val="95000"/>
              </a:lnSpc>
              <a:spcBef>
                <a:spcPct val="30000"/>
              </a:spcBef>
            </a:pPr>
            <a:r>
              <a:rPr lang="hr-HR" altLang="de-DE" sz="1200" dirty="0"/>
              <a:t>Veliko smanjenje potrošnje </a:t>
            </a:r>
            <a:r>
              <a:rPr lang="hr-HR" altLang="de-DE" sz="1200" dirty="0" err="1"/>
              <a:t>percipitatora</a:t>
            </a:r>
            <a:endParaRPr lang="de-CH" altLang="de-DE" sz="1200" dirty="0"/>
          </a:p>
          <a:p>
            <a:pPr algn="r" eaLnBrk="1" hangingPunct="1">
              <a:lnSpc>
                <a:spcPct val="95000"/>
              </a:lnSpc>
              <a:spcBef>
                <a:spcPct val="30000"/>
              </a:spcBef>
            </a:pPr>
            <a:r>
              <a:rPr lang="hr-HR" altLang="de-DE" sz="1200" dirty="0"/>
              <a:t>Ušteda na troškovima zbrinjavanja mulja</a:t>
            </a:r>
            <a:endParaRPr lang="de-CH" altLang="de-DE" sz="1200" dirty="0"/>
          </a:p>
          <a:p>
            <a:pPr algn="r"/>
            <a:endParaRPr lang="sl-SI" altLang="sl-SI" sz="1200" dirty="0"/>
          </a:p>
        </p:txBody>
      </p:sp>
      <p:sp>
        <p:nvSpPr>
          <p:cNvPr id="21" name="PoljeZBesedilom 20"/>
          <p:cNvSpPr txBox="1"/>
          <p:nvPr/>
        </p:nvSpPr>
        <p:spPr>
          <a:xfrm>
            <a:off x="6954838" y="4332288"/>
            <a:ext cx="2189162" cy="1495425"/>
          </a:xfrm>
          <a:prstGeom prst="rect">
            <a:avLst/>
          </a:prstGeom>
          <a:noFill/>
        </p:spPr>
        <p:txBody>
          <a:bodyPr>
            <a:spAutoFit/>
          </a:bodyPr>
          <a:lstStyle/>
          <a:p>
            <a:pPr eaLnBrk="1" hangingPunct="1">
              <a:lnSpc>
                <a:spcPct val="95000"/>
              </a:lnSpc>
              <a:spcBef>
                <a:spcPct val="30000"/>
              </a:spcBef>
              <a:defRPr/>
            </a:pPr>
            <a:r>
              <a:rPr lang="de-CH" altLang="de-DE" sz="1200" dirty="0" smtClean="0">
                <a:solidFill>
                  <a:schemeClr val="bg1">
                    <a:lumMod val="50000"/>
                  </a:schemeClr>
                </a:solidFill>
                <a:latin typeface="Arial" panose="020B0604020202020204" pitchFamily="34" charset="0"/>
              </a:rPr>
              <a:t>175</a:t>
            </a:r>
            <a:r>
              <a:rPr lang="hr-HR" altLang="de-DE" sz="1200" dirty="0" smtClean="0">
                <a:solidFill>
                  <a:srgbClr val="FF0000"/>
                </a:solidFill>
              </a:rPr>
              <a:t>.</a:t>
            </a:r>
            <a:r>
              <a:rPr lang="de-CH" altLang="de-DE" sz="1200" dirty="0" smtClean="0">
                <a:solidFill>
                  <a:schemeClr val="bg1">
                    <a:lumMod val="50000"/>
                  </a:schemeClr>
                </a:solidFill>
                <a:latin typeface="Arial" panose="020B0604020202020204" pitchFamily="34" charset="0"/>
              </a:rPr>
              <a:t>000 </a:t>
            </a:r>
            <a:r>
              <a:rPr lang="de-CH" altLang="de-DE" sz="1200" dirty="0">
                <a:solidFill>
                  <a:schemeClr val="bg1">
                    <a:lumMod val="50000"/>
                  </a:schemeClr>
                </a:solidFill>
                <a:latin typeface="Arial" panose="020B0604020202020204" pitchFamily="34" charset="0"/>
              </a:rPr>
              <a:t>EG</a:t>
            </a:r>
          </a:p>
          <a:p>
            <a:pPr eaLnBrk="1" hangingPunct="1">
              <a:lnSpc>
                <a:spcPct val="95000"/>
              </a:lnSpc>
              <a:spcBef>
                <a:spcPct val="30000"/>
              </a:spcBef>
              <a:defRPr/>
            </a:pPr>
            <a:r>
              <a:rPr lang="de-CH" altLang="de-DE" sz="1200" dirty="0">
                <a:solidFill>
                  <a:schemeClr val="bg1">
                    <a:lumMod val="50000"/>
                  </a:schemeClr>
                </a:solidFill>
                <a:latin typeface="Arial" panose="020B0604020202020204" pitchFamily="34" charset="0"/>
              </a:rPr>
              <a:t>Erweiterung mit Bio-P</a:t>
            </a:r>
          </a:p>
          <a:p>
            <a:pPr eaLnBrk="1" hangingPunct="1">
              <a:lnSpc>
                <a:spcPct val="95000"/>
              </a:lnSpc>
              <a:spcBef>
                <a:spcPct val="30000"/>
              </a:spcBef>
              <a:defRPr/>
            </a:pPr>
            <a:r>
              <a:rPr lang="de-CH" altLang="de-DE" sz="1200" dirty="0">
                <a:solidFill>
                  <a:schemeClr val="bg1">
                    <a:lumMod val="50000"/>
                  </a:schemeClr>
                </a:solidFill>
                <a:latin typeface="Arial" panose="020B0604020202020204" pitchFamily="34" charset="0"/>
              </a:rPr>
              <a:t>starke Reduzierung des</a:t>
            </a:r>
          </a:p>
          <a:p>
            <a:pPr eaLnBrk="1" hangingPunct="1">
              <a:lnSpc>
                <a:spcPct val="95000"/>
              </a:lnSpc>
              <a:defRPr/>
            </a:pPr>
            <a:r>
              <a:rPr lang="de-CH" altLang="de-DE" sz="1200" dirty="0">
                <a:solidFill>
                  <a:schemeClr val="bg1">
                    <a:lumMod val="50000"/>
                  </a:schemeClr>
                </a:solidFill>
                <a:latin typeface="Arial" panose="020B0604020202020204" pitchFamily="34" charset="0"/>
              </a:rPr>
              <a:t>Fällmittel-Verbrauches</a:t>
            </a:r>
          </a:p>
          <a:p>
            <a:pPr eaLnBrk="1" hangingPunct="1">
              <a:lnSpc>
                <a:spcPct val="95000"/>
              </a:lnSpc>
              <a:spcBef>
                <a:spcPct val="30000"/>
              </a:spcBef>
              <a:defRPr/>
            </a:pPr>
            <a:r>
              <a:rPr lang="de-CH" altLang="de-DE" sz="1200" dirty="0">
                <a:solidFill>
                  <a:schemeClr val="bg1">
                    <a:lumMod val="50000"/>
                  </a:schemeClr>
                </a:solidFill>
                <a:latin typeface="Arial" panose="020B0604020202020204" pitchFamily="34" charset="0"/>
              </a:rPr>
              <a:t>Kosteneinsparungen bei</a:t>
            </a:r>
          </a:p>
          <a:p>
            <a:pPr eaLnBrk="1" hangingPunct="1">
              <a:lnSpc>
                <a:spcPct val="95000"/>
              </a:lnSpc>
              <a:defRPr/>
            </a:pPr>
            <a:r>
              <a:rPr lang="de-CH" altLang="de-DE" sz="1200" dirty="0">
                <a:solidFill>
                  <a:schemeClr val="bg1">
                    <a:lumMod val="50000"/>
                  </a:schemeClr>
                </a:solidFill>
                <a:latin typeface="Arial" panose="020B0604020202020204" pitchFamily="34" charset="0"/>
              </a:rPr>
              <a:t>der Schlammentsorgung</a:t>
            </a:r>
          </a:p>
          <a:p>
            <a:pPr>
              <a:defRPr/>
            </a:pPr>
            <a:endParaRPr lang="sl-SI" sz="1200" dirty="0">
              <a:solidFill>
                <a:schemeClr val="bg1">
                  <a:lumMod val="50000"/>
                </a:schemeClr>
              </a:solidFill>
              <a:latin typeface="Arial" panose="020B0604020202020204" pitchFamily="34" charset="0"/>
            </a:endParaRPr>
          </a:p>
        </p:txBody>
      </p:sp>
      <p:sp>
        <p:nvSpPr>
          <p:cNvPr id="22" name="Text Box 5"/>
          <p:cNvSpPr txBox="1">
            <a:spLocks noChangeArrowheads="1"/>
          </p:cNvSpPr>
          <p:nvPr/>
        </p:nvSpPr>
        <p:spPr bwMode="auto">
          <a:xfrm>
            <a:off x="869950" y="2714625"/>
            <a:ext cx="1497013" cy="277813"/>
          </a:xfrm>
          <a:prstGeom prst="rect">
            <a:avLst/>
          </a:prstGeom>
          <a:noFill/>
          <a:ln w="25400">
            <a:solidFill>
              <a:schemeClr val="bg1">
                <a:lumMod val="75000"/>
              </a:schemeClr>
            </a:solidFill>
            <a:miter lim="800000"/>
            <a:headEnd/>
            <a:tailEnd/>
          </a:ln>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de-CH" altLang="de-DE" sz="1200" smtClean="0">
                <a:solidFill>
                  <a:schemeClr val="bg1">
                    <a:lumMod val="50000"/>
                  </a:schemeClr>
                </a:solidFill>
              </a:rPr>
              <a:t>30% anaerob</a:t>
            </a:r>
            <a:endParaRPr lang="de-DE" altLang="de-DE" sz="1200" smtClean="0">
              <a:solidFill>
                <a:schemeClr val="bg1">
                  <a:lumMod val="50000"/>
                </a:schemeClr>
              </a:solidFill>
            </a:endParaRPr>
          </a:p>
        </p:txBody>
      </p:sp>
      <p:sp>
        <p:nvSpPr>
          <p:cNvPr id="23" name="Text Box 6"/>
          <p:cNvSpPr txBox="1">
            <a:spLocks noChangeArrowheads="1"/>
          </p:cNvSpPr>
          <p:nvPr/>
        </p:nvSpPr>
        <p:spPr bwMode="auto">
          <a:xfrm>
            <a:off x="884238" y="3806825"/>
            <a:ext cx="1482725" cy="277813"/>
          </a:xfrm>
          <a:prstGeom prst="rect">
            <a:avLst/>
          </a:prstGeom>
          <a:noFill/>
          <a:ln w="25400">
            <a:solidFill>
              <a:schemeClr val="bg1">
                <a:lumMod val="75000"/>
              </a:schemeClr>
            </a:solidFill>
            <a:miter lim="800000"/>
            <a:headEnd/>
            <a:tailEnd/>
          </a:ln>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de-CH" altLang="de-DE" sz="1200" smtClean="0">
                <a:solidFill>
                  <a:schemeClr val="bg1">
                    <a:lumMod val="50000"/>
                  </a:schemeClr>
                </a:solidFill>
              </a:rPr>
              <a:t>15% anoxisch</a:t>
            </a:r>
            <a:endParaRPr lang="de-DE" altLang="de-DE" sz="1200" smtClean="0">
              <a:solidFill>
                <a:schemeClr val="bg1">
                  <a:lumMod val="50000"/>
                </a:schemeClr>
              </a:solidFill>
            </a:endParaRPr>
          </a:p>
        </p:txBody>
      </p:sp>
      <p:sp>
        <p:nvSpPr>
          <p:cNvPr id="22550" name="Text Box 14"/>
          <p:cNvSpPr txBox="1">
            <a:spLocks noChangeArrowheads="1"/>
          </p:cNvSpPr>
          <p:nvPr/>
        </p:nvSpPr>
        <p:spPr bwMode="auto">
          <a:xfrm>
            <a:off x="2830513" y="1662113"/>
            <a:ext cx="3008312" cy="276225"/>
          </a:xfrm>
          <a:prstGeom prst="rect">
            <a:avLst/>
          </a:prstGeom>
          <a:noFill/>
          <a:ln w="25400">
            <a:solidFill>
              <a:srgbClr val="CC6600"/>
            </a:solidFill>
            <a:miter lim="800000"/>
            <a:headEnd/>
            <a:tailEnd/>
          </a:ln>
        </p:spPr>
        <p:txBody>
          <a:bodyPr>
            <a:spAutoFit/>
          </a:bodyPr>
          <a:lstStyle/>
          <a:p>
            <a:pPr algn="ctr" eaLnBrk="1" hangingPunct="1">
              <a:spcBef>
                <a:spcPct val="50000"/>
              </a:spcBef>
            </a:pPr>
            <a:r>
              <a:rPr lang="de-CH" altLang="de-DE" sz="1200" b="1"/>
              <a:t>Na</a:t>
            </a:r>
            <a:r>
              <a:rPr lang="hr-HR" altLang="de-DE" sz="1200" b="1"/>
              <a:t>knadno pročišćavanje</a:t>
            </a:r>
            <a:r>
              <a:rPr lang="de-CH" altLang="de-DE" sz="1200" b="1"/>
              <a:t>/</a:t>
            </a:r>
            <a:r>
              <a:rPr lang="hr-HR" altLang="de-DE" sz="1200" b="1"/>
              <a:t>filtracija</a:t>
            </a:r>
            <a:endParaRPr lang="de-DE" altLang="de-DE" sz="1200" b="1"/>
          </a:p>
        </p:txBody>
      </p:sp>
      <p:sp>
        <p:nvSpPr>
          <p:cNvPr id="22551" name="Text Box 7"/>
          <p:cNvSpPr txBox="1">
            <a:spLocks noChangeArrowheads="1"/>
          </p:cNvSpPr>
          <p:nvPr/>
        </p:nvSpPr>
        <p:spPr bwMode="auto">
          <a:xfrm>
            <a:off x="6416675" y="1652588"/>
            <a:ext cx="1222375" cy="277812"/>
          </a:xfrm>
          <a:prstGeom prst="rect">
            <a:avLst/>
          </a:prstGeom>
          <a:noFill/>
          <a:ln w="25400">
            <a:solidFill>
              <a:srgbClr val="00CCFF"/>
            </a:solidFill>
            <a:miter lim="800000"/>
            <a:headEnd/>
            <a:tailEnd/>
          </a:ln>
        </p:spPr>
        <p:txBody>
          <a:bodyPr>
            <a:spAutoFit/>
          </a:bodyPr>
          <a:lstStyle/>
          <a:p>
            <a:pPr eaLnBrk="1" hangingPunct="1">
              <a:spcBef>
                <a:spcPct val="50000"/>
              </a:spcBef>
            </a:pPr>
            <a:r>
              <a:rPr lang="de-CH" altLang="de-DE" sz="1200" dirty="0" smtClean="0"/>
              <a:t>55</a:t>
            </a:r>
            <a:r>
              <a:rPr lang="hr-HR" altLang="de-DE" sz="1200" dirty="0" smtClean="0"/>
              <a:t> </a:t>
            </a:r>
            <a:r>
              <a:rPr lang="de-CH" altLang="de-DE" sz="1200" dirty="0" smtClean="0"/>
              <a:t>% </a:t>
            </a:r>
            <a:r>
              <a:rPr lang="de-CH" altLang="de-DE" sz="1200" dirty="0"/>
              <a:t>aerob</a:t>
            </a:r>
            <a:r>
              <a:rPr lang="hr-HR" altLang="de-DE" sz="1200" dirty="0" err="1"/>
              <a:t>an</a:t>
            </a:r>
            <a:endParaRPr lang="de-DE" altLang="de-DE" sz="1200" dirty="0"/>
          </a:p>
        </p:txBody>
      </p:sp>
      <p:sp>
        <p:nvSpPr>
          <p:cNvPr id="28" name="Rectangle 2"/>
          <p:cNvSpPr txBox="1">
            <a:spLocks noChangeArrowheads="1"/>
          </p:cNvSpPr>
          <p:nvPr/>
        </p:nvSpPr>
        <p:spPr bwMode="auto">
          <a:xfrm>
            <a:off x="4870450" y="523875"/>
            <a:ext cx="4033838" cy="561975"/>
          </a:xfrm>
          <a:prstGeom prst="rect">
            <a:avLst/>
          </a:prstGeom>
          <a:noFill/>
          <a:ln>
            <a:noFill/>
          </a:ln>
          <a:extLst/>
        </p:spPr>
        <p:txBody>
          <a:bodyPr anchor="ctr"/>
          <a:lstStyle>
            <a:lvl1pPr algn="l" rtl="0" eaLnBrk="0" fontAlgn="base" hangingPunct="0">
              <a:spcBef>
                <a:spcPct val="0"/>
              </a:spcBef>
              <a:spcAft>
                <a:spcPct val="0"/>
              </a:spcAft>
              <a:defRPr sz="2800" b="1" kern="1200">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anose="020B0604020202020204" pitchFamily="34" charset="0"/>
              </a:defRPr>
            </a:lvl2pPr>
            <a:lvl3pPr algn="l" rtl="0" eaLnBrk="0" fontAlgn="base" hangingPunct="0">
              <a:spcBef>
                <a:spcPct val="0"/>
              </a:spcBef>
              <a:spcAft>
                <a:spcPct val="0"/>
              </a:spcAft>
              <a:defRPr sz="2800" b="1">
                <a:solidFill>
                  <a:schemeClr val="tx2"/>
                </a:solidFill>
                <a:latin typeface="Arial" panose="020B0604020202020204" pitchFamily="34" charset="0"/>
              </a:defRPr>
            </a:lvl3pPr>
            <a:lvl4pPr algn="l" rtl="0" eaLnBrk="0" fontAlgn="base" hangingPunct="0">
              <a:spcBef>
                <a:spcPct val="0"/>
              </a:spcBef>
              <a:spcAft>
                <a:spcPct val="0"/>
              </a:spcAft>
              <a:defRPr sz="2800" b="1">
                <a:solidFill>
                  <a:schemeClr val="tx2"/>
                </a:solidFill>
                <a:latin typeface="Arial" panose="020B0604020202020204" pitchFamily="34" charset="0"/>
              </a:defRPr>
            </a:lvl4pPr>
            <a:lvl5pPr algn="l" rtl="0" eaLnBrk="0" fontAlgn="base" hangingPunct="0">
              <a:spcBef>
                <a:spcPct val="0"/>
              </a:spcBef>
              <a:spcAft>
                <a:spcPct val="0"/>
              </a:spcAft>
              <a:defRPr sz="2800" b="1">
                <a:solidFill>
                  <a:schemeClr val="tx2"/>
                </a:solidFill>
                <a:latin typeface="Arial" panose="020B0604020202020204" pitchFamily="34" charset="0"/>
              </a:defRPr>
            </a:lvl5pPr>
            <a:lvl6pPr marL="457200" algn="l" rtl="0" fontAlgn="base">
              <a:spcBef>
                <a:spcPct val="0"/>
              </a:spcBef>
              <a:spcAft>
                <a:spcPct val="0"/>
              </a:spcAft>
              <a:defRPr sz="2800" b="1">
                <a:solidFill>
                  <a:schemeClr val="tx2"/>
                </a:solidFill>
                <a:latin typeface="Arial" panose="020B0604020202020204" pitchFamily="34" charset="0"/>
              </a:defRPr>
            </a:lvl6pPr>
            <a:lvl7pPr marL="914400" algn="l" rtl="0" fontAlgn="base">
              <a:spcBef>
                <a:spcPct val="0"/>
              </a:spcBef>
              <a:spcAft>
                <a:spcPct val="0"/>
              </a:spcAft>
              <a:defRPr sz="2800" b="1">
                <a:solidFill>
                  <a:schemeClr val="tx2"/>
                </a:solidFill>
                <a:latin typeface="Arial" panose="020B0604020202020204" pitchFamily="34" charset="0"/>
              </a:defRPr>
            </a:lvl7pPr>
            <a:lvl8pPr marL="1371600" algn="l" rtl="0" fontAlgn="base">
              <a:spcBef>
                <a:spcPct val="0"/>
              </a:spcBef>
              <a:spcAft>
                <a:spcPct val="0"/>
              </a:spcAft>
              <a:defRPr sz="2800" b="1">
                <a:solidFill>
                  <a:schemeClr val="tx2"/>
                </a:solidFill>
                <a:latin typeface="Arial" panose="020B0604020202020204" pitchFamily="34" charset="0"/>
              </a:defRPr>
            </a:lvl8pPr>
            <a:lvl9pPr marL="1828800" algn="l" rtl="0" fontAlgn="base">
              <a:spcBef>
                <a:spcPct val="0"/>
              </a:spcBef>
              <a:spcAft>
                <a:spcPct val="0"/>
              </a:spcAft>
              <a:defRPr sz="2800" b="1">
                <a:solidFill>
                  <a:schemeClr val="tx2"/>
                </a:solidFill>
                <a:latin typeface="Arial" panose="020B0604020202020204" pitchFamily="34" charset="0"/>
              </a:defRPr>
            </a:lvl9pPr>
          </a:lstStyle>
          <a:p>
            <a:pPr eaLnBrk="1" hangingPunct="1">
              <a:defRPr/>
            </a:pPr>
            <a:r>
              <a:rPr lang="de-CH" altLang="de-DE" sz="1400" dirty="0" smtClean="0">
                <a:solidFill>
                  <a:schemeClr val="bg1">
                    <a:lumMod val="50000"/>
                  </a:schemeClr>
                </a:solidFill>
              </a:rPr>
              <a:t>8. </a:t>
            </a:r>
            <a:r>
              <a:rPr lang="sl-SI" altLang="de-DE" sz="1400" dirty="0" smtClean="0">
                <a:solidFill>
                  <a:schemeClr val="bg1">
                    <a:lumMod val="50000"/>
                  </a:schemeClr>
                </a:solidFill>
              </a:rPr>
              <a:t>Beispiel</a:t>
            </a:r>
            <a:r>
              <a:rPr lang="de-CH" altLang="de-DE" sz="1400" dirty="0" smtClean="0">
                <a:solidFill>
                  <a:schemeClr val="bg1">
                    <a:lumMod val="50000"/>
                  </a:schemeClr>
                </a:solidFill>
              </a:rPr>
              <a:t> Biologische Phosphor-Elimination</a:t>
            </a:r>
          </a:p>
        </p:txBody>
      </p:sp>
      <p:sp>
        <p:nvSpPr>
          <p:cNvPr id="29" name="Text Box 14"/>
          <p:cNvSpPr txBox="1">
            <a:spLocks noChangeArrowheads="1"/>
          </p:cNvSpPr>
          <p:nvPr/>
        </p:nvSpPr>
        <p:spPr bwMode="auto">
          <a:xfrm>
            <a:off x="2830513" y="2019300"/>
            <a:ext cx="3008312" cy="276225"/>
          </a:xfrm>
          <a:prstGeom prst="rect">
            <a:avLst/>
          </a:prstGeom>
          <a:solidFill>
            <a:schemeClr val="bg1"/>
          </a:solidFill>
          <a:ln w="25400">
            <a:solidFill>
              <a:schemeClr val="bg1">
                <a:lumMod val="75000"/>
              </a:schemeClr>
            </a:solidFill>
            <a:miter lim="800000"/>
            <a:headEnd/>
            <a:tailEnd/>
          </a:ln>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de-CH" altLang="de-DE" sz="1200" dirty="0" smtClean="0">
                <a:solidFill>
                  <a:schemeClr val="bg1">
                    <a:lumMod val="50000"/>
                  </a:schemeClr>
                </a:solidFill>
              </a:rPr>
              <a:t>Nachklärung/</a:t>
            </a:r>
            <a:r>
              <a:rPr lang="sl-SI" altLang="de-DE" sz="1200" dirty="0" smtClean="0">
                <a:solidFill>
                  <a:schemeClr val="bg1">
                    <a:lumMod val="50000"/>
                  </a:schemeClr>
                </a:solidFill>
              </a:rPr>
              <a:t> </a:t>
            </a:r>
            <a:r>
              <a:rPr lang="de-CH" altLang="de-DE" sz="1200" dirty="0" smtClean="0">
                <a:solidFill>
                  <a:schemeClr val="bg1">
                    <a:lumMod val="50000"/>
                  </a:schemeClr>
                </a:solidFill>
              </a:rPr>
              <a:t>Filtration</a:t>
            </a:r>
            <a:endParaRPr lang="de-DE" altLang="de-DE" sz="1200" dirty="0" smtClean="0">
              <a:solidFill>
                <a:schemeClr val="bg1">
                  <a:lumMod val="50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nummernplatzhalter 4"/>
          <p:cNvSpPr>
            <a:spLocks noGrp="1"/>
          </p:cNvSpPr>
          <p:nvPr>
            <p:ph type="sldNum" sz="quarter" idx="11"/>
          </p:nvPr>
        </p:nvSpPr>
        <p:spPr>
          <a:noFill/>
          <a:ln>
            <a:miter lim="800000"/>
            <a:headEnd/>
            <a:tailEnd/>
          </a:ln>
        </p:spPr>
        <p:txBody>
          <a:bodyPr/>
          <a:lstStyle/>
          <a:p>
            <a:fld id="{6DAB77DA-806A-4B0C-BF86-BCEC258844C9}" type="slidenum">
              <a:rPr lang="de-CH" altLang="de-DE"/>
              <a:pPr/>
              <a:t>12</a:t>
            </a:fld>
            <a:endParaRPr lang="de-CH" altLang="de-DE"/>
          </a:p>
        </p:txBody>
      </p:sp>
      <p:sp>
        <p:nvSpPr>
          <p:cNvPr id="24579" name="Rectangle 2"/>
          <p:cNvSpPr>
            <a:spLocks noGrp="1" noChangeArrowheads="1"/>
          </p:cNvSpPr>
          <p:nvPr>
            <p:ph type="title"/>
          </p:nvPr>
        </p:nvSpPr>
        <p:spPr>
          <a:xfrm>
            <a:off x="241300" y="827088"/>
            <a:ext cx="3603625" cy="369887"/>
          </a:xfrm>
        </p:spPr>
        <p:txBody>
          <a:bodyPr/>
          <a:lstStyle/>
          <a:p>
            <a:pPr eaLnBrk="1" hangingPunct="1"/>
            <a:r>
              <a:rPr lang="de-CH" altLang="de-DE" sz="1600" smtClean="0"/>
              <a:t>9. </a:t>
            </a:r>
            <a:r>
              <a:rPr lang="sl-SI" altLang="de-DE" sz="1600" smtClean="0"/>
              <a:t>Primjer </a:t>
            </a:r>
            <a:r>
              <a:rPr lang="hr-HR" altLang="de-DE" sz="1600" smtClean="0"/>
              <a:t>uređaja s kavernama</a:t>
            </a:r>
            <a:endParaRPr lang="de-CH" altLang="de-DE" sz="1600" smtClean="0"/>
          </a:p>
        </p:txBody>
      </p:sp>
      <p:sp>
        <p:nvSpPr>
          <p:cNvPr id="24580" name="Rectangle 3"/>
          <p:cNvSpPr>
            <a:spLocks noGrp="1" noChangeArrowheads="1"/>
          </p:cNvSpPr>
          <p:nvPr>
            <p:ph type="body" idx="1"/>
          </p:nvPr>
        </p:nvSpPr>
        <p:spPr>
          <a:xfrm>
            <a:off x="180975" y="1487488"/>
            <a:ext cx="4895850" cy="1755775"/>
          </a:xfrm>
          <a:noFill/>
        </p:spPr>
        <p:txBody>
          <a:bodyPr/>
          <a:lstStyle/>
          <a:p>
            <a:pPr eaLnBrk="1" hangingPunct="1">
              <a:buFontTx/>
              <a:buNone/>
            </a:pPr>
            <a:endParaRPr lang="de-CH" altLang="de-DE" sz="1400" dirty="0" smtClean="0"/>
          </a:p>
          <a:p>
            <a:pPr eaLnBrk="1" hangingPunct="1">
              <a:spcBef>
                <a:spcPct val="30000"/>
              </a:spcBef>
            </a:pPr>
            <a:r>
              <a:rPr lang="de-CH" altLang="de-DE" sz="1400" dirty="0" err="1" smtClean="0"/>
              <a:t>Biolo</a:t>
            </a:r>
            <a:r>
              <a:rPr lang="hr-HR" altLang="de-DE" sz="1400" dirty="0" err="1" smtClean="0"/>
              <a:t>ško</a:t>
            </a:r>
            <a:r>
              <a:rPr lang="hr-HR" altLang="de-DE" sz="1400" dirty="0" smtClean="0"/>
              <a:t> pročišćavanje otpadnih voda u</a:t>
            </a:r>
            <a:r>
              <a:rPr lang="de-CH" altLang="de-DE" sz="1400" dirty="0" smtClean="0"/>
              <a:t> </a:t>
            </a:r>
            <a:endParaRPr lang="hr-HR" altLang="de-DE" sz="1400" dirty="0" smtClean="0"/>
          </a:p>
          <a:p>
            <a:pPr eaLnBrk="1" hangingPunct="1">
              <a:spcBef>
                <a:spcPct val="30000"/>
              </a:spcBef>
              <a:buFontTx/>
              <a:buNone/>
            </a:pPr>
            <a:r>
              <a:rPr lang="hr-HR" altLang="de-DE" sz="1400" dirty="0" smtClean="0"/>
              <a:t>	uređaju s kavernama</a:t>
            </a:r>
            <a:endParaRPr lang="de-CH" altLang="de-DE" sz="1400" dirty="0" smtClean="0"/>
          </a:p>
          <a:p>
            <a:pPr eaLnBrk="1" hangingPunct="1">
              <a:spcBef>
                <a:spcPct val="30000"/>
              </a:spcBef>
            </a:pPr>
            <a:r>
              <a:rPr lang="de-CH" altLang="de-DE" sz="1400" dirty="0" smtClean="0"/>
              <a:t>H</a:t>
            </a:r>
            <a:r>
              <a:rPr lang="hr-HR" altLang="de-DE" sz="1400" dirty="0" err="1" smtClean="0"/>
              <a:t>idrauličko</a:t>
            </a:r>
            <a:r>
              <a:rPr lang="hr-HR" altLang="de-DE" sz="1400" dirty="0" smtClean="0"/>
              <a:t> opterećenje</a:t>
            </a:r>
            <a:r>
              <a:rPr lang="de-CH" altLang="de-DE" sz="1400" dirty="0" smtClean="0"/>
              <a:t>:  </a:t>
            </a:r>
            <a:r>
              <a:rPr lang="sl-SI" altLang="de-DE" sz="1400" dirty="0" smtClean="0"/>
              <a:t>  </a:t>
            </a:r>
            <a:r>
              <a:rPr lang="de-CH" altLang="de-DE" sz="1400" dirty="0" smtClean="0"/>
              <a:t>95</a:t>
            </a:r>
            <a:r>
              <a:rPr lang="hr-HR" altLang="de-DE" sz="1400" dirty="0" smtClean="0"/>
              <a:t>.</a:t>
            </a:r>
            <a:r>
              <a:rPr lang="de-CH" altLang="de-DE" sz="1400" dirty="0" smtClean="0"/>
              <a:t>000 </a:t>
            </a:r>
            <a:r>
              <a:rPr lang="de-CH" altLang="de-DE" sz="1400" dirty="0" err="1" smtClean="0"/>
              <a:t>EG</a:t>
            </a:r>
            <a:r>
              <a:rPr lang="de-CH" altLang="de-DE" sz="1400" baseline="-25000" dirty="0" err="1" smtClean="0"/>
              <a:t>hydr</a:t>
            </a:r>
            <a:r>
              <a:rPr lang="de-CH" altLang="de-DE" sz="1400" dirty="0" smtClean="0"/>
              <a:t> </a:t>
            </a:r>
          </a:p>
          <a:p>
            <a:pPr eaLnBrk="1" hangingPunct="1">
              <a:spcBef>
                <a:spcPct val="30000"/>
              </a:spcBef>
            </a:pPr>
            <a:r>
              <a:rPr lang="de-CH" altLang="de-DE" sz="1400" dirty="0" err="1" smtClean="0"/>
              <a:t>Biolo</a:t>
            </a:r>
            <a:r>
              <a:rPr lang="hr-HR" altLang="de-DE" sz="1400" dirty="0" err="1" smtClean="0"/>
              <a:t>ško</a:t>
            </a:r>
            <a:r>
              <a:rPr lang="hr-HR" altLang="de-DE" sz="1400" dirty="0" smtClean="0"/>
              <a:t> opterećenje</a:t>
            </a:r>
            <a:r>
              <a:rPr lang="de-CH" altLang="de-DE" sz="1400" dirty="0" smtClean="0"/>
              <a:t>:</a:t>
            </a:r>
            <a:r>
              <a:rPr lang="sl-SI" altLang="de-DE" sz="1400" dirty="0" smtClean="0"/>
              <a:t>      </a:t>
            </a:r>
            <a:r>
              <a:rPr lang="de-CH" altLang="de-DE" sz="1400" dirty="0" smtClean="0"/>
              <a:t>130</a:t>
            </a:r>
            <a:r>
              <a:rPr lang="hr-HR" altLang="de-DE" sz="1400" dirty="0" smtClean="0"/>
              <a:t>.</a:t>
            </a:r>
            <a:r>
              <a:rPr lang="de-CH" altLang="de-DE" sz="1400" dirty="0" smtClean="0"/>
              <a:t>000 </a:t>
            </a:r>
            <a:r>
              <a:rPr lang="de-CH" altLang="de-DE" sz="1400" dirty="0" err="1" smtClean="0"/>
              <a:t>EG</a:t>
            </a:r>
            <a:r>
              <a:rPr lang="de-CH" altLang="de-DE" sz="1400" baseline="-25000" dirty="0" err="1" smtClean="0"/>
              <a:t>bio</a:t>
            </a:r>
            <a:endParaRPr lang="de-CH" altLang="de-DE" sz="1400" dirty="0" smtClean="0"/>
          </a:p>
        </p:txBody>
      </p:sp>
      <p:pic>
        <p:nvPicPr>
          <p:cNvPr id="24581" name="Picture 6" descr="Tobl"/>
          <p:cNvPicPr>
            <a:picLocks noChangeAspect="1" noChangeArrowheads="1"/>
          </p:cNvPicPr>
          <p:nvPr/>
        </p:nvPicPr>
        <p:blipFill>
          <a:blip r:embed="rId3" cstate="print"/>
          <a:srcRect/>
          <a:stretch>
            <a:fillRect/>
          </a:stretch>
        </p:blipFill>
        <p:spPr bwMode="auto">
          <a:xfrm>
            <a:off x="5427663" y="3789363"/>
            <a:ext cx="3490912" cy="2016125"/>
          </a:xfrm>
          <a:prstGeom prst="rect">
            <a:avLst/>
          </a:prstGeom>
          <a:ln>
            <a:solidFill>
              <a:schemeClr val="tx1"/>
            </a:solidFill>
          </a:ln>
          <a:effectLst>
            <a:outerShdw blurRad="292100" dist="139700" dir="2700000" algn="tl" rotWithShape="0">
              <a:srgbClr val="333333">
                <a:alpha val="65000"/>
              </a:srgbClr>
            </a:outerShdw>
          </a:effectLst>
          <a:extLst/>
        </p:spPr>
      </p:pic>
      <p:pic>
        <p:nvPicPr>
          <p:cNvPr id="24582" name="Picture 7" descr="ARA Tobl_Lageplan"/>
          <p:cNvPicPr>
            <a:picLocks noChangeAspect="1" noChangeArrowheads="1"/>
          </p:cNvPicPr>
          <p:nvPr/>
        </p:nvPicPr>
        <p:blipFill>
          <a:blip r:embed="rId4" cstate="print"/>
          <a:srcRect/>
          <a:stretch>
            <a:fillRect/>
          </a:stretch>
        </p:blipFill>
        <p:spPr bwMode="auto">
          <a:xfrm>
            <a:off x="250825" y="3760788"/>
            <a:ext cx="5041900" cy="2138362"/>
          </a:xfrm>
          <a:prstGeom prst="rect">
            <a:avLst/>
          </a:prstGeom>
          <a:noFill/>
          <a:ln w="9525">
            <a:noFill/>
            <a:miter lim="800000"/>
            <a:headEnd/>
            <a:tailEnd/>
          </a:ln>
        </p:spPr>
      </p:pic>
      <p:sp>
        <p:nvSpPr>
          <p:cNvPr id="24583" name="PoljeZBesedilom 1"/>
          <p:cNvSpPr txBox="1">
            <a:spLocks noChangeArrowheads="1"/>
          </p:cNvSpPr>
          <p:nvPr/>
        </p:nvSpPr>
        <p:spPr bwMode="auto">
          <a:xfrm>
            <a:off x="468313" y="554038"/>
            <a:ext cx="4032250" cy="307975"/>
          </a:xfrm>
          <a:prstGeom prst="rect">
            <a:avLst/>
          </a:prstGeom>
          <a:noFill/>
          <a:ln w="9525">
            <a:noFill/>
            <a:miter lim="800000"/>
            <a:headEnd/>
            <a:tailEnd/>
          </a:ln>
        </p:spPr>
        <p:txBody>
          <a:bodyPr>
            <a:spAutoFit/>
          </a:bodyPr>
          <a:lstStyle/>
          <a:p>
            <a:r>
              <a:rPr lang="hr-HR" altLang="de-DE" sz="1400"/>
              <a:t>UPOV</a:t>
            </a:r>
            <a:r>
              <a:rPr lang="de-CH" altLang="de-DE" sz="1400"/>
              <a:t> Tobl im Pustertal (Itali</a:t>
            </a:r>
            <a:r>
              <a:rPr lang="hr-HR" altLang="de-DE" sz="1400"/>
              <a:t>ja</a:t>
            </a:r>
            <a:r>
              <a:rPr lang="de-CH" altLang="de-DE" sz="1400"/>
              <a:t>)</a:t>
            </a:r>
          </a:p>
        </p:txBody>
      </p:sp>
      <p:sp>
        <p:nvSpPr>
          <p:cNvPr id="9" name="Rectangle 3"/>
          <p:cNvSpPr txBox="1">
            <a:spLocks noChangeArrowheads="1"/>
          </p:cNvSpPr>
          <p:nvPr/>
        </p:nvSpPr>
        <p:spPr bwMode="auto">
          <a:xfrm>
            <a:off x="4711700" y="1484313"/>
            <a:ext cx="4468813" cy="1757362"/>
          </a:xfrm>
          <a:prstGeom prst="rect">
            <a:avLst/>
          </a:prstGeom>
          <a:noFill/>
          <a:ln>
            <a:noFill/>
          </a:ln>
          <a:extLst/>
        </p:spPr>
        <p:txBody>
          <a:bodyPr/>
          <a:lst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Tx/>
              <a:buNone/>
              <a:defRPr/>
            </a:pPr>
            <a:endParaRPr lang="de-CH" altLang="de-DE" sz="1400" dirty="0" smtClean="0">
              <a:solidFill>
                <a:schemeClr val="bg1">
                  <a:lumMod val="50000"/>
                </a:schemeClr>
              </a:solidFill>
            </a:endParaRPr>
          </a:p>
          <a:p>
            <a:pPr eaLnBrk="1" hangingPunct="1">
              <a:spcBef>
                <a:spcPct val="30000"/>
              </a:spcBef>
              <a:defRPr/>
            </a:pPr>
            <a:r>
              <a:rPr lang="de-CH" altLang="de-DE" sz="1400" dirty="0" smtClean="0">
                <a:solidFill>
                  <a:schemeClr val="bg1">
                    <a:lumMod val="50000"/>
                  </a:schemeClr>
                </a:solidFill>
              </a:rPr>
              <a:t>Biologische Abwasserreinigung in einer Kaverne</a:t>
            </a:r>
          </a:p>
          <a:p>
            <a:pPr eaLnBrk="1" hangingPunct="1">
              <a:spcBef>
                <a:spcPct val="30000"/>
              </a:spcBef>
              <a:defRPr/>
            </a:pPr>
            <a:r>
              <a:rPr lang="de-CH" altLang="de-DE" sz="1400" dirty="0" smtClean="0">
                <a:solidFill>
                  <a:schemeClr val="bg1">
                    <a:lumMod val="50000"/>
                  </a:schemeClr>
                </a:solidFill>
              </a:rPr>
              <a:t>Hydraulische Belastung:</a:t>
            </a:r>
            <a:r>
              <a:rPr lang="sl-SI" altLang="de-DE" sz="1400" dirty="0" smtClean="0">
                <a:solidFill>
                  <a:schemeClr val="bg1">
                    <a:lumMod val="50000"/>
                  </a:schemeClr>
                </a:solidFill>
              </a:rPr>
              <a:t>  </a:t>
            </a:r>
            <a:r>
              <a:rPr lang="de-CH" altLang="de-DE" sz="1400" dirty="0" smtClean="0">
                <a:solidFill>
                  <a:schemeClr val="bg1">
                    <a:lumMod val="50000"/>
                  </a:schemeClr>
                </a:solidFill>
              </a:rPr>
              <a:t> </a:t>
            </a:r>
            <a:r>
              <a:rPr lang="sl-SI" altLang="de-DE" sz="1400" dirty="0" smtClean="0">
                <a:solidFill>
                  <a:schemeClr val="bg1">
                    <a:lumMod val="50000"/>
                  </a:schemeClr>
                </a:solidFill>
              </a:rPr>
              <a:t>  </a:t>
            </a:r>
            <a:r>
              <a:rPr lang="de-CH" altLang="de-DE" sz="1400" dirty="0" smtClean="0">
                <a:solidFill>
                  <a:schemeClr val="bg1">
                    <a:lumMod val="50000"/>
                  </a:schemeClr>
                </a:solidFill>
              </a:rPr>
              <a:t> 95</a:t>
            </a:r>
            <a:r>
              <a:rPr lang="hr-HR" altLang="de-DE" sz="1400" dirty="0" smtClean="0">
                <a:solidFill>
                  <a:schemeClr val="bg1">
                    <a:lumMod val="50000"/>
                  </a:schemeClr>
                </a:solidFill>
              </a:rPr>
              <a:t>.</a:t>
            </a:r>
            <a:r>
              <a:rPr lang="de-CH" altLang="de-DE" sz="1400" dirty="0" smtClean="0">
                <a:solidFill>
                  <a:schemeClr val="bg1">
                    <a:lumMod val="50000"/>
                  </a:schemeClr>
                </a:solidFill>
              </a:rPr>
              <a:t>000 </a:t>
            </a:r>
            <a:r>
              <a:rPr lang="de-CH" altLang="de-DE" sz="1400" dirty="0" err="1" smtClean="0">
                <a:solidFill>
                  <a:schemeClr val="bg1">
                    <a:lumMod val="50000"/>
                  </a:schemeClr>
                </a:solidFill>
              </a:rPr>
              <a:t>EG</a:t>
            </a:r>
            <a:r>
              <a:rPr lang="de-CH" altLang="de-DE" sz="1400" baseline="-25000" dirty="0" err="1" smtClean="0">
                <a:solidFill>
                  <a:schemeClr val="bg1">
                    <a:lumMod val="50000"/>
                  </a:schemeClr>
                </a:solidFill>
              </a:rPr>
              <a:t>hydr</a:t>
            </a:r>
            <a:r>
              <a:rPr lang="de-CH" altLang="de-DE" sz="1400" dirty="0" smtClean="0">
                <a:solidFill>
                  <a:schemeClr val="bg1">
                    <a:lumMod val="50000"/>
                  </a:schemeClr>
                </a:solidFill>
              </a:rPr>
              <a:t> </a:t>
            </a:r>
          </a:p>
          <a:p>
            <a:pPr eaLnBrk="1" hangingPunct="1">
              <a:spcBef>
                <a:spcPct val="30000"/>
              </a:spcBef>
              <a:defRPr/>
            </a:pPr>
            <a:r>
              <a:rPr lang="de-CH" altLang="de-DE" sz="1400" dirty="0" smtClean="0">
                <a:solidFill>
                  <a:schemeClr val="bg1">
                    <a:lumMod val="50000"/>
                  </a:schemeClr>
                </a:solidFill>
              </a:rPr>
              <a:t>Biologische Belastung:</a:t>
            </a:r>
            <a:r>
              <a:rPr lang="sl-SI" altLang="de-DE" sz="1400" dirty="0" smtClean="0">
                <a:solidFill>
                  <a:schemeClr val="bg1">
                    <a:lumMod val="50000"/>
                  </a:schemeClr>
                </a:solidFill>
              </a:rPr>
              <a:t>      </a:t>
            </a:r>
            <a:r>
              <a:rPr lang="de-CH" altLang="de-DE" sz="1400" dirty="0" smtClean="0">
                <a:solidFill>
                  <a:schemeClr val="bg1">
                    <a:lumMod val="50000"/>
                  </a:schemeClr>
                </a:solidFill>
              </a:rPr>
              <a:t>130</a:t>
            </a:r>
            <a:r>
              <a:rPr lang="hr-HR" altLang="de-DE" sz="1400" dirty="0" smtClean="0">
                <a:solidFill>
                  <a:schemeClr val="bg1">
                    <a:lumMod val="50000"/>
                  </a:schemeClr>
                </a:solidFill>
              </a:rPr>
              <a:t>.</a:t>
            </a:r>
            <a:r>
              <a:rPr lang="de-CH" altLang="de-DE" sz="1400" dirty="0" smtClean="0">
                <a:solidFill>
                  <a:schemeClr val="bg1">
                    <a:lumMod val="50000"/>
                  </a:schemeClr>
                </a:solidFill>
              </a:rPr>
              <a:t>000 </a:t>
            </a:r>
            <a:r>
              <a:rPr lang="de-CH" altLang="de-DE" sz="1400" dirty="0" err="1" smtClean="0">
                <a:solidFill>
                  <a:schemeClr val="bg1">
                    <a:lumMod val="50000"/>
                  </a:schemeClr>
                </a:solidFill>
              </a:rPr>
              <a:t>EG</a:t>
            </a:r>
            <a:r>
              <a:rPr lang="de-CH" altLang="de-DE" sz="1400" baseline="-25000" dirty="0" err="1" smtClean="0">
                <a:solidFill>
                  <a:schemeClr val="bg1">
                    <a:lumMod val="50000"/>
                  </a:schemeClr>
                </a:solidFill>
              </a:rPr>
              <a:t>bio</a:t>
            </a:r>
            <a:endParaRPr lang="de-CH" altLang="de-DE" sz="1400" dirty="0" smtClean="0">
              <a:solidFill>
                <a:schemeClr val="bg1">
                  <a:lumMod val="50000"/>
                </a:schemeClr>
              </a:solidFill>
            </a:endParaRPr>
          </a:p>
        </p:txBody>
      </p:sp>
      <p:sp>
        <p:nvSpPr>
          <p:cNvPr id="12" name="Rectangle 2"/>
          <p:cNvSpPr txBox="1">
            <a:spLocks noChangeArrowheads="1"/>
          </p:cNvSpPr>
          <p:nvPr/>
        </p:nvSpPr>
        <p:spPr bwMode="auto">
          <a:xfrm>
            <a:off x="4787900" y="827088"/>
            <a:ext cx="3311525" cy="369887"/>
          </a:xfrm>
          <a:prstGeom prst="rect">
            <a:avLst/>
          </a:prstGeom>
          <a:noFill/>
          <a:ln>
            <a:noFill/>
          </a:ln>
          <a:extLst/>
        </p:spPr>
        <p:txBody>
          <a:bodyPr anchor="ctr"/>
          <a:lstStyle>
            <a:lvl1pPr algn="l" rtl="0" eaLnBrk="0" fontAlgn="base" hangingPunct="0">
              <a:spcBef>
                <a:spcPct val="0"/>
              </a:spcBef>
              <a:spcAft>
                <a:spcPct val="0"/>
              </a:spcAft>
              <a:defRPr sz="2800" b="1" kern="1200">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anose="020B0604020202020204" pitchFamily="34" charset="0"/>
              </a:defRPr>
            </a:lvl2pPr>
            <a:lvl3pPr algn="l" rtl="0" eaLnBrk="0" fontAlgn="base" hangingPunct="0">
              <a:spcBef>
                <a:spcPct val="0"/>
              </a:spcBef>
              <a:spcAft>
                <a:spcPct val="0"/>
              </a:spcAft>
              <a:defRPr sz="2800" b="1">
                <a:solidFill>
                  <a:schemeClr val="tx2"/>
                </a:solidFill>
                <a:latin typeface="Arial" panose="020B0604020202020204" pitchFamily="34" charset="0"/>
              </a:defRPr>
            </a:lvl3pPr>
            <a:lvl4pPr algn="l" rtl="0" eaLnBrk="0" fontAlgn="base" hangingPunct="0">
              <a:spcBef>
                <a:spcPct val="0"/>
              </a:spcBef>
              <a:spcAft>
                <a:spcPct val="0"/>
              </a:spcAft>
              <a:defRPr sz="2800" b="1">
                <a:solidFill>
                  <a:schemeClr val="tx2"/>
                </a:solidFill>
                <a:latin typeface="Arial" panose="020B0604020202020204" pitchFamily="34" charset="0"/>
              </a:defRPr>
            </a:lvl4pPr>
            <a:lvl5pPr algn="l" rtl="0" eaLnBrk="0" fontAlgn="base" hangingPunct="0">
              <a:spcBef>
                <a:spcPct val="0"/>
              </a:spcBef>
              <a:spcAft>
                <a:spcPct val="0"/>
              </a:spcAft>
              <a:defRPr sz="2800" b="1">
                <a:solidFill>
                  <a:schemeClr val="tx2"/>
                </a:solidFill>
                <a:latin typeface="Arial" panose="020B0604020202020204" pitchFamily="34" charset="0"/>
              </a:defRPr>
            </a:lvl5pPr>
            <a:lvl6pPr marL="457200" algn="l" rtl="0" fontAlgn="base">
              <a:spcBef>
                <a:spcPct val="0"/>
              </a:spcBef>
              <a:spcAft>
                <a:spcPct val="0"/>
              </a:spcAft>
              <a:defRPr sz="2800" b="1">
                <a:solidFill>
                  <a:schemeClr val="tx2"/>
                </a:solidFill>
                <a:latin typeface="Arial" panose="020B0604020202020204" pitchFamily="34" charset="0"/>
              </a:defRPr>
            </a:lvl6pPr>
            <a:lvl7pPr marL="914400" algn="l" rtl="0" fontAlgn="base">
              <a:spcBef>
                <a:spcPct val="0"/>
              </a:spcBef>
              <a:spcAft>
                <a:spcPct val="0"/>
              </a:spcAft>
              <a:defRPr sz="2800" b="1">
                <a:solidFill>
                  <a:schemeClr val="tx2"/>
                </a:solidFill>
                <a:latin typeface="Arial" panose="020B0604020202020204" pitchFamily="34" charset="0"/>
              </a:defRPr>
            </a:lvl7pPr>
            <a:lvl8pPr marL="1371600" algn="l" rtl="0" fontAlgn="base">
              <a:spcBef>
                <a:spcPct val="0"/>
              </a:spcBef>
              <a:spcAft>
                <a:spcPct val="0"/>
              </a:spcAft>
              <a:defRPr sz="2800" b="1">
                <a:solidFill>
                  <a:schemeClr val="tx2"/>
                </a:solidFill>
                <a:latin typeface="Arial" panose="020B0604020202020204" pitchFamily="34" charset="0"/>
              </a:defRPr>
            </a:lvl8pPr>
            <a:lvl9pPr marL="1828800" algn="l" rtl="0" fontAlgn="base">
              <a:spcBef>
                <a:spcPct val="0"/>
              </a:spcBef>
              <a:spcAft>
                <a:spcPct val="0"/>
              </a:spcAft>
              <a:defRPr sz="2800" b="1">
                <a:solidFill>
                  <a:schemeClr val="tx2"/>
                </a:solidFill>
                <a:latin typeface="Arial" panose="020B0604020202020204" pitchFamily="34" charset="0"/>
              </a:defRPr>
            </a:lvl9pPr>
          </a:lstStyle>
          <a:p>
            <a:pPr eaLnBrk="1" hangingPunct="1">
              <a:defRPr/>
            </a:pPr>
            <a:r>
              <a:rPr lang="de-CH" altLang="de-DE" sz="1600" dirty="0" smtClean="0">
                <a:solidFill>
                  <a:schemeClr val="bg1">
                    <a:lumMod val="50000"/>
                  </a:schemeClr>
                </a:solidFill>
              </a:rPr>
              <a:t>9. </a:t>
            </a:r>
            <a:r>
              <a:rPr lang="sl-SI" altLang="de-DE" sz="1600" dirty="0" err="1" smtClean="0">
                <a:solidFill>
                  <a:schemeClr val="bg1">
                    <a:lumMod val="50000"/>
                  </a:schemeClr>
                </a:solidFill>
              </a:rPr>
              <a:t>Beispiel</a:t>
            </a:r>
            <a:r>
              <a:rPr lang="sl-SI" altLang="de-DE" sz="1600" dirty="0" smtClean="0">
                <a:solidFill>
                  <a:schemeClr val="bg1">
                    <a:lumMod val="50000"/>
                  </a:schemeClr>
                </a:solidFill>
              </a:rPr>
              <a:t> </a:t>
            </a:r>
            <a:r>
              <a:rPr lang="de-CH" altLang="de-DE" sz="1600" dirty="0" smtClean="0">
                <a:solidFill>
                  <a:schemeClr val="bg1">
                    <a:lumMod val="50000"/>
                  </a:schemeClr>
                </a:solidFill>
              </a:rPr>
              <a:t>Kavernenanlage</a:t>
            </a:r>
          </a:p>
        </p:txBody>
      </p:sp>
      <p:sp>
        <p:nvSpPr>
          <p:cNvPr id="13" name="PoljeZBesedilom 12"/>
          <p:cNvSpPr txBox="1"/>
          <p:nvPr/>
        </p:nvSpPr>
        <p:spPr>
          <a:xfrm>
            <a:off x="5018088" y="554038"/>
            <a:ext cx="4032250" cy="307975"/>
          </a:xfrm>
          <a:prstGeom prst="rect">
            <a:avLst/>
          </a:prstGeom>
          <a:noFill/>
        </p:spPr>
        <p:txBody>
          <a:bodyPr>
            <a:spAutoFit/>
          </a:bodyPr>
          <a:lstStyle/>
          <a:p>
            <a:pPr>
              <a:defRPr/>
            </a:pPr>
            <a:r>
              <a:rPr lang="de-CH" altLang="de-DE" sz="1400" dirty="0">
                <a:solidFill>
                  <a:schemeClr val="bg1">
                    <a:lumMod val="50000"/>
                  </a:schemeClr>
                </a:solidFill>
                <a:latin typeface="Arial" panose="020B0604020202020204" pitchFamily="34" charset="0"/>
              </a:rPr>
              <a:t>ARA </a:t>
            </a:r>
            <a:r>
              <a:rPr lang="de-CH" altLang="de-DE" sz="1400" dirty="0" err="1">
                <a:solidFill>
                  <a:schemeClr val="bg1">
                    <a:lumMod val="50000"/>
                  </a:schemeClr>
                </a:solidFill>
                <a:latin typeface="Arial" panose="020B0604020202020204" pitchFamily="34" charset="0"/>
              </a:rPr>
              <a:t>Tobl</a:t>
            </a:r>
            <a:r>
              <a:rPr lang="de-CH" altLang="de-DE" sz="1400" dirty="0">
                <a:solidFill>
                  <a:schemeClr val="bg1">
                    <a:lumMod val="50000"/>
                  </a:schemeClr>
                </a:solidFill>
                <a:latin typeface="Arial" panose="020B0604020202020204" pitchFamily="34" charset="0"/>
              </a:rPr>
              <a:t> im </a:t>
            </a:r>
            <a:r>
              <a:rPr lang="de-CH" altLang="de-DE" sz="1400" dirty="0" err="1">
                <a:solidFill>
                  <a:schemeClr val="bg1">
                    <a:lumMod val="50000"/>
                  </a:schemeClr>
                </a:solidFill>
                <a:latin typeface="Arial" panose="020B0604020202020204" pitchFamily="34" charset="0"/>
              </a:rPr>
              <a:t>Pustertal</a:t>
            </a:r>
            <a:r>
              <a:rPr lang="de-CH" altLang="de-DE" sz="1400" dirty="0">
                <a:solidFill>
                  <a:schemeClr val="bg1">
                    <a:lumMod val="50000"/>
                  </a:schemeClr>
                </a:solidFill>
                <a:latin typeface="Arial" panose="020B0604020202020204" pitchFamily="34" charset="0"/>
              </a:rPr>
              <a:t> (Italien)</a:t>
            </a:r>
          </a:p>
        </p:txBody>
      </p:sp>
      <p:sp>
        <p:nvSpPr>
          <p:cNvPr id="16" name="Pravokotnik 15"/>
          <p:cNvSpPr/>
          <p:nvPr/>
        </p:nvSpPr>
        <p:spPr>
          <a:xfrm>
            <a:off x="4498975" y="404813"/>
            <a:ext cx="46038" cy="2808287"/>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chemeClr val="bg1">
                  <a:lumMod val="50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txBox="1">
            <a:spLocks noChangeArrowheads="1"/>
          </p:cNvSpPr>
          <p:nvPr/>
        </p:nvSpPr>
        <p:spPr bwMode="auto">
          <a:xfrm>
            <a:off x="323850" y="981075"/>
            <a:ext cx="3495675" cy="782638"/>
          </a:xfrm>
          <a:prstGeom prst="rect">
            <a:avLst/>
          </a:prstGeom>
          <a:noFill/>
          <a:ln w="9525">
            <a:noFill/>
            <a:miter lim="800000"/>
            <a:headEnd/>
            <a:tailEnd/>
          </a:ln>
        </p:spPr>
        <p:txBody>
          <a:bodyPr anchor="ctr"/>
          <a:lstStyle/>
          <a:p>
            <a:r>
              <a:rPr lang="de-DE" altLang="de-DE" sz="1600" b="1">
                <a:solidFill>
                  <a:schemeClr val="tx2"/>
                </a:solidFill>
              </a:rPr>
              <a:t>10. </a:t>
            </a:r>
            <a:r>
              <a:rPr lang="hr-HR" altLang="de-DE" sz="1600" b="1">
                <a:solidFill>
                  <a:schemeClr val="tx2"/>
                </a:solidFill>
              </a:rPr>
              <a:t>Anaerobni reaktor</a:t>
            </a:r>
            <a:r>
              <a:rPr lang="de-DE" altLang="de-DE" sz="1600" b="1">
                <a:solidFill>
                  <a:schemeClr val="tx2"/>
                </a:solidFill>
              </a:rPr>
              <a:t> </a:t>
            </a:r>
            <a:r>
              <a:rPr lang="hr-HR" altLang="de-DE" sz="1600" b="1">
                <a:solidFill>
                  <a:schemeClr val="tx2"/>
                </a:solidFill>
              </a:rPr>
              <a:t>- izgradnja</a:t>
            </a:r>
            <a:endParaRPr lang="de-DE" altLang="de-DE" sz="1600" b="1">
              <a:solidFill>
                <a:schemeClr val="tx2"/>
              </a:solidFill>
            </a:endParaRPr>
          </a:p>
        </p:txBody>
      </p:sp>
      <p:sp>
        <p:nvSpPr>
          <p:cNvPr id="7" name="Rectangle 2"/>
          <p:cNvSpPr txBox="1">
            <a:spLocks noChangeArrowheads="1"/>
          </p:cNvSpPr>
          <p:nvPr/>
        </p:nvSpPr>
        <p:spPr bwMode="auto">
          <a:xfrm>
            <a:off x="5111750" y="239713"/>
            <a:ext cx="3135313" cy="782637"/>
          </a:xfrm>
          <a:prstGeom prst="rect">
            <a:avLst/>
          </a:prstGeom>
          <a:noFill/>
          <a:ln>
            <a:noFill/>
          </a:ln>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de-DE" altLang="de-DE" sz="1600" b="1" dirty="0" smtClean="0">
                <a:solidFill>
                  <a:schemeClr val="bg1">
                    <a:lumMod val="50000"/>
                  </a:schemeClr>
                </a:solidFill>
              </a:rPr>
              <a:t>10. Faulturm Bauausführung </a:t>
            </a:r>
          </a:p>
        </p:txBody>
      </p:sp>
      <p:pic>
        <p:nvPicPr>
          <p:cNvPr id="10" name="Slika 9"/>
          <p:cNvPicPr>
            <a:picLocks noChangeAspect="1"/>
          </p:cNvPicPr>
          <p:nvPr/>
        </p:nvPicPr>
        <p:blipFill rotWithShape="1">
          <a:blip r:embed="rId3" cstate="print">
            <a:extLst>
              <a:ext uri="{28A0092B-C50C-407E-A947-70E740481C1C}">
                <a14:useLocalDpi xmlns="" xmlns:a14="http://schemas.microsoft.com/office/drawing/2010/main" val="0"/>
              </a:ext>
            </a:extLst>
          </a:blip>
          <a:srcRect b="-122"/>
          <a:stretch/>
        </p:blipFill>
        <p:spPr>
          <a:xfrm>
            <a:off x="5255418" y="1196752"/>
            <a:ext cx="3493046" cy="3744416"/>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p:spPr>
      </p:pic>
      <p:pic>
        <p:nvPicPr>
          <p:cNvPr id="11" name="Slika 10"/>
          <p:cNvPicPr>
            <a:picLocks noChangeAspect="1"/>
          </p:cNvPicPr>
          <p:nvPr/>
        </p:nvPicPr>
        <p:blipFill rotWithShape="1">
          <a:blip r:embed="rId4" cstate="email">
            <a:extLst>
              <a:ext uri="{28A0092B-C50C-407E-A947-70E740481C1C}">
                <a14:useLocalDpi xmlns="" xmlns:a14="http://schemas.microsoft.com/office/drawing/2010/main" val="0"/>
              </a:ext>
            </a:extLst>
          </a:blip>
          <a:srcRect/>
          <a:stretch/>
        </p:blipFill>
        <p:spPr>
          <a:xfrm>
            <a:off x="439265" y="1916832"/>
            <a:ext cx="4248472" cy="3652838"/>
          </a:xfrm>
          <a:prstGeom prst="round2DiagRect">
            <a:avLst>
              <a:gd name="adj1" fmla="val 16667"/>
              <a:gd name="adj2" fmla="val 13203"/>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4925" y="3365500"/>
            <a:ext cx="4537075" cy="4445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sp>
        <p:nvSpPr>
          <p:cNvPr id="28675" name="Foliennummernplatzhalter 4"/>
          <p:cNvSpPr>
            <a:spLocks noGrp="1"/>
          </p:cNvSpPr>
          <p:nvPr>
            <p:ph type="sldNum" sz="quarter" idx="11"/>
          </p:nvPr>
        </p:nvSpPr>
        <p:spPr>
          <a:noFill/>
          <a:ln>
            <a:miter lim="800000"/>
            <a:headEnd/>
            <a:tailEnd/>
          </a:ln>
        </p:spPr>
        <p:txBody>
          <a:bodyPr/>
          <a:lstStyle/>
          <a:p>
            <a:fld id="{2F8AF0AB-E040-4E26-BE0B-6BC43748F4A9}" type="slidenum">
              <a:rPr lang="de-CH" altLang="de-DE"/>
              <a:pPr/>
              <a:t>14</a:t>
            </a:fld>
            <a:endParaRPr lang="de-CH" altLang="de-DE"/>
          </a:p>
        </p:txBody>
      </p:sp>
      <p:sp>
        <p:nvSpPr>
          <p:cNvPr id="28676" name="Rectangle 2"/>
          <p:cNvSpPr>
            <a:spLocks noGrp="1" noChangeArrowheads="1"/>
          </p:cNvSpPr>
          <p:nvPr>
            <p:ph type="title"/>
          </p:nvPr>
        </p:nvSpPr>
        <p:spPr>
          <a:xfrm>
            <a:off x="250825" y="338138"/>
            <a:ext cx="4826000" cy="490537"/>
          </a:xfrm>
        </p:spPr>
        <p:txBody>
          <a:bodyPr/>
          <a:lstStyle/>
          <a:p>
            <a:pPr eaLnBrk="1" hangingPunct="1"/>
            <a:r>
              <a:rPr lang="de-CH" altLang="de-DE" sz="1600" smtClean="0"/>
              <a:t>11. </a:t>
            </a:r>
            <a:r>
              <a:rPr lang="sl-SI" altLang="de-DE" sz="1600" smtClean="0"/>
              <a:t> Primjer solarnog sušenja mulja</a:t>
            </a:r>
            <a:endParaRPr lang="de-CH" altLang="de-DE" sz="1600" smtClean="0"/>
          </a:p>
        </p:txBody>
      </p:sp>
      <p:sp>
        <p:nvSpPr>
          <p:cNvPr id="28677" name="Rectangle 3"/>
          <p:cNvSpPr>
            <a:spLocks noGrp="1" noChangeArrowheads="1"/>
          </p:cNvSpPr>
          <p:nvPr>
            <p:ph type="body" idx="1"/>
          </p:nvPr>
        </p:nvSpPr>
        <p:spPr>
          <a:xfrm>
            <a:off x="311150" y="973138"/>
            <a:ext cx="2940050" cy="2117725"/>
          </a:xfrm>
          <a:noFill/>
        </p:spPr>
        <p:txBody>
          <a:bodyPr/>
          <a:lstStyle/>
          <a:p>
            <a:pPr eaLnBrk="1" hangingPunct="1">
              <a:spcBef>
                <a:spcPct val="30000"/>
              </a:spcBef>
            </a:pPr>
            <a:r>
              <a:rPr lang="hr-HR" altLang="de-DE" sz="1400" dirty="0" smtClean="0"/>
              <a:t>Otpadna toplina iz </a:t>
            </a:r>
            <a:r>
              <a:rPr lang="de-CH" altLang="de-DE" sz="1400" dirty="0" smtClean="0"/>
              <a:t> </a:t>
            </a:r>
            <a:r>
              <a:rPr lang="hr-HR" altLang="de-DE" sz="1400" dirty="0" err="1" smtClean="0"/>
              <a:t>kogeneracijskog</a:t>
            </a:r>
            <a:r>
              <a:rPr lang="hr-HR" altLang="de-DE" sz="1400" dirty="0" smtClean="0"/>
              <a:t> postrojenja  i iskorištavanje  otpadne topline iz otpadnih  voda </a:t>
            </a:r>
            <a:endParaRPr lang="de-CH" altLang="de-DE" sz="1400" dirty="0" smtClean="0"/>
          </a:p>
          <a:p>
            <a:pPr eaLnBrk="1" hangingPunct="1">
              <a:spcBef>
                <a:spcPct val="30000"/>
              </a:spcBef>
            </a:pPr>
            <a:r>
              <a:rPr lang="de-CH" altLang="de-DE" sz="1400" dirty="0" err="1" smtClean="0"/>
              <a:t>Ni</a:t>
            </a:r>
            <a:r>
              <a:rPr lang="hr-HR" altLang="de-DE" sz="1400" dirty="0" err="1" smtClean="0"/>
              <a:t>ska</a:t>
            </a:r>
            <a:r>
              <a:rPr lang="hr-HR" altLang="de-DE" sz="1400" dirty="0" smtClean="0"/>
              <a:t> potrošnja električne energije te niski troškovi održavanja i pogona</a:t>
            </a:r>
          </a:p>
          <a:p>
            <a:pPr eaLnBrk="1" hangingPunct="1">
              <a:spcBef>
                <a:spcPct val="30000"/>
              </a:spcBef>
              <a:buFontTx/>
              <a:buNone/>
            </a:pPr>
            <a:endParaRPr lang="de-CH" altLang="de-DE" sz="1400" dirty="0" smtClean="0"/>
          </a:p>
          <a:p>
            <a:pPr eaLnBrk="1" hangingPunct="1">
              <a:spcBef>
                <a:spcPct val="30000"/>
              </a:spcBef>
              <a:buFontTx/>
              <a:buNone/>
            </a:pPr>
            <a:r>
              <a:rPr lang="de-CH" altLang="de-DE" sz="1400" dirty="0" smtClean="0"/>
              <a:t>	</a:t>
            </a:r>
            <a:r>
              <a:rPr lang="hr-HR" altLang="de-DE" sz="1400" dirty="0" smtClean="0"/>
              <a:t>niski pogonski troškovi</a:t>
            </a:r>
            <a:endParaRPr lang="de-CH" altLang="de-DE" sz="1400" dirty="0" smtClean="0"/>
          </a:p>
        </p:txBody>
      </p:sp>
      <p:pic>
        <p:nvPicPr>
          <p:cNvPr id="3" name="Picture 4" descr="DSCN6680"/>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427984" y="1590189"/>
            <a:ext cx="4260850" cy="31956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28679" name="AutoShape 5"/>
          <p:cNvSpPr>
            <a:spLocks noChangeArrowheads="1"/>
          </p:cNvSpPr>
          <p:nvPr/>
        </p:nvSpPr>
        <p:spPr bwMode="auto">
          <a:xfrm rot="5400000">
            <a:off x="1583532" y="2664618"/>
            <a:ext cx="215900" cy="144463"/>
          </a:xfrm>
          <a:prstGeom prst="rightArrow">
            <a:avLst>
              <a:gd name="adj1" fmla="val 50000"/>
              <a:gd name="adj2" fmla="val 41576"/>
            </a:avLst>
          </a:prstGeom>
          <a:solidFill>
            <a:schemeClr val="bg1"/>
          </a:solidFill>
          <a:ln w="9525">
            <a:solidFill>
              <a:schemeClr val="tx1"/>
            </a:solidFill>
            <a:miter lim="800000"/>
            <a:headEnd/>
            <a:tailEnd/>
          </a:ln>
        </p:spPr>
        <p:txBody>
          <a:bodyPr wrap="none" anchor="ctr"/>
          <a:lstStyle/>
          <a:p>
            <a:pPr eaLnBrk="1" hangingPunct="1"/>
            <a:endParaRPr lang="de-DE" altLang="de-DE"/>
          </a:p>
        </p:txBody>
      </p:sp>
      <p:sp>
        <p:nvSpPr>
          <p:cNvPr id="28680" name="Text Box 6"/>
          <p:cNvSpPr txBox="1">
            <a:spLocks noChangeArrowheads="1"/>
          </p:cNvSpPr>
          <p:nvPr/>
        </p:nvSpPr>
        <p:spPr bwMode="auto">
          <a:xfrm>
            <a:off x="3587750" y="5027613"/>
            <a:ext cx="3024188" cy="307975"/>
          </a:xfrm>
          <a:prstGeom prst="rect">
            <a:avLst/>
          </a:prstGeom>
          <a:noFill/>
          <a:ln w="9525">
            <a:noFill/>
            <a:miter lim="800000"/>
            <a:headEnd/>
            <a:tailEnd/>
          </a:ln>
        </p:spPr>
        <p:txBody>
          <a:bodyPr>
            <a:spAutoFit/>
          </a:bodyPr>
          <a:lstStyle/>
          <a:p>
            <a:pPr eaLnBrk="1" hangingPunct="1">
              <a:spcBef>
                <a:spcPct val="50000"/>
              </a:spcBef>
            </a:pPr>
            <a:r>
              <a:rPr lang="hr-HR" altLang="de-DE" sz="1400"/>
              <a:t>Mulj na podnom grijanju</a:t>
            </a:r>
            <a:endParaRPr lang="de-DE" altLang="de-DE" sz="1400"/>
          </a:p>
        </p:txBody>
      </p:sp>
      <p:sp>
        <p:nvSpPr>
          <p:cNvPr id="28681" name="Text Box 7"/>
          <p:cNvSpPr txBox="1">
            <a:spLocks noChangeArrowheads="1"/>
          </p:cNvSpPr>
          <p:nvPr/>
        </p:nvSpPr>
        <p:spPr bwMode="auto">
          <a:xfrm>
            <a:off x="7307263" y="5056188"/>
            <a:ext cx="1728787" cy="307975"/>
          </a:xfrm>
          <a:prstGeom prst="rect">
            <a:avLst/>
          </a:prstGeom>
          <a:noFill/>
          <a:ln w="9525">
            <a:noFill/>
            <a:miter lim="800000"/>
            <a:headEnd/>
            <a:tailEnd/>
          </a:ln>
        </p:spPr>
        <p:txBody>
          <a:bodyPr>
            <a:spAutoFit/>
          </a:bodyPr>
          <a:lstStyle/>
          <a:p>
            <a:pPr eaLnBrk="1" hangingPunct="1">
              <a:spcBef>
                <a:spcPct val="50000"/>
              </a:spcBef>
            </a:pPr>
            <a:r>
              <a:rPr lang="hr-HR" altLang="de-DE" sz="1400"/>
              <a:t>Tehnika prevrtanja</a:t>
            </a:r>
            <a:endParaRPr lang="de-DE" altLang="de-DE" sz="1400"/>
          </a:p>
        </p:txBody>
      </p:sp>
      <p:sp>
        <p:nvSpPr>
          <p:cNvPr id="28682" name="Line 8"/>
          <p:cNvSpPr>
            <a:spLocks noChangeShapeType="1"/>
          </p:cNvSpPr>
          <p:nvPr/>
        </p:nvSpPr>
        <p:spPr bwMode="auto">
          <a:xfrm flipV="1">
            <a:off x="4500563" y="4327525"/>
            <a:ext cx="1211262" cy="700088"/>
          </a:xfrm>
          <a:prstGeom prst="line">
            <a:avLst/>
          </a:prstGeom>
          <a:noFill/>
          <a:ln w="19050">
            <a:solidFill>
              <a:schemeClr val="tx1"/>
            </a:solidFill>
            <a:round/>
            <a:headEnd/>
            <a:tailEnd type="triangle" w="med" len="lg"/>
          </a:ln>
        </p:spPr>
        <p:txBody>
          <a:bodyPr/>
          <a:lstStyle/>
          <a:p>
            <a:endParaRPr lang="hr-HR"/>
          </a:p>
        </p:txBody>
      </p:sp>
      <p:sp>
        <p:nvSpPr>
          <p:cNvPr id="28683" name="Line 9"/>
          <p:cNvSpPr>
            <a:spLocks noChangeShapeType="1"/>
          </p:cNvSpPr>
          <p:nvPr/>
        </p:nvSpPr>
        <p:spPr bwMode="auto">
          <a:xfrm flipH="1" flipV="1">
            <a:off x="6792913" y="3390900"/>
            <a:ext cx="814387" cy="1682750"/>
          </a:xfrm>
          <a:prstGeom prst="line">
            <a:avLst/>
          </a:prstGeom>
          <a:noFill/>
          <a:ln w="19050">
            <a:solidFill>
              <a:schemeClr val="tx1"/>
            </a:solidFill>
            <a:round/>
            <a:headEnd/>
            <a:tailEnd type="triangle" w="med" len="lg"/>
          </a:ln>
        </p:spPr>
        <p:txBody>
          <a:bodyPr/>
          <a:lstStyle/>
          <a:p>
            <a:endParaRPr lang="hr-HR"/>
          </a:p>
        </p:txBody>
      </p:sp>
      <p:sp>
        <p:nvSpPr>
          <p:cNvPr id="4" name="Text Box 10"/>
          <p:cNvSpPr txBox="1">
            <a:spLocks noChangeArrowheads="1"/>
          </p:cNvSpPr>
          <p:nvPr/>
        </p:nvSpPr>
        <p:spPr bwMode="auto">
          <a:xfrm>
            <a:off x="5942013" y="927100"/>
            <a:ext cx="1943100" cy="304800"/>
          </a:xfrm>
          <a:prstGeom prst="rect">
            <a:avLst/>
          </a:prstGeom>
          <a:noFill/>
          <a:ln>
            <a:noFill/>
          </a:ln>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de-CH" altLang="de-DE" sz="1400" dirty="0" smtClean="0">
                <a:solidFill>
                  <a:schemeClr val="bg1">
                    <a:lumMod val="50000"/>
                  </a:schemeClr>
                </a:solidFill>
              </a:rPr>
              <a:t>Glashaus mit Lüftung</a:t>
            </a:r>
            <a:endParaRPr lang="de-DE" altLang="de-DE" sz="1400" dirty="0" smtClean="0">
              <a:solidFill>
                <a:schemeClr val="bg1">
                  <a:lumMod val="50000"/>
                </a:schemeClr>
              </a:solidFill>
            </a:endParaRPr>
          </a:p>
        </p:txBody>
      </p:sp>
      <p:sp>
        <p:nvSpPr>
          <p:cNvPr id="28685" name="Line 11"/>
          <p:cNvSpPr>
            <a:spLocks noChangeShapeType="1"/>
          </p:cNvSpPr>
          <p:nvPr/>
        </p:nvSpPr>
        <p:spPr bwMode="auto">
          <a:xfrm flipH="1">
            <a:off x="6445250" y="1231900"/>
            <a:ext cx="371475" cy="574675"/>
          </a:xfrm>
          <a:prstGeom prst="line">
            <a:avLst/>
          </a:prstGeom>
          <a:noFill/>
          <a:ln w="19050">
            <a:solidFill>
              <a:schemeClr val="tx1"/>
            </a:solidFill>
            <a:round/>
            <a:headEnd/>
            <a:tailEnd type="triangle" w="med" len="lg"/>
          </a:ln>
        </p:spPr>
        <p:txBody>
          <a:bodyPr/>
          <a:lstStyle/>
          <a:p>
            <a:endParaRPr lang="hr-HR"/>
          </a:p>
        </p:txBody>
      </p:sp>
      <p:sp>
        <p:nvSpPr>
          <p:cNvPr id="28686" name="PoljeZBesedilom 1"/>
          <p:cNvSpPr txBox="1">
            <a:spLocks noChangeArrowheads="1"/>
          </p:cNvSpPr>
          <p:nvPr/>
        </p:nvSpPr>
        <p:spPr bwMode="auto">
          <a:xfrm>
            <a:off x="636588" y="188913"/>
            <a:ext cx="3600450" cy="306387"/>
          </a:xfrm>
          <a:prstGeom prst="rect">
            <a:avLst/>
          </a:prstGeom>
          <a:noFill/>
          <a:ln w="9525">
            <a:noFill/>
            <a:miter lim="800000"/>
            <a:headEnd/>
            <a:tailEnd/>
          </a:ln>
        </p:spPr>
        <p:txBody>
          <a:bodyPr>
            <a:spAutoFit/>
          </a:bodyPr>
          <a:lstStyle/>
          <a:p>
            <a:pPr eaLnBrk="1" hangingPunct="1"/>
            <a:r>
              <a:rPr lang="hr-HR" altLang="de-DE" sz="1600"/>
              <a:t>UPOV</a:t>
            </a:r>
            <a:r>
              <a:rPr lang="de-CH" altLang="de-DE" sz="1600"/>
              <a:t> Einsiedeln</a:t>
            </a:r>
          </a:p>
        </p:txBody>
      </p:sp>
      <p:sp>
        <p:nvSpPr>
          <p:cNvPr id="14" name="Rectangle 3"/>
          <p:cNvSpPr txBox="1">
            <a:spLocks noChangeArrowheads="1"/>
          </p:cNvSpPr>
          <p:nvPr/>
        </p:nvSpPr>
        <p:spPr bwMode="auto">
          <a:xfrm>
            <a:off x="392113" y="4408488"/>
            <a:ext cx="2940050" cy="2116137"/>
          </a:xfrm>
          <a:prstGeom prst="rect">
            <a:avLst/>
          </a:prstGeom>
          <a:noFill/>
          <a:ln>
            <a:noFill/>
          </a:ln>
          <a:extLst/>
        </p:spPr>
        <p:txBody>
          <a:bodyPr/>
          <a:lst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spcBef>
                <a:spcPct val="30000"/>
              </a:spcBef>
              <a:defRPr/>
            </a:pPr>
            <a:r>
              <a:rPr lang="de-CH" altLang="de-DE" sz="1400" dirty="0" smtClean="0">
                <a:solidFill>
                  <a:schemeClr val="bg1">
                    <a:lumMod val="50000"/>
                  </a:schemeClr>
                </a:solidFill>
              </a:rPr>
              <a:t>Abwärme von BHKW und</a:t>
            </a:r>
          </a:p>
          <a:p>
            <a:pPr eaLnBrk="1" hangingPunct="1">
              <a:spcBef>
                <a:spcPct val="0"/>
              </a:spcBef>
              <a:buFontTx/>
              <a:buNone/>
              <a:defRPr/>
            </a:pPr>
            <a:r>
              <a:rPr lang="de-CH" altLang="de-DE" sz="1400" dirty="0" smtClean="0">
                <a:solidFill>
                  <a:schemeClr val="bg1">
                    <a:lumMod val="50000"/>
                  </a:schemeClr>
                </a:solidFill>
              </a:rPr>
              <a:t>	Wärmerückgewinnung</a:t>
            </a:r>
          </a:p>
          <a:p>
            <a:pPr eaLnBrk="1" hangingPunct="1">
              <a:spcBef>
                <a:spcPct val="0"/>
              </a:spcBef>
              <a:buFontTx/>
              <a:buNone/>
              <a:defRPr/>
            </a:pPr>
            <a:r>
              <a:rPr lang="de-CH" altLang="de-DE" sz="1400" dirty="0" smtClean="0">
                <a:solidFill>
                  <a:schemeClr val="bg1">
                    <a:lumMod val="50000"/>
                  </a:schemeClr>
                </a:solidFill>
              </a:rPr>
              <a:t>	aus dem Abwasser</a:t>
            </a:r>
          </a:p>
          <a:p>
            <a:pPr eaLnBrk="1" hangingPunct="1">
              <a:spcBef>
                <a:spcPct val="30000"/>
              </a:spcBef>
              <a:defRPr/>
            </a:pPr>
            <a:r>
              <a:rPr lang="de-CH" altLang="de-DE" sz="1400" dirty="0" smtClean="0">
                <a:solidFill>
                  <a:schemeClr val="bg1">
                    <a:lumMod val="50000"/>
                  </a:schemeClr>
                </a:solidFill>
              </a:rPr>
              <a:t>niedriger Stromverbrauch</a:t>
            </a:r>
          </a:p>
          <a:p>
            <a:pPr eaLnBrk="1" hangingPunct="1">
              <a:spcBef>
                <a:spcPct val="0"/>
              </a:spcBef>
              <a:buFontTx/>
              <a:buNone/>
              <a:defRPr/>
            </a:pPr>
            <a:r>
              <a:rPr lang="de-CH" altLang="de-DE" sz="1400" dirty="0" smtClean="0">
                <a:solidFill>
                  <a:schemeClr val="bg1">
                    <a:lumMod val="50000"/>
                  </a:schemeClr>
                </a:solidFill>
              </a:rPr>
              <a:t>	und geringer Aufwand für</a:t>
            </a:r>
          </a:p>
          <a:p>
            <a:pPr eaLnBrk="1" hangingPunct="1">
              <a:spcBef>
                <a:spcPct val="0"/>
              </a:spcBef>
              <a:buFontTx/>
              <a:buNone/>
              <a:defRPr/>
            </a:pPr>
            <a:r>
              <a:rPr lang="de-CH" altLang="de-DE" sz="1400" dirty="0" smtClean="0">
                <a:solidFill>
                  <a:schemeClr val="bg1">
                    <a:lumMod val="50000"/>
                  </a:schemeClr>
                </a:solidFill>
              </a:rPr>
              <a:t>	Wartung und Unterhalt</a:t>
            </a:r>
          </a:p>
          <a:p>
            <a:pPr eaLnBrk="1" hangingPunct="1">
              <a:spcBef>
                <a:spcPct val="30000"/>
              </a:spcBef>
              <a:buFontTx/>
              <a:buNone/>
              <a:defRPr/>
            </a:pPr>
            <a:endParaRPr lang="de-CH" altLang="de-DE" sz="1400" dirty="0" smtClean="0">
              <a:solidFill>
                <a:schemeClr val="bg1">
                  <a:lumMod val="50000"/>
                </a:schemeClr>
              </a:solidFill>
            </a:endParaRPr>
          </a:p>
          <a:p>
            <a:pPr eaLnBrk="1" hangingPunct="1">
              <a:spcBef>
                <a:spcPct val="30000"/>
              </a:spcBef>
              <a:buFontTx/>
              <a:buNone/>
              <a:defRPr/>
            </a:pPr>
            <a:r>
              <a:rPr lang="sl-SI" altLang="de-DE" sz="1400" dirty="0">
                <a:solidFill>
                  <a:schemeClr val="bg1">
                    <a:lumMod val="50000"/>
                  </a:schemeClr>
                </a:solidFill>
              </a:rPr>
              <a:t> </a:t>
            </a:r>
            <a:r>
              <a:rPr lang="sl-SI" altLang="de-DE" sz="1400" dirty="0" smtClean="0">
                <a:solidFill>
                  <a:schemeClr val="bg1">
                    <a:lumMod val="50000"/>
                  </a:schemeClr>
                </a:solidFill>
              </a:rPr>
              <a:t>      </a:t>
            </a:r>
            <a:r>
              <a:rPr lang="de-CH" altLang="de-DE" sz="1400" dirty="0" smtClean="0">
                <a:solidFill>
                  <a:schemeClr val="bg1">
                    <a:lumMod val="50000"/>
                  </a:schemeClr>
                </a:solidFill>
              </a:rPr>
              <a:t>tiefe Betriebskosten</a:t>
            </a:r>
          </a:p>
        </p:txBody>
      </p:sp>
      <p:sp>
        <p:nvSpPr>
          <p:cNvPr id="28688" name="Text Box 10"/>
          <p:cNvSpPr txBox="1">
            <a:spLocks noChangeArrowheads="1"/>
          </p:cNvSpPr>
          <p:nvPr/>
        </p:nvSpPr>
        <p:spPr bwMode="auto">
          <a:xfrm>
            <a:off x="5940425" y="719138"/>
            <a:ext cx="2232025" cy="307975"/>
          </a:xfrm>
          <a:prstGeom prst="rect">
            <a:avLst/>
          </a:prstGeom>
          <a:noFill/>
          <a:ln w="9525">
            <a:noFill/>
            <a:miter lim="800000"/>
            <a:headEnd/>
            <a:tailEnd/>
          </a:ln>
        </p:spPr>
        <p:txBody>
          <a:bodyPr>
            <a:spAutoFit/>
          </a:bodyPr>
          <a:lstStyle/>
          <a:p>
            <a:pPr eaLnBrk="1" hangingPunct="1">
              <a:spcBef>
                <a:spcPct val="50000"/>
              </a:spcBef>
            </a:pPr>
            <a:r>
              <a:rPr lang="hr-HR" altLang="de-DE" sz="1400"/>
              <a:t>Staklenik s  ventilacijom</a:t>
            </a:r>
            <a:endParaRPr lang="de-DE" altLang="de-DE" sz="1400"/>
          </a:p>
        </p:txBody>
      </p:sp>
      <p:sp>
        <p:nvSpPr>
          <p:cNvPr id="17" name="Text Box 7"/>
          <p:cNvSpPr txBox="1">
            <a:spLocks noChangeArrowheads="1"/>
          </p:cNvSpPr>
          <p:nvPr/>
        </p:nvSpPr>
        <p:spPr bwMode="auto">
          <a:xfrm>
            <a:off x="7326313" y="5264150"/>
            <a:ext cx="1512887" cy="304800"/>
          </a:xfrm>
          <a:prstGeom prst="rect">
            <a:avLst/>
          </a:prstGeom>
          <a:noFill/>
          <a:ln>
            <a:noFill/>
          </a:ln>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de-CH" altLang="de-DE" sz="1400" dirty="0" smtClean="0">
                <a:solidFill>
                  <a:schemeClr val="bg1">
                    <a:lumMod val="50000"/>
                  </a:schemeClr>
                </a:solidFill>
              </a:rPr>
              <a:t>Wendetechnik</a:t>
            </a:r>
            <a:endParaRPr lang="de-DE" altLang="de-DE" sz="1400" dirty="0" smtClean="0">
              <a:solidFill>
                <a:schemeClr val="bg1">
                  <a:lumMod val="50000"/>
                </a:schemeClr>
              </a:solidFill>
            </a:endParaRPr>
          </a:p>
        </p:txBody>
      </p:sp>
      <p:sp>
        <p:nvSpPr>
          <p:cNvPr id="18" name="Text Box 6"/>
          <p:cNvSpPr txBox="1">
            <a:spLocks noChangeArrowheads="1"/>
          </p:cNvSpPr>
          <p:nvPr/>
        </p:nvSpPr>
        <p:spPr bwMode="auto">
          <a:xfrm>
            <a:off x="3579813" y="5243513"/>
            <a:ext cx="3313112" cy="307975"/>
          </a:xfrm>
          <a:prstGeom prst="rect">
            <a:avLst/>
          </a:prstGeom>
          <a:noFill/>
          <a:ln>
            <a:noFill/>
          </a:ln>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de-CH" altLang="de-DE" sz="1400" dirty="0" smtClean="0">
                <a:solidFill>
                  <a:schemeClr val="bg1">
                    <a:lumMod val="50000"/>
                  </a:schemeClr>
                </a:solidFill>
              </a:rPr>
              <a:t>Klärschlamm auf</a:t>
            </a:r>
            <a:r>
              <a:rPr lang="sl-SI" altLang="de-DE" sz="1400" dirty="0" smtClean="0">
                <a:solidFill>
                  <a:schemeClr val="bg1">
                    <a:lumMod val="50000"/>
                  </a:schemeClr>
                </a:solidFill>
              </a:rPr>
              <a:t>  F</a:t>
            </a:r>
            <a:r>
              <a:rPr lang="de-CH" altLang="de-DE" sz="1400" dirty="0" smtClean="0">
                <a:solidFill>
                  <a:schemeClr val="bg1">
                    <a:lumMod val="50000"/>
                  </a:schemeClr>
                </a:solidFill>
              </a:rPr>
              <a:t>ussbodenheizung</a:t>
            </a:r>
            <a:endParaRPr lang="de-DE" altLang="de-DE" sz="1400" dirty="0" smtClean="0">
              <a:solidFill>
                <a:schemeClr val="bg1">
                  <a:lumMod val="50000"/>
                </a:schemeClr>
              </a:solidFill>
            </a:endParaRPr>
          </a:p>
        </p:txBody>
      </p:sp>
      <p:sp>
        <p:nvSpPr>
          <p:cNvPr id="19" name="Rectangle 2"/>
          <p:cNvSpPr txBox="1">
            <a:spLocks noChangeArrowheads="1"/>
          </p:cNvSpPr>
          <p:nvPr/>
        </p:nvSpPr>
        <p:spPr bwMode="auto">
          <a:xfrm>
            <a:off x="290513" y="3856038"/>
            <a:ext cx="3486150" cy="490537"/>
          </a:xfrm>
          <a:prstGeom prst="rect">
            <a:avLst/>
          </a:prstGeom>
          <a:noFill/>
          <a:ln>
            <a:noFill/>
          </a:ln>
          <a:extLst/>
        </p:spPr>
        <p:txBody>
          <a:bodyPr anchor="ctr"/>
          <a:lstStyle>
            <a:lvl1pPr algn="l" rtl="0" eaLnBrk="0" fontAlgn="base" hangingPunct="0">
              <a:spcBef>
                <a:spcPct val="0"/>
              </a:spcBef>
              <a:spcAft>
                <a:spcPct val="0"/>
              </a:spcAft>
              <a:defRPr sz="2800" b="1" kern="1200">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anose="020B0604020202020204" pitchFamily="34" charset="0"/>
              </a:defRPr>
            </a:lvl2pPr>
            <a:lvl3pPr algn="l" rtl="0" eaLnBrk="0" fontAlgn="base" hangingPunct="0">
              <a:spcBef>
                <a:spcPct val="0"/>
              </a:spcBef>
              <a:spcAft>
                <a:spcPct val="0"/>
              </a:spcAft>
              <a:defRPr sz="2800" b="1">
                <a:solidFill>
                  <a:schemeClr val="tx2"/>
                </a:solidFill>
                <a:latin typeface="Arial" panose="020B0604020202020204" pitchFamily="34" charset="0"/>
              </a:defRPr>
            </a:lvl3pPr>
            <a:lvl4pPr algn="l" rtl="0" eaLnBrk="0" fontAlgn="base" hangingPunct="0">
              <a:spcBef>
                <a:spcPct val="0"/>
              </a:spcBef>
              <a:spcAft>
                <a:spcPct val="0"/>
              </a:spcAft>
              <a:defRPr sz="2800" b="1">
                <a:solidFill>
                  <a:schemeClr val="tx2"/>
                </a:solidFill>
                <a:latin typeface="Arial" panose="020B0604020202020204" pitchFamily="34" charset="0"/>
              </a:defRPr>
            </a:lvl4pPr>
            <a:lvl5pPr algn="l" rtl="0" eaLnBrk="0" fontAlgn="base" hangingPunct="0">
              <a:spcBef>
                <a:spcPct val="0"/>
              </a:spcBef>
              <a:spcAft>
                <a:spcPct val="0"/>
              </a:spcAft>
              <a:defRPr sz="2800" b="1">
                <a:solidFill>
                  <a:schemeClr val="tx2"/>
                </a:solidFill>
                <a:latin typeface="Arial" panose="020B0604020202020204" pitchFamily="34" charset="0"/>
              </a:defRPr>
            </a:lvl5pPr>
            <a:lvl6pPr marL="457200" algn="l" rtl="0" fontAlgn="base">
              <a:spcBef>
                <a:spcPct val="0"/>
              </a:spcBef>
              <a:spcAft>
                <a:spcPct val="0"/>
              </a:spcAft>
              <a:defRPr sz="2800" b="1">
                <a:solidFill>
                  <a:schemeClr val="tx2"/>
                </a:solidFill>
                <a:latin typeface="Arial" panose="020B0604020202020204" pitchFamily="34" charset="0"/>
              </a:defRPr>
            </a:lvl6pPr>
            <a:lvl7pPr marL="914400" algn="l" rtl="0" fontAlgn="base">
              <a:spcBef>
                <a:spcPct val="0"/>
              </a:spcBef>
              <a:spcAft>
                <a:spcPct val="0"/>
              </a:spcAft>
              <a:defRPr sz="2800" b="1">
                <a:solidFill>
                  <a:schemeClr val="tx2"/>
                </a:solidFill>
                <a:latin typeface="Arial" panose="020B0604020202020204" pitchFamily="34" charset="0"/>
              </a:defRPr>
            </a:lvl7pPr>
            <a:lvl8pPr marL="1371600" algn="l" rtl="0" fontAlgn="base">
              <a:spcBef>
                <a:spcPct val="0"/>
              </a:spcBef>
              <a:spcAft>
                <a:spcPct val="0"/>
              </a:spcAft>
              <a:defRPr sz="2800" b="1">
                <a:solidFill>
                  <a:schemeClr val="tx2"/>
                </a:solidFill>
                <a:latin typeface="Arial" panose="020B0604020202020204" pitchFamily="34" charset="0"/>
              </a:defRPr>
            </a:lvl8pPr>
            <a:lvl9pPr marL="1828800" algn="l" rtl="0" fontAlgn="base">
              <a:spcBef>
                <a:spcPct val="0"/>
              </a:spcBef>
              <a:spcAft>
                <a:spcPct val="0"/>
              </a:spcAft>
              <a:defRPr sz="2800" b="1">
                <a:solidFill>
                  <a:schemeClr val="tx2"/>
                </a:solidFill>
                <a:latin typeface="Arial" panose="020B0604020202020204" pitchFamily="34" charset="0"/>
              </a:defRPr>
            </a:lvl9pPr>
          </a:lstStyle>
          <a:p>
            <a:pPr eaLnBrk="1" hangingPunct="1">
              <a:defRPr/>
            </a:pPr>
            <a:r>
              <a:rPr lang="de-CH" altLang="de-DE" sz="1600" dirty="0" smtClean="0">
                <a:solidFill>
                  <a:schemeClr val="bg1">
                    <a:lumMod val="50000"/>
                  </a:schemeClr>
                </a:solidFill>
              </a:rPr>
              <a:t>11. </a:t>
            </a:r>
            <a:r>
              <a:rPr lang="sl-SI" altLang="de-DE" sz="1600" dirty="0" smtClean="0">
                <a:solidFill>
                  <a:schemeClr val="bg1">
                    <a:lumMod val="50000"/>
                  </a:schemeClr>
                </a:solidFill>
              </a:rPr>
              <a:t> </a:t>
            </a:r>
            <a:r>
              <a:rPr lang="sl-SI" altLang="de-DE" sz="1600" dirty="0" err="1" smtClean="0">
                <a:solidFill>
                  <a:schemeClr val="bg1">
                    <a:lumMod val="50000"/>
                  </a:schemeClr>
                </a:solidFill>
              </a:rPr>
              <a:t>Beispiel</a:t>
            </a:r>
            <a:r>
              <a:rPr lang="sl-SI" altLang="de-DE" sz="1600" dirty="0" smtClean="0">
                <a:solidFill>
                  <a:schemeClr val="bg1">
                    <a:lumMod val="50000"/>
                  </a:schemeClr>
                </a:solidFill>
              </a:rPr>
              <a:t> s</a:t>
            </a:r>
            <a:r>
              <a:rPr lang="de-CH" altLang="de-DE" sz="1600" dirty="0" err="1" smtClean="0">
                <a:solidFill>
                  <a:schemeClr val="bg1">
                    <a:lumMod val="50000"/>
                  </a:schemeClr>
                </a:solidFill>
              </a:rPr>
              <a:t>olare</a:t>
            </a:r>
            <a:r>
              <a:rPr lang="de-CH" altLang="de-DE" sz="1600" dirty="0" smtClean="0">
                <a:solidFill>
                  <a:schemeClr val="bg1">
                    <a:lumMod val="50000"/>
                  </a:schemeClr>
                </a:solidFill>
              </a:rPr>
              <a:t> Klärschlamm-</a:t>
            </a:r>
            <a:r>
              <a:rPr lang="sl-SI" altLang="de-DE" sz="1600" dirty="0" smtClean="0">
                <a:solidFill>
                  <a:schemeClr val="bg1">
                    <a:lumMod val="50000"/>
                  </a:schemeClr>
                </a:solidFill>
              </a:rPr>
              <a:t/>
            </a:r>
            <a:br>
              <a:rPr lang="sl-SI" altLang="de-DE" sz="1600" dirty="0" smtClean="0">
                <a:solidFill>
                  <a:schemeClr val="bg1">
                    <a:lumMod val="50000"/>
                  </a:schemeClr>
                </a:solidFill>
              </a:rPr>
            </a:br>
            <a:r>
              <a:rPr lang="sl-SI" altLang="de-DE" sz="1600" dirty="0" smtClean="0">
                <a:solidFill>
                  <a:schemeClr val="bg1">
                    <a:lumMod val="50000"/>
                  </a:schemeClr>
                </a:solidFill>
              </a:rPr>
              <a:t>       </a:t>
            </a:r>
            <a:r>
              <a:rPr lang="de-CH" altLang="de-DE" sz="1600" dirty="0" smtClean="0">
                <a:solidFill>
                  <a:schemeClr val="bg1">
                    <a:lumMod val="50000"/>
                  </a:schemeClr>
                </a:solidFill>
              </a:rPr>
              <a:t>Trocknung</a:t>
            </a:r>
          </a:p>
        </p:txBody>
      </p:sp>
      <p:sp>
        <p:nvSpPr>
          <p:cNvPr id="20" name="PoljeZBesedilom 19"/>
          <p:cNvSpPr txBox="1"/>
          <p:nvPr/>
        </p:nvSpPr>
        <p:spPr>
          <a:xfrm>
            <a:off x="642938" y="3594100"/>
            <a:ext cx="4792662" cy="338138"/>
          </a:xfrm>
          <a:prstGeom prst="rect">
            <a:avLst/>
          </a:prstGeom>
          <a:noFill/>
        </p:spPr>
        <p:txBody>
          <a:bodyPr>
            <a:spAutoFit/>
          </a:bodyPr>
          <a:lstStyle/>
          <a:p>
            <a:pPr eaLnBrk="1" hangingPunct="1">
              <a:defRPr/>
            </a:pPr>
            <a:r>
              <a:rPr lang="sl-SI" altLang="de-DE" sz="1600" dirty="0">
                <a:solidFill>
                  <a:schemeClr val="bg1">
                    <a:lumMod val="50000"/>
                  </a:schemeClr>
                </a:solidFill>
                <a:latin typeface="Arial" panose="020B0604020202020204" pitchFamily="34" charset="0"/>
              </a:rPr>
              <a:t> </a:t>
            </a:r>
            <a:r>
              <a:rPr lang="de-CH" altLang="de-DE" sz="1600" dirty="0">
                <a:solidFill>
                  <a:schemeClr val="bg1">
                    <a:lumMod val="50000"/>
                  </a:schemeClr>
                </a:solidFill>
                <a:latin typeface="Arial" panose="020B0604020202020204" pitchFamily="34" charset="0"/>
              </a:rPr>
              <a:t>ARA Einsiedeln</a:t>
            </a:r>
          </a:p>
        </p:txBody>
      </p:sp>
      <p:sp>
        <p:nvSpPr>
          <p:cNvPr id="22" name="AutoShape 5"/>
          <p:cNvSpPr>
            <a:spLocks noChangeArrowheads="1"/>
          </p:cNvSpPr>
          <p:nvPr/>
        </p:nvSpPr>
        <p:spPr bwMode="auto">
          <a:xfrm rot="5400000">
            <a:off x="1580357" y="5928518"/>
            <a:ext cx="215900" cy="144463"/>
          </a:xfrm>
          <a:prstGeom prst="rightArrow">
            <a:avLst>
              <a:gd name="adj1" fmla="val 50000"/>
              <a:gd name="adj2" fmla="val 41728"/>
            </a:avLst>
          </a:prstGeom>
          <a:solidFill>
            <a:schemeClr val="bg1"/>
          </a:solidFill>
          <a:ln w="9525">
            <a:solidFill>
              <a:schemeClr val="bg1">
                <a:lumMod val="50000"/>
              </a:schemeClr>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de-DE" altLang="de-DE" sz="1800" smtClean="0"/>
          </a:p>
        </p:txBody>
      </p: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nummernplatzhalter 4"/>
          <p:cNvSpPr>
            <a:spLocks noGrp="1"/>
          </p:cNvSpPr>
          <p:nvPr>
            <p:ph type="sldNum" sz="quarter" idx="11"/>
          </p:nvPr>
        </p:nvSpPr>
        <p:spPr>
          <a:noFill/>
          <a:ln>
            <a:miter lim="800000"/>
            <a:headEnd/>
            <a:tailEnd/>
          </a:ln>
        </p:spPr>
        <p:txBody>
          <a:bodyPr/>
          <a:lstStyle/>
          <a:p>
            <a:fld id="{F5591C98-E7C9-47A8-802F-F1BDCA87B190}" type="slidenum">
              <a:rPr lang="de-CH" altLang="de-DE"/>
              <a:pPr/>
              <a:t>15</a:t>
            </a:fld>
            <a:endParaRPr lang="de-CH" altLang="de-DE"/>
          </a:p>
        </p:txBody>
      </p:sp>
      <p:sp>
        <p:nvSpPr>
          <p:cNvPr id="30723" name="Rectangle 2"/>
          <p:cNvSpPr>
            <a:spLocks noGrp="1" noChangeArrowheads="1"/>
          </p:cNvSpPr>
          <p:nvPr>
            <p:ph type="title"/>
          </p:nvPr>
        </p:nvSpPr>
        <p:spPr>
          <a:xfrm>
            <a:off x="323850" y="254000"/>
            <a:ext cx="3600450" cy="561975"/>
          </a:xfrm>
        </p:spPr>
        <p:txBody>
          <a:bodyPr/>
          <a:lstStyle/>
          <a:p>
            <a:pPr eaLnBrk="1" hangingPunct="1"/>
            <a:r>
              <a:rPr lang="de-CH" altLang="de-DE" sz="1800" smtClean="0"/>
              <a:t> 12. Kuster + Hager </a:t>
            </a:r>
            <a:r>
              <a:rPr lang="hr-HR" altLang="de-DE" sz="1800" smtClean="0"/>
              <a:t>k</a:t>
            </a:r>
            <a:r>
              <a:rPr lang="de-CH" altLang="de-DE" sz="1800" smtClean="0"/>
              <a:t>now-</a:t>
            </a:r>
            <a:r>
              <a:rPr lang="hr-HR" altLang="de-DE" sz="1800" smtClean="0"/>
              <a:t>h</a:t>
            </a:r>
            <a:r>
              <a:rPr lang="de-CH" altLang="de-DE" sz="1800" smtClean="0"/>
              <a:t>ow</a:t>
            </a:r>
          </a:p>
        </p:txBody>
      </p:sp>
      <p:sp>
        <p:nvSpPr>
          <p:cNvPr id="30724" name="Rectangle 4"/>
          <p:cNvSpPr>
            <a:spLocks noGrp="1" noChangeArrowheads="1"/>
          </p:cNvSpPr>
          <p:nvPr>
            <p:ph type="body" idx="1"/>
          </p:nvPr>
        </p:nvSpPr>
        <p:spPr>
          <a:xfrm>
            <a:off x="76200" y="620713"/>
            <a:ext cx="4033838" cy="4525962"/>
          </a:xfrm>
          <a:noFill/>
        </p:spPr>
        <p:txBody>
          <a:bodyPr/>
          <a:lstStyle/>
          <a:p>
            <a:pPr eaLnBrk="1" hangingPunct="1">
              <a:buFontTx/>
              <a:buNone/>
            </a:pPr>
            <a:r>
              <a:rPr lang="de-DE" altLang="de-DE" sz="1400" dirty="0" smtClean="0"/>
              <a:t>     </a:t>
            </a:r>
            <a:r>
              <a:rPr lang="sl-SI" altLang="de-DE" sz="1400" dirty="0" smtClean="0"/>
              <a:t/>
            </a:r>
            <a:br>
              <a:rPr lang="sl-SI" altLang="de-DE" sz="1400" dirty="0" smtClean="0"/>
            </a:br>
            <a:r>
              <a:rPr lang="de-DE" altLang="de-DE" sz="1400" dirty="0" err="1" smtClean="0"/>
              <a:t>Kuster</a:t>
            </a:r>
            <a:r>
              <a:rPr lang="de-DE" altLang="de-DE" sz="1400" dirty="0" smtClean="0"/>
              <a:t> + Hager </a:t>
            </a:r>
            <a:r>
              <a:rPr lang="hr-HR" altLang="de-DE" sz="1400" dirty="0" smtClean="0"/>
              <a:t> raspolaže vrhunskim stručnim znanjem i iskustvom  u realizaciji uređaja za pročišćavanje otpadnih voda</a:t>
            </a:r>
            <a:r>
              <a:rPr lang="de-DE" altLang="de-DE" sz="1400" dirty="0" smtClean="0"/>
              <a:t>:</a:t>
            </a:r>
            <a:endParaRPr lang="de-CH" altLang="de-DE" sz="1400" dirty="0" smtClean="0"/>
          </a:p>
          <a:p>
            <a:pPr eaLnBrk="1" hangingPunct="1">
              <a:spcBef>
                <a:spcPct val="30000"/>
              </a:spcBef>
            </a:pPr>
            <a:r>
              <a:rPr lang="de-CH" altLang="de-DE" sz="1400" b="1" dirty="0" smtClean="0"/>
              <a:t>60</a:t>
            </a:r>
            <a:r>
              <a:rPr lang="de-CH" altLang="de-DE" sz="1400" dirty="0" smtClean="0"/>
              <a:t> </a:t>
            </a:r>
            <a:r>
              <a:rPr lang="hr-HR" altLang="de-DE" sz="1400" dirty="0" smtClean="0"/>
              <a:t>godina mehaničko-biološki UPOV</a:t>
            </a:r>
            <a:endParaRPr lang="de-CH" altLang="de-DE" sz="1400" dirty="0" smtClean="0"/>
          </a:p>
          <a:p>
            <a:pPr eaLnBrk="1" hangingPunct="1">
              <a:spcBef>
                <a:spcPct val="30000"/>
              </a:spcBef>
            </a:pPr>
            <a:r>
              <a:rPr lang="de-CH" altLang="de-DE" sz="1400" b="1" dirty="0" smtClean="0"/>
              <a:t>50</a:t>
            </a:r>
            <a:r>
              <a:rPr lang="de-CH" altLang="de-DE" sz="1400" dirty="0" smtClean="0"/>
              <a:t> </a:t>
            </a:r>
            <a:r>
              <a:rPr lang="hr-HR" altLang="de-DE" sz="1400" dirty="0" smtClean="0"/>
              <a:t>godina anaerobna razgradnja mulja</a:t>
            </a:r>
            <a:endParaRPr lang="de-CH" altLang="de-DE" sz="1400" dirty="0" smtClean="0"/>
          </a:p>
          <a:p>
            <a:pPr eaLnBrk="1" hangingPunct="1">
              <a:spcBef>
                <a:spcPct val="30000"/>
              </a:spcBef>
            </a:pPr>
            <a:r>
              <a:rPr lang="de-CH" altLang="de-DE" sz="1400" b="1" dirty="0" smtClean="0"/>
              <a:t>35</a:t>
            </a:r>
            <a:r>
              <a:rPr lang="de-CH" altLang="de-DE" sz="1400" dirty="0" smtClean="0"/>
              <a:t> </a:t>
            </a:r>
            <a:r>
              <a:rPr lang="hr-HR" altLang="de-DE" sz="1400" dirty="0" smtClean="0"/>
              <a:t>godina uklanjanje fosfora</a:t>
            </a:r>
            <a:endParaRPr lang="de-CH" altLang="de-DE" sz="1400" dirty="0" smtClean="0"/>
          </a:p>
          <a:p>
            <a:pPr eaLnBrk="1" hangingPunct="1">
              <a:spcBef>
                <a:spcPct val="30000"/>
              </a:spcBef>
            </a:pPr>
            <a:r>
              <a:rPr lang="de-CH" altLang="de-DE" sz="1400" b="1" dirty="0" smtClean="0"/>
              <a:t>20</a:t>
            </a:r>
            <a:r>
              <a:rPr lang="de-CH" altLang="de-DE" sz="1400" dirty="0" smtClean="0"/>
              <a:t> </a:t>
            </a:r>
            <a:r>
              <a:rPr lang="hr-HR" altLang="de-DE" sz="1400" dirty="0" smtClean="0"/>
              <a:t>godina </a:t>
            </a:r>
            <a:r>
              <a:rPr lang="de-CH" altLang="de-DE" sz="1400" dirty="0" smtClean="0"/>
              <a:t>SBR </a:t>
            </a:r>
            <a:r>
              <a:rPr lang="hr-HR" altLang="de-DE" sz="1400" dirty="0" smtClean="0"/>
              <a:t>tehnologija</a:t>
            </a:r>
            <a:endParaRPr lang="de-CH" altLang="de-DE" sz="1400" dirty="0" smtClean="0"/>
          </a:p>
          <a:p>
            <a:pPr eaLnBrk="1" hangingPunct="1">
              <a:spcBef>
                <a:spcPct val="30000"/>
              </a:spcBef>
            </a:pPr>
            <a:r>
              <a:rPr lang="de-CH" altLang="de-DE" sz="1400" b="1" dirty="0" smtClean="0"/>
              <a:t>15</a:t>
            </a:r>
            <a:r>
              <a:rPr lang="de-CH" altLang="de-DE" sz="1400" dirty="0" smtClean="0"/>
              <a:t> </a:t>
            </a:r>
            <a:r>
              <a:rPr lang="hr-HR" altLang="de-DE" sz="1400" dirty="0" smtClean="0"/>
              <a:t>godina</a:t>
            </a:r>
            <a:r>
              <a:rPr lang="de-CH" altLang="de-DE" sz="1400" dirty="0" smtClean="0"/>
              <a:t> </a:t>
            </a:r>
            <a:r>
              <a:rPr lang="hr-HR" altLang="de-DE" sz="1400" dirty="0" smtClean="0"/>
              <a:t> membranska filtracija</a:t>
            </a:r>
            <a:endParaRPr lang="de-CH" altLang="de-DE" sz="1400" dirty="0" smtClean="0"/>
          </a:p>
          <a:p>
            <a:pPr eaLnBrk="1" hangingPunct="1">
              <a:spcBef>
                <a:spcPct val="30000"/>
              </a:spcBef>
            </a:pPr>
            <a:r>
              <a:rPr lang="de-CH" altLang="de-DE" sz="1400" b="1" dirty="0" smtClean="0"/>
              <a:t>2</a:t>
            </a:r>
            <a:r>
              <a:rPr lang="de-CH" altLang="de-DE" sz="1400" dirty="0" smtClean="0"/>
              <a:t> </a:t>
            </a:r>
            <a:r>
              <a:rPr lang="hr-HR" altLang="de-DE" sz="1400" dirty="0" smtClean="0"/>
              <a:t> godine eliminacija </a:t>
            </a:r>
            <a:r>
              <a:rPr lang="hr-HR" altLang="de-DE" sz="1400" dirty="0" err="1" smtClean="0"/>
              <a:t>mikroonečišćenja</a:t>
            </a:r>
            <a:endParaRPr lang="de-CH" altLang="de-DE" sz="1400" dirty="0" smtClean="0"/>
          </a:p>
          <a:p>
            <a:pPr eaLnBrk="1" hangingPunct="1">
              <a:spcBef>
                <a:spcPct val="30000"/>
              </a:spcBef>
            </a:pPr>
            <a:r>
              <a:rPr lang="hr-HR" altLang="de-DE" sz="1400" dirty="0" smtClean="0"/>
              <a:t>Naš svakodnevni rad sastoji  se od optimizacije uređaja za pročišćavanje otpadnih voda u odnosu na  funkcionalnost</a:t>
            </a:r>
            <a:r>
              <a:rPr lang="de-DE" altLang="de-DE" sz="1400" dirty="0" smtClean="0"/>
              <a:t>, </a:t>
            </a:r>
            <a:r>
              <a:rPr lang="hr-HR" altLang="de-DE" sz="1400" dirty="0" smtClean="0"/>
              <a:t>proizvodnju energije</a:t>
            </a:r>
            <a:r>
              <a:rPr lang="de-DE" altLang="de-DE" sz="1400" dirty="0" smtClean="0"/>
              <a:t>, </a:t>
            </a:r>
            <a:r>
              <a:rPr lang="hr-HR" altLang="de-DE" sz="1400" dirty="0" smtClean="0"/>
              <a:t>ekologiju i najniže moguće godišnje troškove</a:t>
            </a:r>
            <a:r>
              <a:rPr lang="de-DE" altLang="de-DE" sz="1400" dirty="0" smtClean="0"/>
              <a:t>.</a:t>
            </a:r>
            <a:endParaRPr lang="de-CH" altLang="de-DE" sz="1400" dirty="0" smtClean="0"/>
          </a:p>
        </p:txBody>
      </p:sp>
      <p:pic>
        <p:nvPicPr>
          <p:cNvPr id="30725" name="Picture 5" descr="Mitarbeite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80906" y="4605832"/>
            <a:ext cx="2840169" cy="17754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6" name="Rectangle 2"/>
          <p:cNvSpPr txBox="1">
            <a:spLocks noChangeArrowheads="1"/>
          </p:cNvSpPr>
          <p:nvPr/>
        </p:nvSpPr>
        <p:spPr bwMode="auto">
          <a:xfrm>
            <a:off x="4932363" y="254000"/>
            <a:ext cx="3598862" cy="561975"/>
          </a:xfrm>
          <a:prstGeom prst="rect">
            <a:avLst/>
          </a:prstGeom>
          <a:noFill/>
          <a:ln>
            <a:noFill/>
          </a:ln>
          <a:extLst/>
        </p:spPr>
        <p:txBody>
          <a:bodyPr anchor="ctr"/>
          <a:lstStyle>
            <a:lvl1pPr algn="l" rtl="0" eaLnBrk="0" fontAlgn="base" hangingPunct="0">
              <a:spcBef>
                <a:spcPct val="0"/>
              </a:spcBef>
              <a:spcAft>
                <a:spcPct val="0"/>
              </a:spcAft>
              <a:defRPr sz="2800" b="1" kern="1200">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anose="020B0604020202020204" pitchFamily="34" charset="0"/>
              </a:defRPr>
            </a:lvl2pPr>
            <a:lvl3pPr algn="l" rtl="0" eaLnBrk="0" fontAlgn="base" hangingPunct="0">
              <a:spcBef>
                <a:spcPct val="0"/>
              </a:spcBef>
              <a:spcAft>
                <a:spcPct val="0"/>
              </a:spcAft>
              <a:defRPr sz="2800" b="1">
                <a:solidFill>
                  <a:schemeClr val="tx2"/>
                </a:solidFill>
                <a:latin typeface="Arial" panose="020B0604020202020204" pitchFamily="34" charset="0"/>
              </a:defRPr>
            </a:lvl3pPr>
            <a:lvl4pPr algn="l" rtl="0" eaLnBrk="0" fontAlgn="base" hangingPunct="0">
              <a:spcBef>
                <a:spcPct val="0"/>
              </a:spcBef>
              <a:spcAft>
                <a:spcPct val="0"/>
              </a:spcAft>
              <a:defRPr sz="2800" b="1">
                <a:solidFill>
                  <a:schemeClr val="tx2"/>
                </a:solidFill>
                <a:latin typeface="Arial" panose="020B0604020202020204" pitchFamily="34" charset="0"/>
              </a:defRPr>
            </a:lvl4pPr>
            <a:lvl5pPr algn="l" rtl="0" eaLnBrk="0" fontAlgn="base" hangingPunct="0">
              <a:spcBef>
                <a:spcPct val="0"/>
              </a:spcBef>
              <a:spcAft>
                <a:spcPct val="0"/>
              </a:spcAft>
              <a:defRPr sz="2800" b="1">
                <a:solidFill>
                  <a:schemeClr val="tx2"/>
                </a:solidFill>
                <a:latin typeface="Arial" panose="020B0604020202020204" pitchFamily="34" charset="0"/>
              </a:defRPr>
            </a:lvl5pPr>
            <a:lvl6pPr marL="457200" algn="l" rtl="0" fontAlgn="base">
              <a:spcBef>
                <a:spcPct val="0"/>
              </a:spcBef>
              <a:spcAft>
                <a:spcPct val="0"/>
              </a:spcAft>
              <a:defRPr sz="2800" b="1">
                <a:solidFill>
                  <a:schemeClr val="tx2"/>
                </a:solidFill>
                <a:latin typeface="Arial" panose="020B0604020202020204" pitchFamily="34" charset="0"/>
              </a:defRPr>
            </a:lvl6pPr>
            <a:lvl7pPr marL="914400" algn="l" rtl="0" fontAlgn="base">
              <a:spcBef>
                <a:spcPct val="0"/>
              </a:spcBef>
              <a:spcAft>
                <a:spcPct val="0"/>
              </a:spcAft>
              <a:defRPr sz="2800" b="1">
                <a:solidFill>
                  <a:schemeClr val="tx2"/>
                </a:solidFill>
                <a:latin typeface="Arial" panose="020B0604020202020204" pitchFamily="34" charset="0"/>
              </a:defRPr>
            </a:lvl7pPr>
            <a:lvl8pPr marL="1371600" algn="l" rtl="0" fontAlgn="base">
              <a:spcBef>
                <a:spcPct val="0"/>
              </a:spcBef>
              <a:spcAft>
                <a:spcPct val="0"/>
              </a:spcAft>
              <a:defRPr sz="2800" b="1">
                <a:solidFill>
                  <a:schemeClr val="tx2"/>
                </a:solidFill>
                <a:latin typeface="Arial" panose="020B0604020202020204" pitchFamily="34" charset="0"/>
              </a:defRPr>
            </a:lvl8pPr>
            <a:lvl9pPr marL="1828800" algn="l" rtl="0" fontAlgn="base">
              <a:spcBef>
                <a:spcPct val="0"/>
              </a:spcBef>
              <a:spcAft>
                <a:spcPct val="0"/>
              </a:spcAft>
              <a:defRPr sz="2800" b="1">
                <a:solidFill>
                  <a:schemeClr val="tx2"/>
                </a:solidFill>
                <a:latin typeface="Arial" panose="020B0604020202020204" pitchFamily="34" charset="0"/>
              </a:defRPr>
            </a:lvl9pPr>
          </a:lstStyle>
          <a:p>
            <a:pPr eaLnBrk="1" hangingPunct="1">
              <a:defRPr/>
            </a:pPr>
            <a:r>
              <a:rPr lang="de-CH" altLang="de-DE" sz="1800" smtClean="0">
                <a:solidFill>
                  <a:schemeClr val="bg1">
                    <a:lumMod val="50000"/>
                  </a:schemeClr>
                </a:solidFill>
              </a:rPr>
              <a:t> 12. Kuster + Hager Know-How</a:t>
            </a:r>
          </a:p>
        </p:txBody>
      </p:sp>
      <p:sp>
        <p:nvSpPr>
          <p:cNvPr id="7" name="Rectangle 4"/>
          <p:cNvSpPr txBox="1">
            <a:spLocks noChangeArrowheads="1"/>
          </p:cNvSpPr>
          <p:nvPr/>
        </p:nvSpPr>
        <p:spPr bwMode="auto">
          <a:xfrm>
            <a:off x="4716463" y="628650"/>
            <a:ext cx="4032250" cy="4525963"/>
          </a:xfrm>
          <a:prstGeom prst="rect">
            <a:avLst/>
          </a:prstGeom>
          <a:noFill/>
          <a:ln>
            <a:noFill/>
          </a:ln>
          <a:extLst/>
        </p:spPr>
        <p:txBody>
          <a:bodyPr/>
          <a:lst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Tx/>
              <a:buNone/>
              <a:defRPr/>
            </a:pPr>
            <a:r>
              <a:rPr lang="de-DE" altLang="de-DE" sz="1400" dirty="0" smtClean="0">
                <a:solidFill>
                  <a:schemeClr val="bg1">
                    <a:lumMod val="50000"/>
                  </a:schemeClr>
                </a:solidFill>
              </a:rPr>
              <a:t>     </a:t>
            </a:r>
            <a:r>
              <a:rPr lang="sl-SI" altLang="de-DE" sz="1400" dirty="0" smtClean="0">
                <a:solidFill>
                  <a:schemeClr val="bg1">
                    <a:lumMod val="50000"/>
                  </a:schemeClr>
                </a:solidFill>
              </a:rPr>
              <a:t/>
            </a:r>
            <a:br>
              <a:rPr lang="sl-SI" altLang="de-DE" sz="1400" dirty="0" smtClean="0">
                <a:solidFill>
                  <a:schemeClr val="bg1">
                    <a:lumMod val="50000"/>
                  </a:schemeClr>
                </a:solidFill>
              </a:rPr>
            </a:br>
            <a:r>
              <a:rPr lang="de-DE" altLang="de-DE" sz="1400" dirty="0" smtClean="0">
                <a:solidFill>
                  <a:schemeClr val="bg1">
                    <a:lumMod val="50000"/>
                  </a:schemeClr>
                </a:solidFill>
              </a:rPr>
              <a:t>Kuster + Hager haben bestes </a:t>
            </a:r>
            <a:r>
              <a:rPr lang="de-DE" altLang="de-DE" sz="1400" dirty="0" err="1" smtClean="0">
                <a:solidFill>
                  <a:schemeClr val="bg1">
                    <a:lumMod val="50000"/>
                  </a:schemeClr>
                </a:solidFill>
              </a:rPr>
              <a:t>Know-How</a:t>
            </a:r>
            <a:r>
              <a:rPr lang="de-DE" altLang="de-DE" sz="1400" dirty="0" smtClean="0">
                <a:solidFill>
                  <a:schemeClr val="bg1">
                    <a:lumMod val="50000"/>
                  </a:schemeClr>
                </a:solidFill>
              </a:rPr>
              <a:t> und Erfahrung in der Realisierung von Kläranlagen:</a:t>
            </a:r>
            <a:endParaRPr lang="de-CH" altLang="de-DE" sz="1400" dirty="0" smtClean="0">
              <a:solidFill>
                <a:schemeClr val="bg1">
                  <a:lumMod val="50000"/>
                </a:schemeClr>
              </a:solidFill>
            </a:endParaRPr>
          </a:p>
          <a:p>
            <a:pPr eaLnBrk="1" hangingPunct="1">
              <a:spcBef>
                <a:spcPct val="30000"/>
              </a:spcBef>
              <a:defRPr/>
            </a:pPr>
            <a:r>
              <a:rPr lang="de-CH" altLang="de-DE" sz="1400" b="1" dirty="0" smtClean="0">
                <a:solidFill>
                  <a:schemeClr val="bg1">
                    <a:lumMod val="50000"/>
                  </a:schemeClr>
                </a:solidFill>
              </a:rPr>
              <a:t>60</a:t>
            </a:r>
            <a:r>
              <a:rPr lang="de-CH" altLang="de-DE" sz="1400" dirty="0" smtClean="0">
                <a:solidFill>
                  <a:schemeClr val="bg1">
                    <a:lumMod val="50000"/>
                  </a:schemeClr>
                </a:solidFill>
              </a:rPr>
              <a:t> Jahre mechanisch biologische ARA</a:t>
            </a:r>
          </a:p>
          <a:p>
            <a:pPr eaLnBrk="1" hangingPunct="1">
              <a:spcBef>
                <a:spcPct val="30000"/>
              </a:spcBef>
              <a:defRPr/>
            </a:pPr>
            <a:r>
              <a:rPr lang="de-CH" altLang="de-DE" sz="1400" b="1" dirty="0" smtClean="0">
                <a:solidFill>
                  <a:schemeClr val="bg1">
                    <a:lumMod val="50000"/>
                  </a:schemeClr>
                </a:solidFill>
              </a:rPr>
              <a:t>50</a:t>
            </a:r>
            <a:r>
              <a:rPr lang="de-CH" altLang="de-DE" sz="1400" dirty="0" smtClean="0">
                <a:solidFill>
                  <a:schemeClr val="bg1">
                    <a:lumMod val="50000"/>
                  </a:schemeClr>
                </a:solidFill>
              </a:rPr>
              <a:t> Jahre Schlammfaulungen</a:t>
            </a:r>
          </a:p>
          <a:p>
            <a:pPr eaLnBrk="1" hangingPunct="1">
              <a:spcBef>
                <a:spcPct val="30000"/>
              </a:spcBef>
              <a:defRPr/>
            </a:pPr>
            <a:r>
              <a:rPr lang="de-CH" altLang="de-DE" sz="1400" b="1" dirty="0" smtClean="0">
                <a:solidFill>
                  <a:schemeClr val="bg1">
                    <a:lumMod val="50000"/>
                  </a:schemeClr>
                </a:solidFill>
              </a:rPr>
              <a:t>35</a:t>
            </a:r>
            <a:r>
              <a:rPr lang="de-CH" altLang="de-DE" sz="1400" dirty="0" smtClean="0">
                <a:solidFill>
                  <a:schemeClr val="bg1">
                    <a:lumMod val="50000"/>
                  </a:schemeClr>
                </a:solidFill>
              </a:rPr>
              <a:t> Jahre Phosphorelimination</a:t>
            </a:r>
          </a:p>
          <a:p>
            <a:pPr eaLnBrk="1" hangingPunct="1">
              <a:spcBef>
                <a:spcPct val="30000"/>
              </a:spcBef>
              <a:defRPr/>
            </a:pPr>
            <a:r>
              <a:rPr lang="de-CH" altLang="de-DE" sz="1400" b="1" dirty="0" smtClean="0">
                <a:solidFill>
                  <a:schemeClr val="bg1">
                    <a:lumMod val="50000"/>
                  </a:schemeClr>
                </a:solidFill>
              </a:rPr>
              <a:t>20</a:t>
            </a:r>
            <a:r>
              <a:rPr lang="de-CH" altLang="de-DE" sz="1400" dirty="0" smtClean="0">
                <a:solidFill>
                  <a:schemeClr val="bg1">
                    <a:lumMod val="50000"/>
                  </a:schemeClr>
                </a:solidFill>
              </a:rPr>
              <a:t> Jahre SBR Technologie</a:t>
            </a:r>
          </a:p>
          <a:p>
            <a:pPr eaLnBrk="1" hangingPunct="1">
              <a:spcBef>
                <a:spcPct val="30000"/>
              </a:spcBef>
              <a:defRPr/>
            </a:pPr>
            <a:r>
              <a:rPr lang="de-CH" altLang="de-DE" sz="1400" b="1" dirty="0" smtClean="0">
                <a:solidFill>
                  <a:schemeClr val="bg1">
                    <a:lumMod val="50000"/>
                  </a:schemeClr>
                </a:solidFill>
              </a:rPr>
              <a:t>15</a:t>
            </a:r>
            <a:r>
              <a:rPr lang="de-CH" altLang="de-DE" sz="1400" dirty="0" smtClean="0">
                <a:solidFill>
                  <a:schemeClr val="bg1">
                    <a:lumMod val="50000"/>
                  </a:schemeClr>
                </a:solidFill>
              </a:rPr>
              <a:t> Jahre Membranfiltration</a:t>
            </a:r>
          </a:p>
          <a:p>
            <a:pPr eaLnBrk="1" hangingPunct="1">
              <a:spcBef>
                <a:spcPct val="30000"/>
              </a:spcBef>
              <a:defRPr/>
            </a:pPr>
            <a:r>
              <a:rPr lang="de-CH" altLang="de-DE" sz="1400" b="1" dirty="0" smtClean="0">
                <a:solidFill>
                  <a:schemeClr val="bg1">
                    <a:lumMod val="50000"/>
                  </a:schemeClr>
                </a:solidFill>
              </a:rPr>
              <a:t>2</a:t>
            </a:r>
            <a:r>
              <a:rPr lang="de-CH" altLang="de-DE" sz="1400" dirty="0" smtClean="0">
                <a:solidFill>
                  <a:schemeClr val="bg1">
                    <a:lumMod val="50000"/>
                  </a:schemeClr>
                </a:solidFill>
              </a:rPr>
              <a:t> Jahre Elimination von Mikroverunreinigungen</a:t>
            </a:r>
          </a:p>
          <a:p>
            <a:pPr eaLnBrk="1" hangingPunct="1">
              <a:spcBef>
                <a:spcPct val="30000"/>
              </a:spcBef>
              <a:defRPr/>
            </a:pPr>
            <a:r>
              <a:rPr lang="de-DE" altLang="de-DE" sz="1400" dirty="0" smtClean="0">
                <a:solidFill>
                  <a:schemeClr val="bg1">
                    <a:lumMod val="50000"/>
                  </a:schemeClr>
                </a:solidFill>
              </a:rPr>
              <a:t>Unsere tägliche Arbeit besteht im Optimieren der Kläranlagen in Bezug auf Funktionalität, Energiegewinnung, Ökologie und möglichst </a:t>
            </a:r>
            <a:r>
              <a:rPr lang="de-DE" altLang="de-DE" sz="1400" dirty="0" smtClean="0">
                <a:solidFill>
                  <a:schemeClr val="bg1">
                    <a:lumMod val="50000"/>
                  </a:schemeClr>
                </a:solidFill>
              </a:rPr>
              <a:t>tiefe</a:t>
            </a:r>
            <a:r>
              <a:rPr lang="hr-HR" altLang="de-DE" sz="1400" strike="sngStrike" dirty="0" smtClean="0">
                <a:solidFill>
                  <a:srgbClr val="FF0000"/>
                </a:solidFill>
              </a:rPr>
              <a:t> </a:t>
            </a:r>
            <a:r>
              <a:rPr lang="de-DE" altLang="de-DE" sz="1400" dirty="0" smtClean="0">
                <a:solidFill>
                  <a:schemeClr val="bg1">
                    <a:lumMod val="50000"/>
                  </a:schemeClr>
                </a:solidFill>
              </a:rPr>
              <a:t>Jahreskosten</a:t>
            </a:r>
            <a:r>
              <a:rPr lang="de-DE" altLang="de-DE" sz="1400" dirty="0" smtClean="0">
                <a:solidFill>
                  <a:schemeClr val="bg1">
                    <a:lumMod val="50000"/>
                  </a:schemeClr>
                </a:solidFill>
              </a:rPr>
              <a:t>.</a:t>
            </a:r>
            <a:endParaRPr lang="de-CH" altLang="de-DE" sz="1400" dirty="0" smtClean="0">
              <a:solidFill>
                <a:schemeClr val="bg1">
                  <a:lumMod val="50000"/>
                </a:schemeClr>
              </a:solidFill>
            </a:endParaRPr>
          </a:p>
        </p:txBody>
      </p:sp>
      <p:sp>
        <p:nvSpPr>
          <p:cNvPr id="8" name="Pravokotnik 7"/>
          <p:cNvSpPr/>
          <p:nvPr/>
        </p:nvSpPr>
        <p:spPr>
          <a:xfrm>
            <a:off x="4370388" y="400050"/>
            <a:ext cx="61912" cy="40433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chemeClr val="bg1">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p:cNvSpPr/>
          <p:nvPr/>
        </p:nvSpPr>
        <p:spPr>
          <a:xfrm>
            <a:off x="4370388" y="400050"/>
            <a:ext cx="61912" cy="40433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chemeClr val="bg1">
                  <a:lumMod val="50000"/>
                </a:schemeClr>
              </a:solidFill>
            </a:endParaRPr>
          </a:p>
        </p:txBody>
      </p:sp>
      <p:sp>
        <p:nvSpPr>
          <p:cNvPr id="32771" name="Foliennummernplatzhalter 3"/>
          <p:cNvSpPr>
            <a:spLocks noGrp="1"/>
          </p:cNvSpPr>
          <p:nvPr>
            <p:ph type="sldNum" sz="quarter" idx="11"/>
          </p:nvPr>
        </p:nvSpPr>
        <p:spPr>
          <a:noFill/>
          <a:ln>
            <a:miter lim="800000"/>
            <a:headEnd/>
            <a:tailEnd/>
          </a:ln>
        </p:spPr>
        <p:txBody>
          <a:bodyPr/>
          <a:lstStyle/>
          <a:p>
            <a:fld id="{9BB86495-F158-4B50-81B5-D97EB98F80FC}" type="slidenum">
              <a:rPr lang="de-CH" altLang="de-DE"/>
              <a:pPr/>
              <a:t>16</a:t>
            </a:fld>
            <a:endParaRPr lang="de-CH" altLang="de-DE"/>
          </a:p>
        </p:txBody>
      </p:sp>
      <p:sp>
        <p:nvSpPr>
          <p:cNvPr id="32772" name="Rectangle 6"/>
          <p:cNvSpPr>
            <a:spLocks noChangeArrowheads="1"/>
          </p:cNvSpPr>
          <p:nvPr/>
        </p:nvSpPr>
        <p:spPr bwMode="auto">
          <a:xfrm>
            <a:off x="179388" y="422275"/>
            <a:ext cx="3960812" cy="2089150"/>
          </a:xfrm>
          <a:prstGeom prst="rect">
            <a:avLst/>
          </a:prstGeom>
          <a:noFill/>
          <a:ln w="9525">
            <a:noFill/>
            <a:miter lim="800000"/>
            <a:headEnd/>
            <a:tailEnd/>
          </a:ln>
        </p:spPr>
        <p:txBody>
          <a:bodyPr/>
          <a:lstStyle/>
          <a:p>
            <a:pPr marL="342900" indent="-342900" algn="ctr" eaLnBrk="1" hangingPunct="1">
              <a:spcBef>
                <a:spcPct val="20000"/>
              </a:spcBef>
            </a:pPr>
            <a:r>
              <a:rPr lang="hr-HR" altLang="de-DE" sz="1600" dirty="0" smtClean="0"/>
              <a:t>Tim inženjera</a:t>
            </a:r>
            <a:r>
              <a:rPr lang="de-CH" altLang="de-DE" sz="1600" dirty="0" smtClean="0"/>
              <a:t> </a:t>
            </a:r>
            <a:r>
              <a:rPr lang="hr-HR" altLang="de-DE" sz="1600" dirty="0" smtClean="0"/>
              <a:t>tvrtke </a:t>
            </a:r>
            <a:r>
              <a:rPr lang="de-CH" altLang="de-DE" sz="1600" dirty="0" err="1" smtClean="0"/>
              <a:t>Kuster</a:t>
            </a:r>
            <a:r>
              <a:rPr lang="de-CH" altLang="de-DE" sz="1600" dirty="0" smtClean="0"/>
              <a:t> </a:t>
            </a:r>
            <a:r>
              <a:rPr lang="de-CH" altLang="de-DE" sz="1600" dirty="0"/>
              <a:t>+ </a:t>
            </a:r>
            <a:r>
              <a:rPr lang="de-CH" altLang="de-DE" sz="1600" dirty="0" smtClean="0"/>
              <a:t>Hage</a:t>
            </a:r>
            <a:r>
              <a:rPr lang="hr-HR" altLang="de-DE" sz="1600" dirty="0" smtClean="0"/>
              <a:t>r</a:t>
            </a:r>
            <a:endParaRPr lang="de-CH" altLang="de-DE" sz="1600" dirty="0"/>
          </a:p>
          <a:p>
            <a:pPr marL="342900" indent="-342900" algn="ctr" eaLnBrk="1" hangingPunct="1">
              <a:spcBef>
                <a:spcPct val="20000"/>
              </a:spcBef>
            </a:pPr>
            <a:r>
              <a:rPr lang="de-CH" altLang="de-DE" sz="1600" dirty="0"/>
              <a:t> </a:t>
            </a:r>
            <a:r>
              <a:rPr lang="hr-HR" altLang="de-DE" sz="1600" dirty="0" smtClean="0"/>
              <a:t>Hvala </a:t>
            </a:r>
            <a:r>
              <a:rPr lang="hr-HR" altLang="de-DE" sz="1600" dirty="0"/>
              <a:t>na pozornosti!</a:t>
            </a:r>
          </a:p>
          <a:p>
            <a:pPr marL="342900" indent="-342900" algn="ctr" eaLnBrk="1" hangingPunct="1">
              <a:spcBef>
                <a:spcPct val="20000"/>
              </a:spcBef>
            </a:pPr>
            <a:r>
              <a:rPr lang="hr-HR" altLang="de-DE" sz="1600" dirty="0" smtClean="0"/>
              <a:t>Bilo bi mi drago kad bi se ostvarilasuradnja </a:t>
            </a:r>
            <a:r>
              <a:rPr lang="hr-HR" altLang="de-DE" sz="1600" dirty="0"/>
              <a:t>s </a:t>
            </a:r>
            <a:r>
              <a:rPr lang="hr-HR" altLang="de-DE" sz="1600" dirty="0" smtClean="0"/>
              <a:t>Vama</a:t>
            </a:r>
            <a:r>
              <a:rPr lang="hr-HR" altLang="de-DE" sz="1600" dirty="0"/>
              <a:t>!</a:t>
            </a:r>
          </a:p>
          <a:p>
            <a:pPr marL="342900" indent="-342900" algn="ctr" eaLnBrk="1" hangingPunct="1">
              <a:spcBef>
                <a:spcPct val="20000"/>
              </a:spcBef>
            </a:pPr>
            <a:endParaRPr lang="sl-SI" altLang="de-DE" sz="1600" b="1" dirty="0"/>
          </a:p>
          <a:p>
            <a:pPr marL="342900" indent="-342900" algn="ctr" eaLnBrk="1" hangingPunct="1">
              <a:spcBef>
                <a:spcPct val="20000"/>
              </a:spcBef>
            </a:pPr>
            <a:r>
              <a:rPr lang="de-CH" altLang="de-DE" sz="1600" b="1" dirty="0"/>
              <a:t>Kurt Hager</a:t>
            </a:r>
            <a:r>
              <a:rPr lang="sl-SI" altLang="de-DE" sz="1600" b="1" dirty="0"/>
              <a:t> </a:t>
            </a:r>
          </a:p>
          <a:p>
            <a:pPr marL="342900" indent="-342900" algn="ctr" eaLnBrk="1" hangingPunct="1">
              <a:spcBef>
                <a:spcPct val="20000"/>
              </a:spcBef>
            </a:pPr>
            <a:r>
              <a:rPr lang="de-CH" altLang="de-DE" sz="1200" dirty="0"/>
              <a:t>In</a:t>
            </a:r>
            <a:r>
              <a:rPr lang="sl-SI" altLang="de-DE" sz="1200" dirty="0" smtClean="0"/>
              <a:t>že</a:t>
            </a:r>
            <a:r>
              <a:rPr lang="de-CH" altLang="de-DE" sz="1200" dirty="0" smtClean="0"/>
              <a:t>n</a:t>
            </a:r>
            <a:r>
              <a:rPr lang="hr-HR" altLang="de-DE" sz="1200" dirty="0" smtClean="0"/>
              <a:t>j</a:t>
            </a:r>
            <a:r>
              <a:rPr lang="sl-SI" altLang="de-DE" sz="1200" dirty="0" smtClean="0"/>
              <a:t>er </a:t>
            </a:r>
            <a:r>
              <a:rPr lang="sl-SI" altLang="de-DE" sz="1200" dirty="0" smtClean="0"/>
              <a:t>ovlašten u </a:t>
            </a:r>
            <a:r>
              <a:rPr lang="sl-SI" altLang="de-DE" sz="1200" dirty="0" smtClean="0"/>
              <a:t>Hrvatskoj</a:t>
            </a:r>
            <a:endParaRPr lang="de-CH" altLang="de-DE" sz="1200" strike="sngStrike" dirty="0"/>
          </a:p>
        </p:txBody>
      </p:sp>
      <p:pic>
        <p:nvPicPr>
          <p:cNvPr id="2" name="Picture 17" descr="Mitarb06"/>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554078" y="3050819"/>
            <a:ext cx="5754226" cy="33305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8" name="Rectangle 6"/>
          <p:cNvSpPr>
            <a:spLocks noChangeArrowheads="1"/>
          </p:cNvSpPr>
          <p:nvPr/>
        </p:nvSpPr>
        <p:spPr bwMode="auto">
          <a:xfrm>
            <a:off x="4733925" y="422275"/>
            <a:ext cx="4375150" cy="2089150"/>
          </a:xfrm>
          <a:prstGeom prst="rect">
            <a:avLst/>
          </a:prstGeom>
          <a:noFill/>
          <a:ln>
            <a:noFill/>
          </a:ln>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defRPr/>
            </a:pPr>
            <a:r>
              <a:rPr lang="de-CH" altLang="de-DE" sz="1600" dirty="0" smtClean="0">
                <a:solidFill>
                  <a:schemeClr val="bg1">
                    <a:lumMod val="50000"/>
                  </a:schemeClr>
                </a:solidFill>
              </a:rPr>
              <a:t>Kuster + Hager Ingenieurteam </a:t>
            </a:r>
          </a:p>
          <a:p>
            <a:pPr algn="ctr" eaLnBrk="1" hangingPunct="1">
              <a:buFontTx/>
              <a:buNone/>
              <a:defRPr/>
            </a:pPr>
            <a:r>
              <a:rPr lang="de-CH" altLang="de-DE" sz="1600" dirty="0" smtClean="0">
                <a:solidFill>
                  <a:schemeClr val="bg1">
                    <a:lumMod val="50000"/>
                  </a:schemeClr>
                </a:solidFill>
              </a:rPr>
              <a:t>Danke Ihnen für Ihre</a:t>
            </a:r>
            <a:endParaRPr lang="sl-SI" altLang="de-DE" sz="1600" dirty="0">
              <a:solidFill>
                <a:schemeClr val="bg1">
                  <a:lumMod val="50000"/>
                </a:schemeClr>
              </a:solidFill>
            </a:endParaRPr>
          </a:p>
          <a:p>
            <a:pPr algn="ctr" eaLnBrk="1" hangingPunct="1">
              <a:buFontTx/>
              <a:buNone/>
              <a:defRPr/>
            </a:pPr>
            <a:r>
              <a:rPr lang="de-CH" altLang="de-DE" sz="1600" dirty="0" smtClean="0">
                <a:solidFill>
                  <a:schemeClr val="bg1">
                    <a:lumMod val="50000"/>
                  </a:schemeClr>
                </a:solidFill>
              </a:rPr>
              <a:t>Aufmerksamkeit und würde mich</a:t>
            </a:r>
            <a:endParaRPr lang="sl-SI" altLang="de-DE" sz="1600" dirty="0">
              <a:solidFill>
                <a:schemeClr val="bg1">
                  <a:lumMod val="50000"/>
                </a:schemeClr>
              </a:solidFill>
            </a:endParaRPr>
          </a:p>
          <a:p>
            <a:pPr algn="ctr" eaLnBrk="1" hangingPunct="1">
              <a:buFontTx/>
              <a:buNone/>
              <a:defRPr/>
            </a:pPr>
            <a:r>
              <a:rPr lang="de-CH" altLang="de-DE" sz="1600" dirty="0" smtClean="0">
                <a:solidFill>
                  <a:schemeClr val="bg1">
                    <a:lumMod val="50000"/>
                  </a:schemeClr>
                </a:solidFill>
              </a:rPr>
              <a:t>über eine Zusammenarbeit</a:t>
            </a:r>
            <a:r>
              <a:rPr lang="sl-SI" altLang="de-DE" sz="1600" dirty="0" smtClean="0">
                <a:solidFill>
                  <a:schemeClr val="bg1">
                    <a:lumMod val="50000"/>
                  </a:schemeClr>
                </a:solidFill>
              </a:rPr>
              <a:t> </a:t>
            </a:r>
            <a:r>
              <a:rPr lang="de-CH" altLang="de-DE" sz="1600" dirty="0" smtClean="0">
                <a:solidFill>
                  <a:schemeClr val="bg1">
                    <a:lumMod val="50000"/>
                  </a:schemeClr>
                </a:solidFill>
              </a:rPr>
              <a:t>freuen!</a:t>
            </a:r>
          </a:p>
          <a:p>
            <a:pPr algn="ctr" eaLnBrk="1" hangingPunct="1">
              <a:buFontTx/>
              <a:buNone/>
              <a:defRPr/>
            </a:pPr>
            <a:endParaRPr lang="sl-SI" altLang="de-DE" sz="1600" b="1" dirty="0" smtClean="0">
              <a:solidFill>
                <a:schemeClr val="bg1">
                  <a:lumMod val="50000"/>
                </a:schemeClr>
              </a:solidFill>
            </a:endParaRPr>
          </a:p>
          <a:p>
            <a:pPr algn="ctr" eaLnBrk="1" hangingPunct="1">
              <a:buFontTx/>
              <a:buNone/>
              <a:defRPr/>
            </a:pPr>
            <a:r>
              <a:rPr lang="de-CH" altLang="de-DE" sz="1600" b="1" dirty="0" smtClean="0">
                <a:solidFill>
                  <a:schemeClr val="bg1">
                    <a:lumMod val="50000"/>
                  </a:schemeClr>
                </a:solidFill>
              </a:rPr>
              <a:t>Kurt Hager</a:t>
            </a:r>
            <a:endParaRPr lang="sl-SI" altLang="de-DE" sz="1600" b="1" dirty="0" smtClean="0">
              <a:solidFill>
                <a:schemeClr val="bg1">
                  <a:lumMod val="50000"/>
                </a:schemeClr>
              </a:solidFill>
            </a:endParaRPr>
          </a:p>
          <a:p>
            <a:pPr algn="ctr" eaLnBrk="1" hangingPunct="1">
              <a:buFontTx/>
              <a:buNone/>
              <a:defRPr/>
            </a:pPr>
            <a:r>
              <a:rPr lang="de-CH" altLang="de-DE" sz="1200" dirty="0" smtClean="0">
                <a:solidFill>
                  <a:schemeClr val="bg1">
                    <a:lumMod val="50000"/>
                  </a:schemeClr>
                </a:solidFill>
              </a:rPr>
              <a:t>Ingenieur </a:t>
            </a:r>
            <a:r>
              <a:rPr lang="sl-SI" altLang="de-DE" sz="1200" dirty="0" smtClean="0">
                <a:solidFill>
                  <a:schemeClr val="bg1">
                    <a:lumMod val="50000"/>
                  </a:schemeClr>
                </a:solidFill>
              </a:rPr>
              <a:t>mit kroatischer Zulassung</a:t>
            </a:r>
            <a:endParaRPr lang="de-CH" altLang="de-DE" sz="1200" dirty="0" smtClean="0">
              <a:solidFill>
                <a:schemeClr val="bg1">
                  <a:lumMod val="50000"/>
                </a:schemeClr>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avokotnik 11"/>
          <p:cNvSpPr/>
          <p:nvPr/>
        </p:nvSpPr>
        <p:spPr>
          <a:xfrm>
            <a:off x="4500563" y="187325"/>
            <a:ext cx="44450" cy="56896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chemeClr val="bg1">
                  <a:lumMod val="50000"/>
                </a:schemeClr>
              </a:solidFill>
            </a:endParaRPr>
          </a:p>
        </p:txBody>
      </p:sp>
      <p:sp>
        <p:nvSpPr>
          <p:cNvPr id="8195" name="Foliennummernplatzhalter 4"/>
          <p:cNvSpPr>
            <a:spLocks noGrp="1"/>
          </p:cNvSpPr>
          <p:nvPr>
            <p:ph type="sldNum" sz="quarter" idx="11"/>
          </p:nvPr>
        </p:nvSpPr>
        <p:spPr>
          <a:xfrm>
            <a:off x="860425" y="6565900"/>
            <a:ext cx="1063625" cy="261938"/>
          </a:xfrm>
          <a:noFill/>
          <a:ln>
            <a:miter lim="800000"/>
            <a:headEnd/>
            <a:tailEnd/>
          </a:ln>
        </p:spPr>
        <p:txBody>
          <a:bodyPr/>
          <a:lstStyle/>
          <a:p>
            <a:fld id="{8075BCD6-E578-4FE7-8A42-F215156E9515}" type="slidenum">
              <a:rPr lang="de-CH" altLang="de-DE" sz="900"/>
              <a:pPr/>
              <a:t>2</a:t>
            </a:fld>
            <a:endParaRPr lang="de-CH" altLang="de-DE" sz="900"/>
          </a:p>
        </p:txBody>
      </p:sp>
      <p:sp>
        <p:nvSpPr>
          <p:cNvPr id="8196" name="Rectangle 2"/>
          <p:cNvSpPr>
            <a:spLocks noGrp="1" noChangeArrowheads="1"/>
          </p:cNvSpPr>
          <p:nvPr>
            <p:ph type="title"/>
          </p:nvPr>
        </p:nvSpPr>
        <p:spPr>
          <a:xfrm>
            <a:off x="512763" y="130175"/>
            <a:ext cx="1871662" cy="417513"/>
          </a:xfrm>
        </p:spPr>
        <p:txBody>
          <a:bodyPr/>
          <a:lstStyle/>
          <a:p>
            <a:pPr eaLnBrk="1" hangingPunct="1"/>
            <a:r>
              <a:rPr lang="hr-HR" altLang="de-DE" sz="1800" smtClean="0"/>
              <a:t>Sadržaj</a:t>
            </a:r>
            <a:endParaRPr lang="de-DE" altLang="de-DE" sz="1800" smtClean="0"/>
          </a:p>
        </p:txBody>
      </p:sp>
      <p:sp>
        <p:nvSpPr>
          <p:cNvPr id="8197" name="Rectangle 3"/>
          <p:cNvSpPr>
            <a:spLocks noGrp="1" noChangeArrowheads="1"/>
          </p:cNvSpPr>
          <p:nvPr>
            <p:ph type="body" idx="1"/>
          </p:nvPr>
        </p:nvSpPr>
        <p:spPr>
          <a:xfrm>
            <a:off x="468313" y="573088"/>
            <a:ext cx="3527425" cy="4440237"/>
          </a:xfrm>
        </p:spPr>
        <p:txBody>
          <a:bodyPr/>
          <a:lstStyle/>
          <a:p>
            <a:pPr marL="228600" indent="-228600" eaLnBrk="1" hangingPunct="1">
              <a:lnSpc>
                <a:spcPct val="90000"/>
              </a:lnSpc>
              <a:spcBef>
                <a:spcPct val="50000"/>
              </a:spcBef>
              <a:buFontTx/>
              <a:buAutoNum type="arabicPeriod"/>
            </a:pPr>
            <a:r>
              <a:rPr lang="sl-SI" altLang="de-DE" sz="1200" smtClean="0"/>
              <a:t>Izgradnja uređaja za pročišćavanje otpadnih voda u Švicarskoj</a:t>
            </a:r>
          </a:p>
          <a:p>
            <a:pPr marL="228600" indent="-228600" eaLnBrk="1" hangingPunct="1">
              <a:lnSpc>
                <a:spcPct val="90000"/>
              </a:lnSpc>
              <a:spcBef>
                <a:spcPct val="50000"/>
              </a:spcBef>
              <a:buFontTx/>
              <a:buAutoNum type="arabicPeriod"/>
            </a:pPr>
            <a:r>
              <a:rPr lang="sl-SI" altLang="de-DE" sz="1200" smtClean="0"/>
              <a:t>Biološki postupci pri pročišćavanju otpadnih voda u Švicarskoj</a:t>
            </a:r>
          </a:p>
          <a:p>
            <a:pPr marL="228600" indent="-228600" eaLnBrk="1" hangingPunct="1">
              <a:lnSpc>
                <a:spcPct val="90000"/>
              </a:lnSpc>
              <a:spcBef>
                <a:spcPct val="50000"/>
              </a:spcBef>
              <a:buFontTx/>
              <a:buAutoNum type="arabicPeriod"/>
            </a:pPr>
            <a:r>
              <a:rPr lang="sl-SI" altLang="de-DE" sz="1200" smtClean="0"/>
              <a:t>Postupci  pri  tretmanu mulja u Švicarskoj</a:t>
            </a:r>
          </a:p>
          <a:p>
            <a:pPr marL="228600" indent="-228600" eaLnBrk="1" hangingPunct="1">
              <a:lnSpc>
                <a:spcPct val="90000"/>
              </a:lnSpc>
              <a:spcBef>
                <a:spcPct val="50000"/>
              </a:spcBef>
              <a:buFontTx/>
              <a:buAutoNum type="arabicPeriod"/>
            </a:pPr>
            <a:r>
              <a:rPr lang="sl-SI" altLang="de-DE" sz="1200" smtClean="0"/>
              <a:t>Javni natječaj za izgradnju uređaja za pročišćavanje otpadnih voda u Švicarskoj</a:t>
            </a:r>
          </a:p>
          <a:p>
            <a:pPr marL="228600" indent="-228600" eaLnBrk="1" hangingPunct="1">
              <a:lnSpc>
                <a:spcPct val="90000"/>
              </a:lnSpc>
              <a:spcBef>
                <a:spcPct val="50000"/>
              </a:spcBef>
              <a:buFontTx/>
              <a:buAutoNum type="arabicPeriod"/>
            </a:pPr>
            <a:r>
              <a:rPr lang="sl-SI" altLang="de-DE" sz="1200" smtClean="0"/>
              <a:t>Razlozi za provedbu  javnog natječaja u Švicarskoj</a:t>
            </a:r>
          </a:p>
          <a:p>
            <a:pPr marL="228600" indent="-228600" eaLnBrk="1" hangingPunct="1">
              <a:lnSpc>
                <a:spcPct val="90000"/>
              </a:lnSpc>
              <a:spcBef>
                <a:spcPct val="50000"/>
              </a:spcBef>
              <a:buFontTx/>
              <a:buAutoNum type="arabicPeriod"/>
            </a:pPr>
            <a:r>
              <a:rPr lang="hr-HR" altLang="de-DE" sz="1200" smtClean="0"/>
              <a:t>Predstavljanje tvrtke</a:t>
            </a:r>
            <a:r>
              <a:rPr lang="de-CH" altLang="de-DE" sz="1200" smtClean="0"/>
              <a:t> Kuster + Hager</a:t>
            </a:r>
            <a:r>
              <a:rPr lang="sl-SI" altLang="de-DE" sz="1200" smtClean="0"/>
              <a:t> </a:t>
            </a:r>
            <a:br>
              <a:rPr lang="sl-SI" altLang="de-DE" sz="1200" smtClean="0"/>
            </a:br>
            <a:r>
              <a:rPr lang="sl-SI" altLang="de-DE" sz="1200" smtClean="0"/>
              <a:t>organizacijska shema</a:t>
            </a:r>
            <a:endParaRPr lang="de-CH" altLang="de-DE" sz="1200" smtClean="0"/>
          </a:p>
          <a:p>
            <a:pPr marL="228600" indent="-228600" eaLnBrk="1" hangingPunct="1">
              <a:lnSpc>
                <a:spcPct val="90000"/>
              </a:lnSpc>
              <a:spcBef>
                <a:spcPct val="50000"/>
              </a:spcBef>
              <a:buFontTx/>
              <a:buAutoNum type="arabicPeriod"/>
            </a:pPr>
            <a:r>
              <a:rPr lang="sl-SI" altLang="de-DE" sz="1200" smtClean="0"/>
              <a:t>Predstavljanje  tvrtke Kuster + Hager – ključne kompetencije</a:t>
            </a:r>
          </a:p>
          <a:p>
            <a:pPr marL="228600" indent="-228600" eaLnBrk="1" hangingPunct="1">
              <a:lnSpc>
                <a:spcPct val="90000"/>
              </a:lnSpc>
              <a:spcBef>
                <a:spcPct val="50000"/>
              </a:spcBef>
              <a:buFontTx/>
              <a:buAutoNum type="arabicPeriod"/>
            </a:pPr>
            <a:r>
              <a:rPr lang="sl-SI" altLang="de-DE" sz="1200" smtClean="0"/>
              <a:t>Kuster + Hager – referenca UPOV </a:t>
            </a:r>
            <a:r>
              <a:rPr lang="de-DE" altLang="de-DE" sz="1200" smtClean="0"/>
              <a:t>Schönau</a:t>
            </a:r>
            <a:endParaRPr lang="sl-SI" altLang="de-DE" sz="1200" smtClean="0"/>
          </a:p>
          <a:p>
            <a:pPr marL="228600" indent="-228600" eaLnBrk="1" hangingPunct="1">
              <a:lnSpc>
                <a:spcPct val="90000"/>
              </a:lnSpc>
              <a:spcBef>
                <a:spcPct val="50000"/>
              </a:spcBef>
              <a:buFontTx/>
              <a:buAutoNum type="arabicPeriod"/>
            </a:pPr>
            <a:r>
              <a:rPr lang="sl-SI" altLang="de-DE" sz="1200" smtClean="0"/>
              <a:t>Kuster + Hager – referenca UPOV </a:t>
            </a:r>
            <a:r>
              <a:rPr lang="de-DE" altLang="de-DE" sz="1200" smtClean="0"/>
              <a:t>Tobl</a:t>
            </a:r>
          </a:p>
          <a:p>
            <a:pPr marL="228600" indent="-228600" eaLnBrk="1" hangingPunct="1">
              <a:lnSpc>
                <a:spcPct val="90000"/>
              </a:lnSpc>
              <a:spcBef>
                <a:spcPct val="50000"/>
              </a:spcBef>
              <a:buFontTx/>
              <a:buAutoNum type="arabicPeriod"/>
            </a:pPr>
            <a:r>
              <a:rPr lang="sl-SI" altLang="de-DE" sz="1200" smtClean="0"/>
              <a:t>Kuster + Hager – referenca anerobni reaktor</a:t>
            </a:r>
            <a:r>
              <a:rPr lang="de-CH" altLang="de-DE" sz="1200" smtClean="0"/>
              <a:t> </a:t>
            </a:r>
            <a:endParaRPr lang="sl-SI" altLang="de-DE" sz="1200" smtClean="0"/>
          </a:p>
          <a:p>
            <a:pPr marL="228600" indent="-228600" eaLnBrk="1" hangingPunct="1">
              <a:lnSpc>
                <a:spcPct val="90000"/>
              </a:lnSpc>
              <a:spcBef>
                <a:spcPct val="50000"/>
              </a:spcBef>
              <a:buFontTx/>
              <a:buAutoNum type="arabicPeriod"/>
            </a:pPr>
            <a:r>
              <a:rPr lang="sl-SI" altLang="de-DE" sz="1200" smtClean="0"/>
              <a:t>Kuster + Hager – referenca  UPOV Einsiedeln</a:t>
            </a:r>
          </a:p>
          <a:p>
            <a:pPr marL="228600" indent="-228600" eaLnBrk="1" hangingPunct="1">
              <a:lnSpc>
                <a:spcPct val="90000"/>
              </a:lnSpc>
              <a:spcBef>
                <a:spcPct val="50000"/>
              </a:spcBef>
              <a:buFontTx/>
              <a:buAutoNum type="arabicPeriod"/>
            </a:pPr>
            <a:r>
              <a:rPr lang="sl-SI" altLang="de-DE" sz="1200" smtClean="0"/>
              <a:t>Kuster + Hager – know-how</a:t>
            </a:r>
          </a:p>
          <a:p>
            <a:pPr marL="228600" indent="-228600" eaLnBrk="1" hangingPunct="1">
              <a:lnSpc>
                <a:spcPct val="90000"/>
              </a:lnSpc>
              <a:spcBef>
                <a:spcPct val="50000"/>
              </a:spcBef>
              <a:buFontTx/>
              <a:buAutoNum type="arabicPeriod"/>
            </a:pPr>
            <a:r>
              <a:rPr lang="sl-SI" altLang="de-DE" sz="1200" smtClean="0"/>
              <a:t>Kuster + Hager – Ingenieurteam</a:t>
            </a:r>
            <a:endParaRPr lang="de-DE" altLang="de-DE" sz="1200" smtClean="0"/>
          </a:p>
        </p:txBody>
      </p:sp>
      <p:pic>
        <p:nvPicPr>
          <p:cNvPr id="2" name="Picture 10" descr="Titel1"/>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364088" y="5090729"/>
            <a:ext cx="2085317" cy="13037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8198" name="Picture 11" descr="Titel2"/>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2987824" y="5138089"/>
            <a:ext cx="2010196" cy="12563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8199" name="Picture 12" descr="Titel3"/>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561280" y="5104837"/>
            <a:ext cx="2066504" cy="12919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8" name="Rectangle 2"/>
          <p:cNvSpPr txBox="1">
            <a:spLocks noChangeArrowheads="1"/>
          </p:cNvSpPr>
          <p:nvPr/>
        </p:nvSpPr>
        <p:spPr bwMode="auto">
          <a:xfrm>
            <a:off x="5024438" y="130175"/>
            <a:ext cx="1871662" cy="419100"/>
          </a:xfrm>
          <a:prstGeom prst="rect">
            <a:avLst/>
          </a:prstGeom>
          <a:noFill/>
          <a:ln>
            <a:noFill/>
          </a:ln>
          <a:extLst/>
        </p:spPr>
        <p:txBody>
          <a:bodyPr anchor="ctr"/>
          <a:lstStyle>
            <a:lvl1pPr algn="l" rtl="0" eaLnBrk="0" fontAlgn="base" hangingPunct="0">
              <a:spcBef>
                <a:spcPct val="0"/>
              </a:spcBef>
              <a:spcAft>
                <a:spcPct val="0"/>
              </a:spcAft>
              <a:defRPr sz="2800" b="1" kern="1200">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anose="020B0604020202020204" pitchFamily="34" charset="0"/>
              </a:defRPr>
            </a:lvl2pPr>
            <a:lvl3pPr algn="l" rtl="0" eaLnBrk="0" fontAlgn="base" hangingPunct="0">
              <a:spcBef>
                <a:spcPct val="0"/>
              </a:spcBef>
              <a:spcAft>
                <a:spcPct val="0"/>
              </a:spcAft>
              <a:defRPr sz="2800" b="1">
                <a:solidFill>
                  <a:schemeClr val="tx2"/>
                </a:solidFill>
                <a:latin typeface="Arial" panose="020B0604020202020204" pitchFamily="34" charset="0"/>
              </a:defRPr>
            </a:lvl3pPr>
            <a:lvl4pPr algn="l" rtl="0" eaLnBrk="0" fontAlgn="base" hangingPunct="0">
              <a:spcBef>
                <a:spcPct val="0"/>
              </a:spcBef>
              <a:spcAft>
                <a:spcPct val="0"/>
              </a:spcAft>
              <a:defRPr sz="2800" b="1">
                <a:solidFill>
                  <a:schemeClr val="tx2"/>
                </a:solidFill>
                <a:latin typeface="Arial" panose="020B0604020202020204" pitchFamily="34" charset="0"/>
              </a:defRPr>
            </a:lvl4pPr>
            <a:lvl5pPr algn="l" rtl="0" eaLnBrk="0" fontAlgn="base" hangingPunct="0">
              <a:spcBef>
                <a:spcPct val="0"/>
              </a:spcBef>
              <a:spcAft>
                <a:spcPct val="0"/>
              </a:spcAft>
              <a:defRPr sz="2800" b="1">
                <a:solidFill>
                  <a:schemeClr val="tx2"/>
                </a:solidFill>
                <a:latin typeface="Arial" panose="020B0604020202020204" pitchFamily="34" charset="0"/>
              </a:defRPr>
            </a:lvl5pPr>
            <a:lvl6pPr marL="457200" algn="l" rtl="0" fontAlgn="base">
              <a:spcBef>
                <a:spcPct val="0"/>
              </a:spcBef>
              <a:spcAft>
                <a:spcPct val="0"/>
              </a:spcAft>
              <a:defRPr sz="2800" b="1">
                <a:solidFill>
                  <a:schemeClr val="tx2"/>
                </a:solidFill>
                <a:latin typeface="Arial" panose="020B0604020202020204" pitchFamily="34" charset="0"/>
              </a:defRPr>
            </a:lvl6pPr>
            <a:lvl7pPr marL="914400" algn="l" rtl="0" fontAlgn="base">
              <a:spcBef>
                <a:spcPct val="0"/>
              </a:spcBef>
              <a:spcAft>
                <a:spcPct val="0"/>
              </a:spcAft>
              <a:defRPr sz="2800" b="1">
                <a:solidFill>
                  <a:schemeClr val="tx2"/>
                </a:solidFill>
                <a:latin typeface="Arial" panose="020B0604020202020204" pitchFamily="34" charset="0"/>
              </a:defRPr>
            </a:lvl7pPr>
            <a:lvl8pPr marL="1371600" algn="l" rtl="0" fontAlgn="base">
              <a:spcBef>
                <a:spcPct val="0"/>
              </a:spcBef>
              <a:spcAft>
                <a:spcPct val="0"/>
              </a:spcAft>
              <a:defRPr sz="2800" b="1">
                <a:solidFill>
                  <a:schemeClr val="tx2"/>
                </a:solidFill>
                <a:latin typeface="Arial" panose="020B0604020202020204" pitchFamily="34" charset="0"/>
              </a:defRPr>
            </a:lvl8pPr>
            <a:lvl9pPr marL="1828800" algn="l" rtl="0" fontAlgn="base">
              <a:spcBef>
                <a:spcPct val="0"/>
              </a:spcBef>
              <a:spcAft>
                <a:spcPct val="0"/>
              </a:spcAft>
              <a:defRPr sz="2800" b="1">
                <a:solidFill>
                  <a:schemeClr val="tx2"/>
                </a:solidFill>
                <a:latin typeface="Arial" panose="020B0604020202020204" pitchFamily="34" charset="0"/>
              </a:defRPr>
            </a:lvl9pPr>
          </a:lstStyle>
          <a:p>
            <a:pPr eaLnBrk="1" hangingPunct="1">
              <a:defRPr/>
            </a:pPr>
            <a:r>
              <a:rPr lang="de-CH" altLang="de-DE" sz="1800" dirty="0" smtClean="0">
                <a:solidFill>
                  <a:schemeClr val="bg1">
                    <a:lumMod val="50000"/>
                  </a:schemeClr>
                </a:solidFill>
              </a:rPr>
              <a:t>Inhalt</a:t>
            </a:r>
            <a:endParaRPr lang="de-DE" altLang="de-DE" sz="1800" dirty="0" smtClean="0">
              <a:solidFill>
                <a:schemeClr val="bg1">
                  <a:lumMod val="50000"/>
                </a:schemeClr>
              </a:solidFill>
            </a:endParaRPr>
          </a:p>
        </p:txBody>
      </p:sp>
      <p:sp>
        <p:nvSpPr>
          <p:cNvPr id="8202" name="Rectangle 3"/>
          <p:cNvSpPr txBox="1">
            <a:spLocks noChangeArrowheads="1"/>
          </p:cNvSpPr>
          <p:nvPr/>
        </p:nvSpPr>
        <p:spPr bwMode="auto">
          <a:xfrm>
            <a:off x="4997450" y="573088"/>
            <a:ext cx="3455988" cy="4440237"/>
          </a:xfrm>
          <a:prstGeom prst="rect">
            <a:avLst/>
          </a:prstGeom>
          <a:noFill/>
          <a:ln w="9525">
            <a:noFill/>
            <a:miter lim="800000"/>
            <a:headEnd/>
            <a:tailEnd/>
          </a:ln>
        </p:spPr>
        <p:txBody>
          <a:bodyPr/>
          <a:lstStyle/>
          <a:p>
            <a:pPr marL="228600" indent="-228600" eaLnBrk="1" hangingPunct="1">
              <a:lnSpc>
                <a:spcPct val="90000"/>
              </a:lnSpc>
              <a:spcBef>
                <a:spcPct val="50000"/>
              </a:spcBef>
              <a:buFontTx/>
              <a:buAutoNum type="arabicPeriod"/>
            </a:pPr>
            <a:r>
              <a:rPr lang="sl-SI" altLang="de-DE" sz="1200">
                <a:solidFill>
                  <a:srgbClr val="7F7F7F"/>
                </a:solidFill>
              </a:rPr>
              <a:t>Bau von Klaranlagen in der Schweiz</a:t>
            </a:r>
          </a:p>
          <a:p>
            <a:pPr marL="228600" indent="-228600" eaLnBrk="1" hangingPunct="1">
              <a:lnSpc>
                <a:spcPct val="90000"/>
              </a:lnSpc>
              <a:spcBef>
                <a:spcPct val="50000"/>
              </a:spcBef>
              <a:buFontTx/>
              <a:buAutoNum type="arabicPeriod"/>
            </a:pPr>
            <a:r>
              <a:rPr lang="sl-SI" altLang="de-DE" sz="1200">
                <a:solidFill>
                  <a:srgbClr val="7F7F7F"/>
                </a:solidFill>
              </a:rPr>
              <a:t>Biologische Verfahren der Abwasserreingigung in der Schweiz</a:t>
            </a:r>
          </a:p>
          <a:p>
            <a:pPr marL="228600" indent="-228600" eaLnBrk="1" hangingPunct="1">
              <a:lnSpc>
                <a:spcPct val="90000"/>
              </a:lnSpc>
              <a:spcBef>
                <a:spcPct val="50000"/>
              </a:spcBef>
              <a:buFontTx/>
              <a:buAutoNum type="arabicPeriod"/>
            </a:pPr>
            <a:r>
              <a:rPr lang="sl-SI" altLang="de-DE" sz="1200">
                <a:solidFill>
                  <a:srgbClr val="7F7F7F"/>
                </a:solidFill>
              </a:rPr>
              <a:t>Verfahren zur Schlammbehandlung in der Schweiz</a:t>
            </a:r>
          </a:p>
          <a:p>
            <a:pPr marL="228600" indent="-228600" eaLnBrk="1" hangingPunct="1">
              <a:lnSpc>
                <a:spcPct val="90000"/>
              </a:lnSpc>
              <a:spcBef>
                <a:spcPct val="50000"/>
              </a:spcBef>
              <a:buFontTx/>
              <a:buAutoNum type="arabicPeriod"/>
            </a:pPr>
            <a:r>
              <a:rPr lang="sl-SI" altLang="de-DE" sz="1200">
                <a:solidFill>
                  <a:srgbClr val="7F7F7F"/>
                </a:solidFill>
              </a:rPr>
              <a:t>Submissionsverfahren fur die Projektierung von Klaranlagen in der Schweiz</a:t>
            </a:r>
          </a:p>
          <a:p>
            <a:pPr marL="228600" indent="-228600" eaLnBrk="1" hangingPunct="1">
              <a:lnSpc>
                <a:spcPct val="90000"/>
              </a:lnSpc>
              <a:spcBef>
                <a:spcPct val="50000"/>
              </a:spcBef>
              <a:buFontTx/>
              <a:buAutoNum type="arabicPeriod"/>
            </a:pPr>
            <a:r>
              <a:rPr lang="sl-SI" altLang="de-DE" sz="1200">
                <a:solidFill>
                  <a:srgbClr val="7F7F7F"/>
                </a:solidFill>
              </a:rPr>
              <a:t>Grunde zur Durchfuhrung des Submission-Vefahren</a:t>
            </a:r>
            <a:r>
              <a:rPr lang="de-DE" altLang="de-DE" sz="1200">
                <a:solidFill>
                  <a:srgbClr val="7F7F7F"/>
                </a:solidFill>
              </a:rPr>
              <a:t> in der Schweiz</a:t>
            </a:r>
            <a:endParaRPr lang="sl-SI" altLang="de-DE" sz="1200">
              <a:solidFill>
                <a:srgbClr val="7F7F7F"/>
              </a:solidFill>
            </a:endParaRPr>
          </a:p>
          <a:p>
            <a:pPr marL="228600" indent="-228600" eaLnBrk="1" hangingPunct="1">
              <a:lnSpc>
                <a:spcPct val="90000"/>
              </a:lnSpc>
              <a:spcBef>
                <a:spcPct val="50000"/>
              </a:spcBef>
              <a:buFontTx/>
              <a:buAutoNum type="arabicPeriod"/>
            </a:pPr>
            <a:r>
              <a:rPr lang="de-CH" altLang="de-DE" sz="1200">
                <a:solidFill>
                  <a:srgbClr val="7F7F7F"/>
                </a:solidFill>
              </a:rPr>
              <a:t>Vorstellung Kuster + Hager</a:t>
            </a:r>
            <a:r>
              <a:rPr lang="sl-SI" altLang="de-DE" sz="1200">
                <a:solidFill>
                  <a:srgbClr val="7F7F7F"/>
                </a:solidFill>
              </a:rPr>
              <a:t> </a:t>
            </a:r>
            <a:br>
              <a:rPr lang="sl-SI" altLang="de-DE" sz="1200">
                <a:solidFill>
                  <a:srgbClr val="7F7F7F"/>
                </a:solidFill>
              </a:rPr>
            </a:br>
            <a:r>
              <a:rPr lang="sl-SI" altLang="de-DE" sz="1200">
                <a:solidFill>
                  <a:srgbClr val="7F7F7F"/>
                </a:solidFill>
              </a:rPr>
              <a:t>Organisationsdiagramm</a:t>
            </a:r>
            <a:endParaRPr lang="de-CH" altLang="de-DE" sz="1200">
              <a:solidFill>
                <a:srgbClr val="7F7F7F"/>
              </a:solidFill>
            </a:endParaRPr>
          </a:p>
          <a:p>
            <a:pPr marL="228600" indent="-228600" eaLnBrk="1" hangingPunct="1">
              <a:lnSpc>
                <a:spcPct val="90000"/>
              </a:lnSpc>
              <a:spcBef>
                <a:spcPct val="50000"/>
              </a:spcBef>
              <a:buFontTx/>
              <a:buAutoNum type="arabicPeriod"/>
            </a:pPr>
            <a:r>
              <a:rPr lang="sl-SI" altLang="de-DE" sz="1200">
                <a:solidFill>
                  <a:srgbClr val="7F7F7F"/>
                </a:solidFill>
              </a:rPr>
              <a:t>Vorstellung Kuster + Hager – Kernkompetenzen</a:t>
            </a:r>
          </a:p>
          <a:p>
            <a:pPr marL="228600" indent="-228600" eaLnBrk="1" hangingPunct="1">
              <a:lnSpc>
                <a:spcPct val="90000"/>
              </a:lnSpc>
              <a:spcBef>
                <a:spcPct val="50000"/>
              </a:spcBef>
              <a:buFontTx/>
              <a:buAutoNum type="arabicPeriod"/>
            </a:pPr>
            <a:r>
              <a:rPr lang="sl-SI" altLang="de-DE" sz="1200">
                <a:solidFill>
                  <a:srgbClr val="7F7F7F"/>
                </a:solidFill>
              </a:rPr>
              <a:t>Kuster + Hager – Referenz ARA </a:t>
            </a:r>
            <a:r>
              <a:rPr lang="de-DE" altLang="de-DE" sz="1200">
                <a:solidFill>
                  <a:srgbClr val="7F7F7F"/>
                </a:solidFill>
              </a:rPr>
              <a:t>Schönau</a:t>
            </a:r>
            <a:endParaRPr lang="sl-SI" altLang="de-DE" sz="1200">
              <a:solidFill>
                <a:srgbClr val="7F7F7F"/>
              </a:solidFill>
            </a:endParaRPr>
          </a:p>
          <a:p>
            <a:pPr marL="228600" indent="-228600" eaLnBrk="1" hangingPunct="1">
              <a:lnSpc>
                <a:spcPct val="90000"/>
              </a:lnSpc>
              <a:spcBef>
                <a:spcPct val="50000"/>
              </a:spcBef>
              <a:buFontTx/>
              <a:buAutoNum type="arabicPeriod"/>
            </a:pPr>
            <a:r>
              <a:rPr lang="sl-SI" altLang="de-DE" sz="1200">
                <a:solidFill>
                  <a:srgbClr val="7F7F7F"/>
                </a:solidFill>
              </a:rPr>
              <a:t>Kuster + Hager – Referenz ARA </a:t>
            </a:r>
            <a:r>
              <a:rPr lang="de-DE" altLang="de-DE" sz="1200">
                <a:solidFill>
                  <a:srgbClr val="7F7F7F"/>
                </a:solidFill>
              </a:rPr>
              <a:t>Tobl</a:t>
            </a:r>
          </a:p>
          <a:p>
            <a:pPr marL="228600" indent="-228600" eaLnBrk="1" hangingPunct="1">
              <a:lnSpc>
                <a:spcPct val="90000"/>
              </a:lnSpc>
              <a:spcBef>
                <a:spcPct val="50000"/>
              </a:spcBef>
              <a:buFontTx/>
              <a:buAutoNum type="arabicPeriod"/>
            </a:pPr>
            <a:r>
              <a:rPr lang="sl-SI" altLang="de-DE" sz="1200">
                <a:solidFill>
                  <a:srgbClr val="7F7F7F"/>
                </a:solidFill>
              </a:rPr>
              <a:t>Kuster + Hager – Referenz  Faulturm</a:t>
            </a:r>
            <a:r>
              <a:rPr lang="de-CH" altLang="de-DE" sz="1200">
                <a:solidFill>
                  <a:srgbClr val="7F7F7F"/>
                </a:solidFill>
              </a:rPr>
              <a:t> </a:t>
            </a:r>
            <a:endParaRPr lang="sl-SI" altLang="de-DE" sz="1200">
              <a:solidFill>
                <a:srgbClr val="7F7F7F"/>
              </a:solidFill>
            </a:endParaRPr>
          </a:p>
          <a:p>
            <a:pPr marL="228600" indent="-228600" eaLnBrk="1" hangingPunct="1">
              <a:lnSpc>
                <a:spcPct val="90000"/>
              </a:lnSpc>
              <a:spcBef>
                <a:spcPct val="50000"/>
              </a:spcBef>
              <a:buFontTx/>
              <a:buAutoNum type="arabicPeriod"/>
            </a:pPr>
            <a:r>
              <a:rPr lang="sl-SI" altLang="de-DE" sz="1200">
                <a:solidFill>
                  <a:srgbClr val="7F7F7F"/>
                </a:solidFill>
              </a:rPr>
              <a:t>Kuster + Hager – Referenz ARA Einsiedeln</a:t>
            </a:r>
          </a:p>
          <a:p>
            <a:pPr marL="228600" indent="-228600" eaLnBrk="1" hangingPunct="1">
              <a:lnSpc>
                <a:spcPct val="90000"/>
              </a:lnSpc>
              <a:spcBef>
                <a:spcPct val="50000"/>
              </a:spcBef>
              <a:buFontTx/>
              <a:buAutoNum type="arabicPeriod"/>
            </a:pPr>
            <a:r>
              <a:rPr lang="sl-SI" altLang="de-DE" sz="1200">
                <a:solidFill>
                  <a:srgbClr val="7F7F7F"/>
                </a:solidFill>
              </a:rPr>
              <a:t>Kuster + Hager – Know-How</a:t>
            </a:r>
          </a:p>
          <a:p>
            <a:pPr marL="228600" indent="-228600" eaLnBrk="1" hangingPunct="1">
              <a:lnSpc>
                <a:spcPct val="90000"/>
              </a:lnSpc>
              <a:spcBef>
                <a:spcPct val="50000"/>
              </a:spcBef>
              <a:buFontTx/>
              <a:buAutoNum type="arabicPeriod"/>
            </a:pPr>
            <a:r>
              <a:rPr lang="sl-SI" altLang="de-DE" sz="1200">
                <a:solidFill>
                  <a:srgbClr val="7F7F7F"/>
                </a:solidFill>
              </a:rPr>
              <a:t>Kuster + Hager – Ingenieurteam</a:t>
            </a:r>
            <a:endParaRPr lang="de-DE" altLang="de-DE" sz="1200">
              <a:solidFill>
                <a:srgbClr val="7F7F7F"/>
              </a:solidFill>
            </a:endParaRPr>
          </a:p>
        </p:txBody>
      </p:sp>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4"/>
          <p:cNvSpPr>
            <a:spLocks noGrp="1"/>
          </p:cNvSpPr>
          <p:nvPr>
            <p:ph type="sldNum" sz="quarter" idx="11"/>
          </p:nvPr>
        </p:nvSpPr>
        <p:spPr>
          <a:noFill/>
          <a:ln>
            <a:miter lim="800000"/>
            <a:headEnd/>
            <a:tailEnd/>
          </a:ln>
        </p:spPr>
        <p:txBody>
          <a:bodyPr/>
          <a:lstStyle/>
          <a:p>
            <a:fld id="{EBE3DF24-1560-4FD8-B264-0B71B5FA5E7A}" type="slidenum">
              <a:rPr lang="de-CH" altLang="de-DE"/>
              <a:pPr/>
              <a:t>3</a:t>
            </a:fld>
            <a:endParaRPr lang="de-CH" altLang="de-DE"/>
          </a:p>
        </p:txBody>
      </p:sp>
      <p:sp>
        <p:nvSpPr>
          <p:cNvPr id="10243" name="Rectangle 2"/>
          <p:cNvSpPr>
            <a:spLocks noGrp="1" noChangeArrowheads="1"/>
          </p:cNvSpPr>
          <p:nvPr>
            <p:ph type="title"/>
          </p:nvPr>
        </p:nvSpPr>
        <p:spPr>
          <a:xfrm>
            <a:off x="250825" y="492125"/>
            <a:ext cx="3959225" cy="361950"/>
          </a:xfrm>
        </p:spPr>
        <p:txBody>
          <a:bodyPr/>
          <a:lstStyle/>
          <a:p>
            <a:pPr eaLnBrk="1" hangingPunct="1"/>
            <a:r>
              <a:rPr lang="sl-SI" altLang="de-DE" sz="1600" smtClean="0"/>
              <a:t>1</a:t>
            </a:r>
            <a:r>
              <a:rPr lang="de-CH" altLang="de-DE" sz="1600" smtClean="0"/>
              <a:t>. </a:t>
            </a:r>
            <a:r>
              <a:rPr lang="hr-HR" altLang="de-DE" sz="1600" smtClean="0"/>
              <a:t>Izgradnja uređaja za pročišćavanje </a:t>
            </a:r>
            <a:br>
              <a:rPr lang="hr-HR" altLang="de-DE" sz="1600" smtClean="0"/>
            </a:br>
            <a:r>
              <a:rPr lang="hr-HR" altLang="de-DE" sz="1600" smtClean="0"/>
              <a:t>    otpadnih voda u Švicarskoj</a:t>
            </a:r>
            <a:endParaRPr lang="de-CH" altLang="de-DE" sz="1600" smtClean="0"/>
          </a:p>
        </p:txBody>
      </p:sp>
      <p:sp>
        <p:nvSpPr>
          <p:cNvPr id="10244" name="Rectangle 3"/>
          <p:cNvSpPr>
            <a:spLocks noGrp="1" noChangeArrowheads="1"/>
          </p:cNvSpPr>
          <p:nvPr>
            <p:ph type="body" idx="1"/>
          </p:nvPr>
        </p:nvSpPr>
        <p:spPr>
          <a:xfrm>
            <a:off x="300038" y="1273175"/>
            <a:ext cx="3997325" cy="4652963"/>
          </a:xfrm>
          <a:noFill/>
        </p:spPr>
        <p:txBody>
          <a:bodyPr/>
          <a:lstStyle/>
          <a:p>
            <a:pPr eaLnBrk="1" hangingPunct="1"/>
            <a:r>
              <a:rPr lang="de-DE" altLang="de-DE" sz="1000" b="1" dirty="0" smtClean="0"/>
              <a:t>1917</a:t>
            </a:r>
            <a:r>
              <a:rPr lang="hr-HR" altLang="de-DE" sz="1000" b="1" dirty="0" smtClean="0"/>
              <a:t>.</a:t>
            </a:r>
            <a:r>
              <a:rPr lang="de-DE" altLang="de-DE" sz="1000" dirty="0" smtClean="0"/>
              <a:t> </a:t>
            </a:r>
            <a:r>
              <a:rPr lang="hr-HR" altLang="de-DE" sz="1000" dirty="0" smtClean="0"/>
              <a:t> puštanje u pogon prvog</a:t>
            </a:r>
            <a:r>
              <a:rPr lang="de-DE" altLang="de-DE" sz="1000" dirty="0" smtClean="0"/>
              <a:t> </a:t>
            </a:r>
            <a:r>
              <a:rPr lang="de-DE" altLang="de-DE" sz="1000" dirty="0" err="1" smtClean="0"/>
              <a:t>mehani</a:t>
            </a:r>
            <a:r>
              <a:rPr lang="hr-HR" altLang="de-DE" sz="1000" dirty="0" smtClean="0"/>
              <a:t>čko-biološkog uređaja za pročišćavanje otpadnih voda u Švicarskoj </a:t>
            </a:r>
            <a:r>
              <a:rPr lang="de-DE" altLang="de-DE" sz="1000" dirty="0" smtClean="0"/>
              <a:t> (St. Gallen)</a:t>
            </a:r>
            <a:r>
              <a:rPr lang="hr-HR" altLang="de-DE" sz="1000" dirty="0" smtClean="0"/>
              <a:t>.</a:t>
            </a:r>
            <a:endParaRPr lang="de-DE" altLang="de-DE" sz="1000" dirty="0" smtClean="0"/>
          </a:p>
          <a:p>
            <a:pPr eaLnBrk="1" hangingPunct="1"/>
            <a:r>
              <a:rPr lang="de-DE" altLang="de-DE" sz="1000" b="1" dirty="0" smtClean="0"/>
              <a:t>1936</a:t>
            </a:r>
            <a:r>
              <a:rPr lang="hr-HR" altLang="de-DE" sz="1000" b="1" dirty="0" smtClean="0"/>
              <a:t>.</a:t>
            </a:r>
            <a:r>
              <a:rPr lang="de-DE" altLang="de-DE" sz="1000" dirty="0" smtClean="0"/>
              <a:t> </a:t>
            </a:r>
            <a:r>
              <a:rPr lang="hr-HR" altLang="de-DE" sz="1000" dirty="0" smtClean="0"/>
              <a:t> osnivanje savjetodavne službe za pročišćavanje otpadnih voda i opskrbu pitkom vodom</a:t>
            </a:r>
            <a:r>
              <a:rPr lang="de-DE" altLang="de-DE" sz="1000" dirty="0" smtClean="0"/>
              <a:t> (EAWAG</a:t>
            </a:r>
            <a:r>
              <a:rPr lang="hr-HR" altLang="de-DE" sz="1000" dirty="0" smtClean="0"/>
              <a:t>).</a:t>
            </a:r>
            <a:endParaRPr lang="de-DE" altLang="de-DE" sz="1000" dirty="0" smtClean="0"/>
          </a:p>
          <a:p>
            <a:pPr eaLnBrk="1" hangingPunct="1"/>
            <a:r>
              <a:rPr lang="de-DE" altLang="de-DE" sz="1000" b="1" dirty="0" smtClean="0"/>
              <a:t>1957</a:t>
            </a:r>
            <a:r>
              <a:rPr lang="hr-HR" altLang="de-DE" sz="1000" b="1" dirty="0" smtClean="0"/>
              <a:t>.</a:t>
            </a:r>
            <a:r>
              <a:rPr lang="de-DE" altLang="de-DE" sz="1000" dirty="0" smtClean="0"/>
              <a:t> </a:t>
            </a:r>
            <a:r>
              <a:rPr lang="hr-HR" altLang="de-DE" sz="1000" dirty="0" smtClean="0"/>
              <a:t>prvi </a:t>
            </a:r>
            <a:r>
              <a:rPr lang="hr-HR" altLang="de-DE" sz="1000" dirty="0" smtClean="0"/>
              <a:t>zakon o </a:t>
            </a:r>
            <a:r>
              <a:rPr lang="hr-HR" altLang="de-DE" sz="1000" dirty="0" smtClean="0"/>
              <a:t>zaštiti voda obvezuje javnost na pročišćavanje otpadnih voda</a:t>
            </a:r>
            <a:r>
              <a:rPr lang="de-DE" altLang="de-DE" sz="1000" dirty="0" smtClean="0"/>
              <a:t>.</a:t>
            </a:r>
          </a:p>
          <a:p>
            <a:pPr eaLnBrk="1" hangingPunct="1"/>
            <a:r>
              <a:rPr lang="de-DE" altLang="de-DE" sz="1000" b="1" dirty="0" smtClean="0"/>
              <a:t>1964</a:t>
            </a:r>
            <a:r>
              <a:rPr lang="hr-HR" altLang="de-DE" sz="1000" b="1" dirty="0" smtClean="0"/>
              <a:t>.</a:t>
            </a:r>
            <a:r>
              <a:rPr lang="de-DE" altLang="de-DE" sz="1000" dirty="0" smtClean="0"/>
              <a:t> </a:t>
            </a:r>
            <a:r>
              <a:rPr lang="hr-HR" altLang="de-DE" sz="1000" dirty="0" smtClean="0"/>
              <a:t>u pogonu</a:t>
            </a:r>
            <a:r>
              <a:rPr lang="de-DE" altLang="de-DE" sz="1000" dirty="0" smtClean="0"/>
              <a:t> </a:t>
            </a:r>
            <a:r>
              <a:rPr lang="hr-HR" altLang="de-DE" sz="1000" dirty="0" smtClean="0"/>
              <a:t>je </a:t>
            </a:r>
            <a:r>
              <a:rPr lang="de-DE" altLang="de-DE" sz="1000" dirty="0" smtClean="0"/>
              <a:t>67 </a:t>
            </a:r>
            <a:r>
              <a:rPr lang="de-DE" altLang="de-DE" sz="1000" dirty="0" err="1" smtClean="0"/>
              <a:t>mehani</a:t>
            </a:r>
            <a:r>
              <a:rPr lang="hr-HR" altLang="de-DE" sz="1000" dirty="0" err="1" smtClean="0"/>
              <a:t>čko</a:t>
            </a:r>
            <a:r>
              <a:rPr lang="hr-HR" altLang="de-DE" sz="1000" dirty="0" smtClean="0"/>
              <a:t>-bioloških uređaja</a:t>
            </a:r>
            <a:endParaRPr lang="de-DE" altLang="de-DE" sz="1000" dirty="0" smtClean="0"/>
          </a:p>
          <a:p>
            <a:pPr eaLnBrk="1" hangingPunct="1"/>
            <a:r>
              <a:rPr lang="de-DE" altLang="de-DE" sz="1000" b="1" dirty="0" smtClean="0"/>
              <a:t>1970</a:t>
            </a:r>
            <a:r>
              <a:rPr lang="hr-HR" altLang="de-DE" sz="1000" dirty="0" smtClean="0"/>
              <a:t>. pročišćava se </a:t>
            </a:r>
            <a:r>
              <a:rPr lang="de-DE" altLang="de-DE" sz="1000" dirty="0" smtClean="0"/>
              <a:t>30</a:t>
            </a:r>
            <a:r>
              <a:rPr lang="hr-HR" altLang="de-DE" sz="1000" dirty="0" smtClean="0"/>
              <a:t> </a:t>
            </a:r>
            <a:r>
              <a:rPr lang="de-DE" altLang="de-DE" sz="1000" dirty="0" smtClean="0"/>
              <a:t>% </a:t>
            </a:r>
            <a:r>
              <a:rPr lang="hr-HR" altLang="de-DE" sz="1000" dirty="0" smtClean="0"/>
              <a:t>otpadnih voda</a:t>
            </a:r>
            <a:endParaRPr lang="de-DE" altLang="de-DE" sz="1000" dirty="0" smtClean="0"/>
          </a:p>
          <a:p>
            <a:pPr eaLnBrk="1" hangingPunct="1"/>
            <a:r>
              <a:rPr lang="de-DE" altLang="de-DE" sz="1000" b="1" dirty="0" smtClean="0"/>
              <a:t>1971</a:t>
            </a:r>
            <a:r>
              <a:rPr lang="hr-HR" altLang="de-DE" sz="1000" dirty="0" smtClean="0"/>
              <a:t>. stupa na snagu drugi zakon o zaštiti voda.</a:t>
            </a:r>
            <a:r>
              <a:rPr lang="de-DE" altLang="de-DE" sz="1000" dirty="0" smtClean="0"/>
              <a:t> </a:t>
            </a:r>
            <a:r>
              <a:rPr lang="hr-HR" altLang="de-DE" sz="1000" dirty="0" smtClean="0"/>
              <a:t>Obvezno uklanjanje fosfora.</a:t>
            </a:r>
          </a:p>
          <a:p>
            <a:pPr eaLnBrk="1" hangingPunct="1"/>
            <a:r>
              <a:rPr lang="hr-HR" altLang="de-DE" sz="1000" b="1" dirty="0" smtClean="0"/>
              <a:t>1</a:t>
            </a:r>
            <a:r>
              <a:rPr lang="de-DE" altLang="de-DE" sz="1000" b="1" dirty="0" smtClean="0"/>
              <a:t>982</a:t>
            </a:r>
            <a:r>
              <a:rPr lang="hr-HR" altLang="de-DE" sz="1000" dirty="0" smtClean="0"/>
              <a:t>. u pogonu je </a:t>
            </a:r>
            <a:r>
              <a:rPr lang="de-DE" altLang="de-DE" sz="1000" dirty="0" smtClean="0"/>
              <a:t>900 </a:t>
            </a:r>
            <a:r>
              <a:rPr lang="de-DE" altLang="de-DE" sz="1000" dirty="0" err="1" smtClean="0"/>
              <a:t>mehani</a:t>
            </a:r>
            <a:r>
              <a:rPr lang="hr-HR" altLang="de-DE" sz="1000" dirty="0" err="1" smtClean="0"/>
              <a:t>čko</a:t>
            </a:r>
            <a:r>
              <a:rPr lang="de-DE" altLang="de-DE" sz="1000" dirty="0" smtClean="0"/>
              <a:t>-</a:t>
            </a:r>
            <a:r>
              <a:rPr lang="de-DE" altLang="de-DE" sz="1000" dirty="0" err="1" smtClean="0"/>
              <a:t>biolo</a:t>
            </a:r>
            <a:r>
              <a:rPr lang="hr-HR" altLang="de-DE" sz="1000" dirty="0" err="1" smtClean="0"/>
              <a:t>ških</a:t>
            </a:r>
            <a:r>
              <a:rPr lang="hr-HR" altLang="de-DE" sz="1000" dirty="0" smtClean="0"/>
              <a:t> uređaja za pročišćavanje otpadnih voda</a:t>
            </a:r>
            <a:endParaRPr lang="de-DE" altLang="de-DE" sz="1000" dirty="0" smtClean="0"/>
          </a:p>
          <a:p>
            <a:pPr eaLnBrk="1" hangingPunct="1"/>
            <a:r>
              <a:rPr lang="de-DE" altLang="de-DE" sz="1000" b="1" dirty="0" smtClean="0"/>
              <a:t>1990</a:t>
            </a:r>
            <a:r>
              <a:rPr lang="hr-HR" altLang="de-DE" sz="1000" b="1" dirty="0" smtClean="0"/>
              <a:t>.</a:t>
            </a:r>
            <a:r>
              <a:rPr lang="de-DE" altLang="de-DE" sz="1000" dirty="0" smtClean="0"/>
              <a:t> </a:t>
            </a:r>
            <a:r>
              <a:rPr lang="hr-HR" altLang="de-DE" sz="1000" dirty="0" smtClean="0"/>
              <a:t>pročišćava se </a:t>
            </a:r>
            <a:r>
              <a:rPr lang="de-DE" altLang="de-DE" sz="1000" dirty="0" smtClean="0"/>
              <a:t>90</a:t>
            </a:r>
            <a:r>
              <a:rPr lang="hr-HR" altLang="de-DE" sz="1000" dirty="0" smtClean="0"/>
              <a:t> </a:t>
            </a:r>
            <a:r>
              <a:rPr lang="de-DE" altLang="de-DE" sz="1000" dirty="0" smtClean="0"/>
              <a:t>% </a:t>
            </a:r>
            <a:r>
              <a:rPr lang="hr-HR" altLang="de-DE" sz="1000" dirty="0" smtClean="0"/>
              <a:t>otpadnih voda</a:t>
            </a:r>
            <a:endParaRPr lang="de-DE" altLang="de-DE" sz="1000" dirty="0" smtClean="0"/>
          </a:p>
          <a:p>
            <a:pPr eaLnBrk="1" hangingPunct="1"/>
            <a:r>
              <a:rPr lang="hr-HR" altLang="de-DE" sz="1000" b="1" dirty="0" smtClean="0"/>
              <a:t>do </a:t>
            </a:r>
            <a:r>
              <a:rPr lang="de-DE" altLang="de-DE" sz="1000" b="1" dirty="0" smtClean="0"/>
              <a:t>1992</a:t>
            </a:r>
            <a:r>
              <a:rPr lang="hr-HR" altLang="de-DE" sz="1000" b="1" dirty="0" smtClean="0"/>
              <a:t>. </a:t>
            </a:r>
            <a:r>
              <a:rPr lang="hr-HR" altLang="de-DE" sz="1000" dirty="0" smtClean="0"/>
              <a:t>u zaštitu voda je investirano </a:t>
            </a:r>
            <a:r>
              <a:rPr lang="de-DE" altLang="de-DE" sz="1000" dirty="0" smtClean="0"/>
              <a:t>35 </a:t>
            </a:r>
            <a:r>
              <a:rPr lang="hr-HR" altLang="de-DE" sz="1000" dirty="0" smtClean="0"/>
              <a:t>milijardi</a:t>
            </a:r>
            <a:r>
              <a:rPr lang="de-DE" altLang="de-DE" sz="1000" dirty="0" smtClean="0"/>
              <a:t> CHF</a:t>
            </a:r>
          </a:p>
          <a:p>
            <a:pPr eaLnBrk="1" hangingPunct="1"/>
            <a:r>
              <a:rPr lang="hr-HR" altLang="de-DE" sz="1000" b="1" dirty="0" smtClean="0"/>
              <a:t>od</a:t>
            </a:r>
            <a:r>
              <a:rPr lang="de-DE" altLang="de-DE" sz="1000" b="1" dirty="0" smtClean="0"/>
              <a:t> 2006</a:t>
            </a:r>
            <a:r>
              <a:rPr lang="hr-HR" altLang="de-DE" sz="1000" b="1" dirty="0" smtClean="0"/>
              <a:t>. </a:t>
            </a:r>
            <a:r>
              <a:rPr lang="de-DE" altLang="de-DE" sz="1000" b="1" dirty="0" smtClean="0"/>
              <a:t> </a:t>
            </a:r>
            <a:r>
              <a:rPr lang="hr-HR" altLang="de-DE" sz="1000" dirty="0" smtClean="0"/>
              <a:t>zakonom je propisano  spaljivanje mulja u spalionicama otpada ili cementnoj industriji</a:t>
            </a:r>
            <a:r>
              <a:rPr lang="de-DE" altLang="de-DE" sz="1000" dirty="0" smtClean="0"/>
              <a:t> </a:t>
            </a:r>
            <a:endParaRPr lang="de-DE" altLang="de-DE" sz="1000" b="1" dirty="0" smtClean="0"/>
          </a:p>
          <a:p>
            <a:pPr eaLnBrk="1" hangingPunct="1"/>
            <a:r>
              <a:rPr lang="de-DE" altLang="de-DE" sz="1000" b="1" dirty="0" smtClean="0"/>
              <a:t>2014</a:t>
            </a:r>
            <a:r>
              <a:rPr lang="hr-HR" altLang="de-DE" sz="1000" b="1" dirty="0" smtClean="0"/>
              <a:t>.</a:t>
            </a:r>
            <a:r>
              <a:rPr lang="de-DE" altLang="de-DE" sz="1000" dirty="0" smtClean="0"/>
              <a:t> </a:t>
            </a:r>
            <a:r>
              <a:rPr lang="hr-HR" altLang="de-DE" sz="1000" dirty="0" smtClean="0"/>
              <a:t>zakon je dodatno pooštren</a:t>
            </a:r>
            <a:r>
              <a:rPr lang="de-DE" altLang="de-DE" sz="1000" dirty="0" smtClean="0"/>
              <a:t>,</a:t>
            </a:r>
            <a:r>
              <a:rPr lang="hr-HR" altLang="de-DE" sz="1000" dirty="0" smtClean="0"/>
              <a:t> uklanjaju se </a:t>
            </a:r>
            <a:r>
              <a:rPr lang="hr-HR" altLang="de-DE" sz="1000" dirty="0" err="1" smtClean="0"/>
              <a:t>mikroonečišćenja</a:t>
            </a:r>
            <a:r>
              <a:rPr lang="de-DE" altLang="de-DE" sz="1000" dirty="0" smtClean="0"/>
              <a:t> </a:t>
            </a:r>
          </a:p>
          <a:p>
            <a:pPr eaLnBrk="1" hangingPunct="1"/>
            <a:r>
              <a:rPr lang="hr-HR" altLang="de-DE" sz="1000" dirty="0" smtClean="0"/>
              <a:t>kod</a:t>
            </a:r>
            <a:r>
              <a:rPr lang="de-DE" altLang="de-DE" sz="1000" dirty="0" smtClean="0"/>
              <a:t>  </a:t>
            </a:r>
            <a:r>
              <a:rPr lang="hr-HR" altLang="de-DE" sz="1000" dirty="0" smtClean="0"/>
              <a:t>UPOV-a s više od </a:t>
            </a:r>
            <a:r>
              <a:rPr lang="de-DE" altLang="de-DE" sz="1000" dirty="0" smtClean="0"/>
              <a:t> 80</a:t>
            </a:r>
            <a:r>
              <a:rPr lang="hr-HR" altLang="de-DE" sz="1000" dirty="0" smtClean="0"/>
              <a:t>.</a:t>
            </a:r>
            <a:r>
              <a:rPr lang="de-DE" altLang="de-DE" sz="1000" dirty="0" smtClean="0"/>
              <a:t>000 </a:t>
            </a:r>
            <a:r>
              <a:rPr lang="hr-HR" altLang="de-DE" sz="1000" dirty="0" smtClean="0"/>
              <a:t>ES</a:t>
            </a:r>
            <a:endParaRPr lang="de-DE" altLang="de-DE" sz="1000" dirty="0" smtClean="0"/>
          </a:p>
          <a:p>
            <a:pPr eaLnBrk="1" hangingPunct="1"/>
            <a:r>
              <a:rPr lang="hr-HR" altLang="de-DE" sz="1000" dirty="0" smtClean="0"/>
              <a:t>kod</a:t>
            </a:r>
            <a:r>
              <a:rPr lang="de-DE" altLang="de-DE" sz="1000" dirty="0" smtClean="0"/>
              <a:t>  </a:t>
            </a:r>
            <a:r>
              <a:rPr lang="hr-HR" altLang="de-DE" sz="1000" dirty="0" smtClean="0"/>
              <a:t>UPOV-a s više od </a:t>
            </a:r>
            <a:r>
              <a:rPr lang="de-DE" altLang="de-DE" sz="1000" dirty="0" smtClean="0"/>
              <a:t> 24</a:t>
            </a:r>
            <a:r>
              <a:rPr lang="hr-HR" altLang="de-DE" sz="1000" dirty="0" smtClean="0"/>
              <a:t>.</a:t>
            </a:r>
            <a:r>
              <a:rPr lang="de-DE" altLang="de-DE" sz="1000" dirty="0" smtClean="0"/>
              <a:t>000 </a:t>
            </a:r>
            <a:r>
              <a:rPr lang="hr-HR" altLang="de-DE" sz="1000" dirty="0" smtClean="0"/>
              <a:t>ES slijevovima jezera</a:t>
            </a:r>
            <a:endParaRPr lang="de-DE" altLang="de-DE" sz="1000" dirty="0" smtClean="0"/>
          </a:p>
          <a:p>
            <a:pPr eaLnBrk="1" hangingPunct="1"/>
            <a:r>
              <a:rPr lang="hr-HR" altLang="de-DE" sz="1000" dirty="0" smtClean="0"/>
              <a:t>kod</a:t>
            </a:r>
            <a:r>
              <a:rPr lang="de-DE" altLang="de-DE" sz="1000" dirty="0" smtClean="0"/>
              <a:t> </a:t>
            </a:r>
            <a:r>
              <a:rPr lang="hr-HR" altLang="de-DE" sz="1000" dirty="0" smtClean="0"/>
              <a:t>UPOV-a s više od </a:t>
            </a:r>
            <a:r>
              <a:rPr lang="de-DE" altLang="de-DE" sz="1000" dirty="0" smtClean="0"/>
              <a:t> 8</a:t>
            </a:r>
            <a:r>
              <a:rPr lang="hr-HR" altLang="de-DE" sz="1000" dirty="0" smtClean="0"/>
              <a:t>.</a:t>
            </a:r>
            <a:r>
              <a:rPr lang="de-DE" altLang="de-DE" sz="1000" dirty="0" smtClean="0"/>
              <a:t>000 E</a:t>
            </a:r>
            <a:r>
              <a:rPr lang="hr-HR" altLang="de-DE" sz="1000" dirty="0" smtClean="0"/>
              <a:t>S kod manjih vodotoka</a:t>
            </a:r>
            <a:endParaRPr lang="de-DE" altLang="de-DE" sz="1000" dirty="0" smtClean="0"/>
          </a:p>
          <a:p>
            <a:pPr eaLnBrk="1" hangingPunct="1"/>
            <a:r>
              <a:rPr lang="hr-HR" altLang="de-DE" sz="1000" dirty="0" smtClean="0"/>
              <a:t>Danas je u Švicarskoj u pogonu</a:t>
            </a:r>
            <a:r>
              <a:rPr lang="de-DE" altLang="de-DE" sz="1000" dirty="0" smtClean="0"/>
              <a:t> c</a:t>
            </a:r>
            <a:r>
              <a:rPr lang="hr-HR" altLang="de-DE" sz="1000" dirty="0" smtClean="0"/>
              <a:t>c</a:t>
            </a:r>
            <a:r>
              <a:rPr lang="de-DE" altLang="de-DE" sz="1000" dirty="0" smtClean="0"/>
              <a:t>a 800 </a:t>
            </a:r>
            <a:r>
              <a:rPr lang="hr-HR" altLang="de-DE" sz="1000" dirty="0" smtClean="0"/>
              <a:t>uređaja za pročišćavanje otpadnih voda  za</a:t>
            </a:r>
            <a:r>
              <a:rPr lang="de-DE" altLang="de-DE" sz="1000" dirty="0" smtClean="0"/>
              <a:t> 11 </a:t>
            </a:r>
            <a:r>
              <a:rPr lang="hr-HR" altLang="de-DE" sz="1000" dirty="0" err="1" smtClean="0"/>
              <a:t>mil</a:t>
            </a:r>
            <a:r>
              <a:rPr lang="de-DE" altLang="de-DE" sz="1000" dirty="0" smtClean="0"/>
              <a:t>. E</a:t>
            </a:r>
            <a:r>
              <a:rPr lang="hr-HR" altLang="de-DE" sz="1000" dirty="0" smtClean="0"/>
              <a:t>S</a:t>
            </a:r>
            <a:r>
              <a:rPr lang="de-DE" altLang="de-DE" sz="1000" dirty="0" smtClean="0"/>
              <a:t> </a:t>
            </a:r>
            <a:r>
              <a:rPr lang="hr-HR" altLang="de-DE" sz="1000" dirty="0" smtClean="0"/>
              <a:t> te se pročišćava </a:t>
            </a:r>
            <a:r>
              <a:rPr lang="de-DE" altLang="de-DE" sz="1000" dirty="0" smtClean="0"/>
              <a:t>95</a:t>
            </a:r>
            <a:r>
              <a:rPr lang="hr-HR" altLang="de-DE" sz="1000" dirty="0" smtClean="0"/>
              <a:t> </a:t>
            </a:r>
            <a:r>
              <a:rPr lang="de-DE" altLang="de-DE" sz="1000" dirty="0" smtClean="0"/>
              <a:t>% </a:t>
            </a:r>
            <a:r>
              <a:rPr lang="hr-HR" altLang="de-DE" sz="1000" dirty="0" smtClean="0"/>
              <a:t>otpadnih voda.</a:t>
            </a:r>
            <a:endParaRPr lang="de-DE" altLang="de-DE" sz="1000" dirty="0" smtClean="0"/>
          </a:p>
          <a:p>
            <a:pPr eaLnBrk="1" hangingPunct="1">
              <a:buFontTx/>
              <a:buNone/>
            </a:pPr>
            <a:endParaRPr lang="de-DE" altLang="de-DE" sz="1500" dirty="0" smtClean="0"/>
          </a:p>
          <a:p>
            <a:pPr eaLnBrk="1" hangingPunct="1"/>
            <a:endParaRPr lang="de-CH" altLang="de-DE" sz="1400" dirty="0" smtClean="0"/>
          </a:p>
        </p:txBody>
      </p:sp>
      <p:sp>
        <p:nvSpPr>
          <p:cNvPr id="5" name="Rectangle 3"/>
          <p:cNvSpPr txBox="1">
            <a:spLocks noChangeArrowheads="1"/>
          </p:cNvSpPr>
          <p:nvPr/>
        </p:nvSpPr>
        <p:spPr bwMode="auto">
          <a:xfrm>
            <a:off x="4916488" y="1198563"/>
            <a:ext cx="3960812" cy="4727575"/>
          </a:xfrm>
          <a:prstGeom prst="rect">
            <a:avLst/>
          </a:prstGeom>
          <a:noFill/>
          <a:ln>
            <a:noFill/>
          </a:ln>
          <a:extLst/>
        </p:spPr>
        <p:txBody>
          <a:bodyPr/>
          <a:lst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de-DE" altLang="de-DE" sz="1000" b="1" dirty="0" smtClean="0">
                <a:solidFill>
                  <a:schemeClr val="bg1">
                    <a:lumMod val="50000"/>
                  </a:schemeClr>
                </a:solidFill>
              </a:rPr>
              <a:t>1917</a:t>
            </a:r>
            <a:r>
              <a:rPr lang="de-DE" altLang="de-DE" sz="1000" dirty="0" smtClean="0">
                <a:solidFill>
                  <a:schemeClr val="bg1">
                    <a:lumMod val="50000"/>
                  </a:schemeClr>
                </a:solidFill>
              </a:rPr>
              <a:t> erste mechanische-biologische Kläranlage in der </a:t>
            </a:r>
            <a:r>
              <a:rPr lang="de-DE" altLang="de-DE" sz="1000" dirty="0" smtClean="0">
                <a:solidFill>
                  <a:schemeClr val="bg1">
                    <a:lumMod val="50000"/>
                  </a:schemeClr>
                </a:solidFill>
              </a:rPr>
              <a:t>Schweiz</a:t>
            </a:r>
            <a:r>
              <a:rPr lang="hr-HR" altLang="de-DE" sz="1000" dirty="0" smtClean="0">
                <a:solidFill>
                  <a:schemeClr val="bg1">
                    <a:lumMod val="50000"/>
                  </a:schemeClr>
                </a:solidFill>
              </a:rPr>
              <a:t> </a:t>
            </a:r>
            <a:r>
              <a:rPr lang="de-DE" altLang="de-DE" sz="1000" dirty="0" smtClean="0">
                <a:solidFill>
                  <a:schemeClr val="bg1">
                    <a:lumMod val="50000"/>
                  </a:schemeClr>
                </a:solidFill>
              </a:rPr>
              <a:t>(St</a:t>
            </a:r>
            <a:r>
              <a:rPr lang="de-DE" altLang="de-DE" sz="1000" dirty="0" smtClean="0">
                <a:solidFill>
                  <a:schemeClr val="bg1">
                    <a:lumMod val="50000"/>
                  </a:schemeClr>
                </a:solidFill>
              </a:rPr>
              <a:t>. Gallen) in Betrieb genommen. </a:t>
            </a:r>
          </a:p>
          <a:p>
            <a:pPr eaLnBrk="1" hangingPunct="1">
              <a:defRPr/>
            </a:pPr>
            <a:r>
              <a:rPr lang="de-DE" altLang="de-DE" sz="1000" b="1" dirty="0" smtClean="0">
                <a:solidFill>
                  <a:schemeClr val="bg1">
                    <a:lumMod val="50000"/>
                  </a:schemeClr>
                </a:solidFill>
              </a:rPr>
              <a:t>1936</a:t>
            </a:r>
            <a:r>
              <a:rPr lang="de-DE" altLang="de-DE" sz="1000" dirty="0" smtClean="0">
                <a:solidFill>
                  <a:schemeClr val="bg1">
                    <a:lumMod val="50000"/>
                  </a:schemeClr>
                </a:solidFill>
              </a:rPr>
              <a:t> Beratungsstelle für die Abwasserreinigung und Trinkwasserversorgung (EAWAG) gegründet.</a:t>
            </a:r>
          </a:p>
          <a:p>
            <a:pPr eaLnBrk="1" hangingPunct="1">
              <a:defRPr/>
            </a:pPr>
            <a:r>
              <a:rPr lang="de-DE" altLang="de-DE" sz="1000" b="1" dirty="0" smtClean="0">
                <a:solidFill>
                  <a:schemeClr val="bg1">
                    <a:lumMod val="50000"/>
                  </a:schemeClr>
                </a:solidFill>
              </a:rPr>
              <a:t>1957</a:t>
            </a:r>
            <a:r>
              <a:rPr lang="de-DE" altLang="de-DE" sz="1000" dirty="0" smtClean="0">
                <a:solidFill>
                  <a:schemeClr val="bg1">
                    <a:lumMod val="50000"/>
                  </a:schemeClr>
                </a:solidFill>
              </a:rPr>
              <a:t> erster Gewässerschutzgesetz</a:t>
            </a:r>
            <a:r>
              <a:rPr lang="hr-HR" altLang="de-DE" sz="1000" dirty="0" smtClean="0">
                <a:solidFill>
                  <a:schemeClr val="bg1">
                    <a:lumMod val="50000"/>
                  </a:schemeClr>
                </a:solidFill>
              </a:rPr>
              <a:t> </a:t>
            </a:r>
            <a:r>
              <a:rPr lang="de-DE" altLang="de-DE" sz="1000" dirty="0" smtClean="0">
                <a:solidFill>
                  <a:schemeClr val="bg1">
                    <a:lumMod val="50000"/>
                  </a:schemeClr>
                </a:solidFill>
              </a:rPr>
              <a:t>verpflichtet die Öffentlichkeit die anfallenden Abwässer zu reinigen.</a:t>
            </a:r>
          </a:p>
          <a:p>
            <a:pPr eaLnBrk="1" hangingPunct="1">
              <a:defRPr/>
            </a:pPr>
            <a:r>
              <a:rPr lang="de-DE" altLang="de-DE" sz="1000" b="1" dirty="0" smtClean="0">
                <a:solidFill>
                  <a:schemeClr val="bg1">
                    <a:lumMod val="50000"/>
                  </a:schemeClr>
                </a:solidFill>
              </a:rPr>
              <a:t>1964</a:t>
            </a:r>
            <a:r>
              <a:rPr lang="de-DE" altLang="de-DE" sz="1000" dirty="0" smtClean="0">
                <a:solidFill>
                  <a:schemeClr val="bg1">
                    <a:lumMod val="50000"/>
                  </a:schemeClr>
                </a:solidFill>
              </a:rPr>
              <a:t>  67 mechanisch-biologische Kläranlagen in Betrieb </a:t>
            </a:r>
          </a:p>
          <a:p>
            <a:pPr eaLnBrk="1" hangingPunct="1">
              <a:defRPr/>
            </a:pPr>
            <a:r>
              <a:rPr lang="de-DE" altLang="de-DE" sz="1000" b="1" dirty="0" smtClean="0">
                <a:solidFill>
                  <a:schemeClr val="bg1">
                    <a:lumMod val="50000"/>
                  </a:schemeClr>
                </a:solidFill>
              </a:rPr>
              <a:t>1970</a:t>
            </a:r>
            <a:r>
              <a:rPr lang="de-DE" altLang="de-DE" sz="1000" dirty="0" smtClean="0">
                <a:solidFill>
                  <a:schemeClr val="bg1">
                    <a:lumMod val="50000"/>
                  </a:schemeClr>
                </a:solidFill>
              </a:rPr>
              <a:t> 30% des anfallenden Abwassers werden gereinigt</a:t>
            </a:r>
          </a:p>
          <a:p>
            <a:pPr eaLnBrk="1" hangingPunct="1">
              <a:defRPr/>
            </a:pPr>
            <a:r>
              <a:rPr lang="de-DE" altLang="de-DE" sz="1000" b="1" dirty="0" smtClean="0">
                <a:solidFill>
                  <a:schemeClr val="bg1">
                    <a:lumMod val="50000"/>
                  </a:schemeClr>
                </a:solidFill>
              </a:rPr>
              <a:t>1971</a:t>
            </a:r>
            <a:r>
              <a:rPr lang="de-DE" altLang="de-DE" sz="1000" dirty="0" smtClean="0">
                <a:solidFill>
                  <a:schemeClr val="bg1">
                    <a:lumMod val="50000"/>
                  </a:schemeClr>
                </a:solidFill>
              </a:rPr>
              <a:t> zweiter Gewässerschutzgesetz in Kraft. Phosphorelimination vorgeschrieben</a:t>
            </a:r>
          </a:p>
          <a:p>
            <a:pPr eaLnBrk="1" hangingPunct="1">
              <a:defRPr/>
            </a:pPr>
            <a:r>
              <a:rPr lang="de-DE" altLang="de-DE" sz="1000" b="1" dirty="0" smtClean="0">
                <a:solidFill>
                  <a:schemeClr val="bg1">
                    <a:lumMod val="50000"/>
                  </a:schemeClr>
                </a:solidFill>
              </a:rPr>
              <a:t>1982</a:t>
            </a:r>
            <a:r>
              <a:rPr lang="de-DE" altLang="de-DE" sz="1000" dirty="0" smtClean="0">
                <a:solidFill>
                  <a:schemeClr val="bg1">
                    <a:lumMod val="50000"/>
                  </a:schemeClr>
                </a:solidFill>
              </a:rPr>
              <a:t> 900 mechanisch-biologische Kläranlagen in Betrieb</a:t>
            </a:r>
          </a:p>
          <a:p>
            <a:pPr eaLnBrk="1" hangingPunct="1">
              <a:defRPr/>
            </a:pPr>
            <a:r>
              <a:rPr lang="de-DE" altLang="de-DE" sz="1000" b="1" dirty="0" smtClean="0">
                <a:solidFill>
                  <a:schemeClr val="bg1">
                    <a:lumMod val="50000"/>
                  </a:schemeClr>
                </a:solidFill>
              </a:rPr>
              <a:t>1990</a:t>
            </a:r>
            <a:r>
              <a:rPr lang="de-DE" altLang="de-DE" sz="1000" dirty="0" smtClean="0">
                <a:solidFill>
                  <a:schemeClr val="bg1">
                    <a:lumMod val="50000"/>
                  </a:schemeClr>
                </a:solidFill>
              </a:rPr>
              <a:t> 90% des anfallenden Abwassers gereinigt</a:t>
            </a:r>
          </a:p>
          <a:p>
            <a:pPr eaLnBrk="1" hangingPunct="1">
              <a:defRPr/>
            </a:pPr>
            <a:r>
              <a:rPr lang="de-DE" altLang="de-DE" sz="1000" b="1" dirty="0" smtClean="0">
                <a:solidFill>
                  <a:schemeClr val="bg1">
                    <a:lumMod val="50000"/>
                  </a:schemeClr>
                </a:solidFill>
              </a:rPr>
              <a:t>bis 1992 </a:t>
            </a:r>
            <a:r>
              <a:rPr lang="de-DE" altLang="de-DE" sz="1000" dirty="0" smtClean="0">
                <a:solidFill>
                  <a:schemeClr val="bg1">
                    <a:lumMod val="50000"/>
                  </a:schemeClr>
                </a:solidFill>
              </a:rPr>
              <a:t>wurden 35 Milliarden CHF in Gewässerschutz investiert</a:t>
            </a:r>
          </a:p>
          <a:p>
            <a:pPr eaLnBrk="1" hangingPunct="1">
              <a:defRPr/>
            </a:pPr>
            <a:r>
              <a:rPr lang="de-DE" altLang="de-DE" sz="1000" b="1" dirty="0" smtClean="0">
                <a:solidFill>
                  <a:schemeClr val="bg1">
                    <a:lumMod val="50000"/>
                  </a:schemeClr>
                </a:solidFill>
              </a:rPr>
              <a:t>ab 2006 </a:t>
            </a:r>
            <a:r>
              <a:rPr lang="de-DE" altLang="de-DE" sz="1000" dirty="0" smtClean="0">
                <a:solidFill>
                  <a:schemeClr val="bg1">
                    <a:lumMod val="50000"/>
                  </a:schemeClr>
                </a:solidFill>
              </a:rPr>
              <a:t>muss per Gesetz der anfallende Klärschlamm verbrannt werden in Kehrichtverbrennung</a:t>
            </a:r>
            <a:r>
              <a:rPr lang="hr-HR" altLang="de-DE" sz="1000" dirty="0" smtClean="0"/>
              <a:t>s</a:t>
            </a:r>
            <a:r>
              <a:rPr lang="de-DE" altLang="de-DE" sz="1000" dirty="0" smtClean="0">
                <a:solidFill>
                  <a:schemeClr val="bg1">
                    <a:lumMod val="50000"/>
                  </a:schemeClr>
                </a:solidFill>
              </a:rPr>
              <a:t>anlagen oder Zementindustrie </a:t>
            </a:r>
            <a:endParaRPr lang="de-DE" altLang="de-DE" sz="1000" b="1" dirty="0" smtClean="0">
              <a:solidFill>
                <a:schemeClr val="bg1">
                  <a:lumMod val="50000"/>
                </a:schemeClr>
              </a:solidFill>
            </a:endParaRPr>
          </a:p>
          <a:p>
            <a:pPr eaLnBrk="1" hangingPunct="1">
              <a:defRPr/>
            </a:pPr>
            <a:r>
              <a:rPr lang="de-DE" altLang="de-DE" sz="1000" b="1" dirty="0" smtClean="0">
                <a:solidFill>
                  <a:schemeClr val="bg1">
                    <a:lumMod val="50000"/>
                  </a:schemeClr>
                </a:solidFill>
              </a:rPr>
              <a:t>2014</a:t>
            </a:r>
            <a:r>
              <a:rPr lang="de-DE" altLang="de-DE" sz="1000" dirty="0" smtClean="0">
                <a:solidFill>
                  <a:schemeClr val="bg1">
                    <a:lumMod val="50000"/>
                  </a:schemeClr>
                </a:solidFill>
              </a:rPr>
              <a:t> wurde das Gesetz weiter verschärft, Mikroverunreinigungen werden eliminiert </a:t>
            </a:r>
          </a:p>
          <a:p>
            <a:pPr eaLnBrk="1" hangingPunct="1">
              <a:defRPr/>
            </a:pPr>
            <a:r>
              <a:rPr lang="de-DE" altLang="de-DE" sz="1000" dirty="0" smtClean="0">
                <a:solidFill>
                  <a:schemeClr val="bg1">
                    <a:lumMod val="50000"/>
                  </a:schemeClr>
                </a:solidFill>
              </a:rPr>
              <a:t>bei  - </a:t>
            </a:r>
            <a:r>
              <a:rPr lang="de-DE" altLang="de-DE" sz="1000" dirty="0" err="1" smtClean="0">
                <a:solidFill>
                  <a:schemeClr val="bg1">
                    <a:lumMod val="50000"/>
                  </a:schemeClr>
                </a:solidFill>
              </a:rPr>
              <a:t>ARA‘s</a:t>
            </a:r>
            <a:r>
              <a:rPr lang="de-DE" altLang="de-DE" sz="1000" dirty="0" smtClean="0">
                <a:solidFill>
                  <a:schemeClr val="bg1">
                    <a:lumMod val="50000"/>
                  </a:schemeClr>
                </a:solidFill>
              </a:rPr>
              <a:t> mit mehr als 80‘000 PE</a:t>
            </a:r>
          </a:p>
          <a:p>
            <a:pPr eaLnBrk="1" hangingPunct="1">
              <a:defRPr/>
            </a:pPr>
            <a:r>
              <a:rPr lang="de-DE" altLang="de-DE" sz="1000" dirty="0" smtClean="0">
                <a:solidFill>
                  <a:schemeClr val="bg1">
                    <a:lumMod val="50000"/>
                  </a:schemeClr>
                </a:solidFill>
              </a:rPr>
              <a:t>bei -  </a:t>
            </a:r>
            <a:r>
              <a:rPr lang="de-DE" altLang="de-DE" sz="1000" dirty="0" err="1" smtClean="0">
                <a:solidFill>
                  <a:schemeClr val="bg1">
                    <a:lumMod val="50000"/>
                  </a:schemeClr>
                </a:solidFill>
              </a:rPr>
              <a:t>ARA‘s</a:t>
            </a:r>
            <a:r>
              <a:rPr lang="de-DE" altLang="de-DE" sz="1000" dirty="0" smtClean="0">
                <a:solidFill>
                  <a:schemeClr val="bg1">
                    <a:lumMod val="50000"/>
                  </a:schemeClr>
                </a:solidFill>
              </a:rPr>
              <a:t> mit mehr als 24‘000 PE im Einzugsgebiet von Seen</a:t>
            </a:r>
          </a:p>
          <a:p>
            <a:pPr eaLnBrk="1" hangingPunct="1">
              <a:defRPr/>
            </a:pPr>
            <a:r>
              <a:rPr lang="de-DE" altLang="de-DE" sz="1000" dirty="0" smtClean="0">
                <a:solidFill>
                  <a:schemeClr val="bg1">
                    <a:lumMod val="50000"/>
                  </a:schemeClr>
                </a:solidFill>
              </a:rPr>
              <a:t>bei -  </a:t>
            </a:r>
            <a:r>
              <a:rPr lang="de-DE" altLang="de-DE" sz="1000" dirty="0" err="1" smtClean="0">
                <a:solidFill>
                  <a:schemeClr val="bg1">
                    <a:lumMod val="50000"/>
                  </a:schemeClr>
                </a:solidFill>
              </a:rPr>
              <a:t>ARA‘s</a:t>
            </a:r>
            <a:r>
              <a:rPr lang="de-DE" altLang="de-DE" sz="1000" dirty="0" smtClean="0">
                <a:solidFill>
                  <a:schemeClr val="bg1">
                    <a:lumMod val="50000"/>
                  </a:schemeClr>
                </a:solidFill>
              </a:rPr>
              <a:t> mit mehr als 8‘000 PE bei kleinen Vorflutern</a:t>
            </a:r>
          </a:p>
          <a:p>
            <a:pPr eaLnBrk="1" hangingPunct="1">
              <a:defRPr/>
            </a:pPr>
            <a:r>
              <a:rPr lang="de-DE" altLang="de-DE" sz="1000" dirty="0" smtClean="0">
                <a:solidFill>
                  <a:schemeClr val="bg1">
                    <a:lumMod val="50000"/>
                  </a:schemeClr>
                </a:solidFill>
              </a:rPr>
              <a:t>Heute sind in der Schweiz noch ca. 800 Kläranlagen in Betrieb für 11 Mio. PE und 95% des Abwassers wird gereinigt</a:t>
            </a:r>
          </a:p>
          <a:p>
            <a:pPr eaLnBrk="1" hangingPunct="1">
              <a:buFontTx/>
              <a:buNone/>
              <a:defRPr/>
            </a:pPr>
            <a:endParaRPr lang="de-DE" altLang="de-DE" sz="1500" dirty="0" smtClean="0">
              <a:solidFill>
                <a:schemeClr val="bg1">
                  <a:lumMod val="50000"/>
                </a:schemeClr>
              </a:solidFill>
            </a:endParaRPr>
          </a:p>
          <a:p>
            <a:pPr eaLnBrk="1" hangingPunct="1">
              <a:defRPr/>
            </a:pPr>
            <a:endParaRPr lang="de-CH" altLang="de-DE" sz="1400" dirty="0" smtClean="0">
              <a:solidFill>
                <a:schemeClr val="bg1">
                  <a:lumMod val="50000"/>
                </a:schemeClr>
              </a:solidFill>
            </a:endParaRPr>
          </a:p>
        </p:txBody>
      </p:sp>
      <p:sp>
        <p:nvSpPr>
          <p:cNvPr id="6" name="Rectangle 2"/>
          <p:cNvSpPr txBox="1">
            <a:spLocks noChangeArrowheads="1"/>
          </p:cNvSpPr>
          <p:nvPr/>
        </p:nvSpPr>
        <p:spPr bwMode="auto">
          <a:xfrm>
            <a:off x="4905375" y="404813"/>
            <a:ext cx="3959225" cy="360362"/>
          </a:xfrm>
          <a:prstGeom prst="rect">
            <a:avLst/>
          </a:prstGeom>
          <a:noFill/>
          <a:ln>
            <a:noFill/>
          </a:ln>
          <a:extLst/>
        </p:spPr>
        <p:txBody>
          <a:bodyPr anchor="ctr"/>
          <a:lstStyle>
            <a:lvl1pPr algn="l" rtl="0" eaLnBrk="0" fontAlgn="base" hangingPunct="0">
              <a:spcBef>
                <a:spcPct val="0"/>
              </a:spcBef>
              <a:spcAft>
                <a:spcPct val="0"/>
              </a:spcAft>
              <a:defRPr sz="2800" b="1" kern="1200">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anose="020B0604020202020204" pitchFamily="34" charset="0"/>
              </a:defRPr>
            </a:lvl2pPr>
            <a:lvl3pPr algn="l" rtl="0" eaLnBrk="0" fontAlgn="base" hangingPunct="0">
              <a:spcBef>
                <a:spcPct val="0"/>
              </a:spcBef>
              <a:spcAft>
                <a:spcPct val="0"/>
              </a:spcAft>
              <a:defRPr sz="2800" b="1">
                <a:solidFill>
                  <a:schemeClr val="tx2"/>
                </a:solidFill>
                <a:latin typeface="Arial" panose="020B0604020202020204" pitchFamily="34" charset="0"/>
              </a:defRPr>
            </a:lvl3pPr>
            <a:lvl4pPr algn="l" rtl="0" eaLnBrk="0" fontAlgn="base" hangingPunct="0">
              <a:spcBef>
                <a:spcPct val="0"/>
              </a:spcBef>
              <a:spcAft>
                <a:spcPct val="0"/>
              </a:spcAft>
              <a:defRPr sz="2800" b="1">
                <a:solidFill>
                  <a:schemeClr val="tx2"/>
                </a:solidFill>
                <a:latin typeface="Arial" panose="020B0604020202020204" pitchFamily="34" charset="0"/>
              </a:defRPr>
            </a:lvl4pPr>
            <a:lvl5pPr algn="l" rtl="0" eaLnBrk="0" fontAlgn="base" hangingPunct="0">
              <a:spcBef>
                <a:spcPct val="0"/>
              </a:spcBef>
              <a:spcAft>
                <a:spcPct val="0"/>
              </a:spcAft>
              <a:defRPr sz="2800" b="1">
                <a:solidFill>
                  <a:schemeClr val="tx2"/>
                </a:solidFill>
                <a:latin typeface="Arial" panose="020B0604020202020204" pitchFamily="34" charset="0"/>
              </a:defRPr>
            </a:lvl5pPr>
            <a:lvl6pPr marL="457200" algn="l" rtl="0" fontAlgn="base">
              <a:spcBef>
                <a:spcPct val="0"/>
              </a:spcBef>
              <a:spcAft>
                <a:spcPct val="0"/>
              </a:spcAft>
              <a:defRPr sz="2800" b="1">
                <a:solidFill>
                  <a:schemeClr val="tx2"/>
                </a:solidFill>
                <a:latin typeface="Arial" panose="020B0604020202020204" pitchFamily="34" charset="0"/>
              </a:defRPr>
            </a:lvl6pPr>
            <a:lvl7pPr marL="914400" algn="l" rtl="0" fontAlgn="base">
              <a:spcBef>
                <a:spcPct val="0"/>
              </a:spcBef>
              <a:spcAft>
                <a:spcPct val="0"/>
              </a:spcAft>
              <a:defRPr sz="2800" b="1">
                <a:solidFill>
                  <a:schemeClr val="tx2"/>
                </a:solidFill>
                <a:latin typeface="Arial" panose="020B0604020202020204" pitchFamily="34" charset="0"/>
              </a:defRPr>
            </a:lvl7pPr>
            <a:lvl8pPr marL="1371600" algn="l" rtl="0" fontAlgn="base">
              <a:spcBef>
                <a:spcPct val="0"/>
              </a:spcBef>
              <a:spcAft>
                <a:spcPct val="0"/>
              </a:spcAft>
              <a:defRPr sz="2800" b="1">
                <a:solidFill>
                  <a:schemeClr val="tx2"/>
                </a:solidFill>
                <a:latin typeface="Arial" panose="020B0604020202020204" pitchFamily="34" charset="0"/>
              </a:defRPr>
            </a:lvl8pPr>
            <a:lvl9pPr marL="1828800" algn="l" rtl="0" fontAlgn="base">
              <a:spcBef>
                <a:spcPct val="0"/>
              </a:spcBef>
              <a:spcAft>
                <a:spcPct val="0"/>
              </a:spcAft>
              <a:defRPr sz="2800" b="1">
                <a:solidFill>
                  <a:schemeClr val="tx2"/>
                </a:solidFill>
                <a:latin typeface="Arial" panose="020B0604020202020204" pitchFamily="34" charset="0"/>
              </a:defRPr>
            </a:lvl9pPr>
          </a:lstStyle>
          <a:p>
            <a:pPr eaLnBrk="1" hangingPunct="1">
              <a:defRPr/>
            </a:pPr>
            <a:r>
              <a:rPr lang="sl-SI" altLang="de-DE" sz="1600" dirty="0" smtClean="0">
                <a:solidFill>
                  <a:schemeClr val="bg1">
                    <a:lumMod val="50000"/>
                  </a:schemeClr>
                </a:solidFill>
              </a:rPr>
              <a:t>1</a:t>
            </a:r>
            <a:r>
              <a:rPr lang="de-CH" altLang="de-DE" sz="1600" dirty="0" smtClean="0">
                <a:solidFill>
                  <a:schemeClr val="bg1">
                    <a:lumMod val="50000"/>
                  </a:schemeClr>
                </a:solidFill>
              </a:rPr>
              <a:t>. Bau von Kläranlagen in der Schweiz</a:t>
            </a:r>
          </a:p>
        </p:txBody>
      </p:sp>
      <p:sp>
        <p:nvSpPr>
          <p:cNvPr id="8" name="Pravokotnik 7"/>
          <p:cNvSpPr/>
          <p:nvPr/>
        </p:nvSpPr>
        <p:spPr>
          <a:xfrm>
            <a:off x="4500563" y="187325"/>
            <a:ext cx="44450" cy="56896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chemeClr val="bg1">
                  <a:lumMod val="50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323850" y="746125"/>
            <a:ext cx="3889375" cy="1143000"/>
          </a:xfrm>
        </p:spPr>
        <p:txBody>
          <a:bodyPr/>
          <a:lstStyle/>
          <a:p>
            <a:r>
              <a:rPr lang="sl-SI" altLang="sl-SI" sz="1600" smtClean="0"/>
              <a:t>2. </a:t>
            </a:r>
            <a:r>
              <a:rPr lang="de-DE" altLang="sl-SI" sz="1600" smtClean="0"/>
              <a:t>Biolo</a:t>
            </a:r>
            <a:r>
              <a:rPr lang="hr-HR" altLang="sl-SI" sz="1600" smtClean="0"/>
              <a:t>ški postupci pri pročišćavanju  </a:t>
            </a:r>
            <a:br>
              <a:rPr lang="hr-HR" altLang="sl-SI" sz="1600" smtClean="0"/>
            </a:br>
            <a:r>
              <a:rPr lang="hr-HR" altLang="sl-SI" sz="1600" smtClean="0"/>
              <a:t>    otpadnih voda u Švicarskoj</a:t>
            </a:r>
            <a:endParaRPr lang="de-CH" altLang="sl-SI" sz="1600" smtClean="0"/>
          </a:p>
        </p:txBody>
      </p:sp>
      <p:sp>
        <p:nvSpPr>
          <p:cNvPr id="12291" name="Inhaltsplatzhalter 2"/>
          <p:cNvSpPr>
            <a:spLocks noGrp="1"/>
          </p:cNvSpPr>
          <p:nvPr>
            <p:ph idx="1"/>
          </p:nvPr>
        </p:nvSpPr>
        <p:spPr>
          <a:xfrm>
            <a:off x="323850" y="2071688"/>
            <a:ext cx="3671888" cy="2981325"/>
          </a:xfrm>
        </p:spPr>
        <p:txBody>
          <a:bodyPr/>
          <a:lstStyle/>
          <a:p>
            <a:r>
              <a:rPr lang="hr-HR" altLang="sl-SI" sz="1400" dirty="0" smtClean="0"/>
              <a:t>Aktivni mulj – </a:t>
            </a:r>
            <a:r>
              <a:rPr lang="hr-HR" altLang="sl-SI" sz="1400" dirty="0" err="1" smtClean="0"/>
              <a:t>aeracijski</a:t>
            </a:r>
            <a:r>
              <a:rPr lang="hr-HR" altLang="sl-SI" sz="1400" dirty="0" smtClean="0"/>
              <a:t> bazeni i spremnici za naknadno pročišćavanje</a:t>
            </a:r>
            <a:endParaRPr lang="de-DE" altLang="sl-SI" sz="1400" dirty="0" smtClean="0"/>
          </a:p>
          <a:p>
            <a:r>
              <a:rPr lang="hr-HR" altLang="sl-SI" sz="1400" dirty="0" smtClean="0"/>
              <a:t>Uklanjanje fosfora kemijskim i biološkim postupcima</a:t>
            </a:r>
            <a:endParaRPr lang="de-DE" altLang="sl-SI" sz="1400" dirty="0" smtClean="0"/>
          </a:p>
          <a:p>
            <a:r>
              <a:rPr lang="de-DE" altLang="sl-SI" sz="1400" dirty="0" smtClean="0"/>
              <a:t>SBR</a:t>
            </a:r>
            <a:r>
              <a:rPr lang="hr-HR" altLang="sl-SI" sz="1400" dirty="0" smtClean="0"/>
              <a:t> postupci</a:t>
            </a:r>
            <a:endParaRPr lang="de-DE" altLang="sl-SI" sz="1400" dirty="0" smtClean="0"/>
          </a:p>
          <a:p>
            <a:r>
              <a:rPr lang="hr-HR" altLang="sl-SI" sz="1400" dirty="0" smtClean="0"/>
              <a:t>Biološki postupak u reaktoru s ispunom</a:t>
            </a:r>
            <a:endParaRPr lang="de-DE" altLang="sl-SI" sz="1400" dirty="0" smtClean="0"/>
          </a:p>
          <a:p>
            <a:r>
              <a:rPr lang="hr-HR" altLang="sl-SI" sz="1400" dirty="0" smtClean="0"/>
              <a:t>FBR postupak</a:t>
            </a:r>
            <a:endParaRPr lang="de-DE" altLang="sl-SI" sz="1400" dirty="0" smtClean="0"/>
          </a:p>
          <a:p>
            <a:r>
              <a:rPr lang="hr-HR" altLang="sl-SI" sz="1400" dirty="0" smtClean="0"/>
              <a:t>Pješčana filtracija</a:t>
            </a:r>
            <a:endParaRPr lang="de-DE" altLang="sl-SI" sz="1400" dirty="0" smtClean="0"/>
          </a:p>
          <a:p>
            <a:r>
              <a:rPr lang="de-DE" altLang="sl-SI" sz="1400" dirty="0" smtClean="0"/>
              <a:t>Membran</a:t>
            </a:r>
            <a:r>
              <a:rPr lang="hr-HR" altLang="sl-SI" sz="1400" dirty="0" err="1" smtClean="0"/>
              <a:t>ska</a:t>
            </a:r>
            <a:r>
              <a:rPr lang="hr-HR" altLang="sl-SI" sz="1400" dirty="0" smtClean="0"/>
              <a:t> filtracija</a:t>
            </a:r>
            <a:r>
              <a:rPr lang="de-DE" altLang="sl-SI" sz="1400" dirty="0" smtClean="0"/>
              <a:t> (</a:t>
            </a:r>
            <a:r>
              <a:rPr lang="hr-HR" altLang="sl-SI" sz="1400" dirty="0" smtClean="0"/>
              <a:t>nestaju bakterije</a:t>
            </a:r>
            <a:r>
              <a:rPr lang="de-DE" altLang="sl-SI" sz="1400" dirty="0" smtClean="0"/>
              <a:t>, </a:t>
            </a:r>
            <a:r>
              <a:rPr lang="hr-HR" altLang="sl-SI" sz="1400" dirty="0" smtClean="0"/>
              <a:t>uklanja se više od </a:t>
            </a:r>
            <a:r>
              <a:rPr lang="de-DE" altLang="sl-SI" sz="1400" dirty="0" smtClean="0"/>
              <a:t>85</a:t>
            </a:r>
            <a:r>
              <a:rPr lang="hr-HR" altLang="sl-SI" sz="1400" dirty="0" smtClean="0"/>
              <a:t> </a:t>
            </a:r>
            <a:r>
              <a:rPr lang="de-DE" altLang="sl-SI" sz="1400" dirty="0" smtClean="0"/>
              <a:t>% </a:t>
            </a:r>
            <a:r>
              <a:rPr lang="hr-HR" altLang="sl-SI" sz="1400" dirty="0" smtClean="0"/>
              <a:t>virusa</a:t>
            </a:r>
            <a:r>
              <a:rPr lang="de-DE" altLang="sl-SI" sz="1400" dirty="0" smtClean="0"/>
              <a:t>)</a:t>
            </a:r>
          </a:p>
          <a:p>
            <a:r>
              <a:rPr lang="hr-HR" altLang="sl-SI" sz="1400" dirty="0" smtClean="0"/>
              <a:t>Uklanjanje </a:t>
            </a:r>
            <a:r>
              <a:rPr lang="hr-HR" altLang="sl-SI" sz="1400" dirty="0" err="1" smtClean="0"/>
              <a:t>mikroonečišćenja</a:t>
            </a:r>
            <a:r>
              <a:rPr lang="hr-HR" altLang="sl-SI" sz="1400" dirty="0" smtClean="0"/>
              <a:t> </a:t>
            </a:r>
            <a:endParaRPr lang="de-DE" altLang="sl-SI" sz="1400" dirty="0" smtClean="0"/>
          </a:p>
          <a:p>
            <a:endParaRPr lang="de-DE" altLang="sl-SI" sz="1400" dirty="0" smtClean="0">
              <a:solidFill>
                <a:srgbClr val="FF0000"/>
              </a:solidFill>
            </a:endParaRPr>
          </a:p>
          <a:p>
            <a:endParaRPr lang="de-CH" altLang="sl-SI" sz="1400" dirty="0" smtClean="0"/>
          </a:p>
        </p:txBody>
      </p:sp>
      <p:sp>
        <p:nvSpPr>
          <p:cNvPr id="12292" name="Foliennummernplatzhalter 3"/>
          <p:cNvSpPr>
            <a:spLocks noGrp="1"/>
          </p:cNvSpPr>
          <p:nvPr>
            <p:ph type="sldNum" sz="quarter" idx="11"/>
          </p:nvPr>
        </p:nvSpPr>
        <p:spPr>
          <a:noFill/>
          <a:ln>
            <a:miter lim="800000"/>
            <a:headEnd/>
            <a:tailEnd/>
          </a:ln>
        </p:spPr>
        <p:txBody>
          <a:bodyPr/>
          <a:lstStyle/>
          <a:p>
            <a:fld id="{CB22CAA5-9EE4-4ECB-A07F-59ECAB36243A}" type="slidenum">
              <a:rPr lang="de-CH" altLang="de-DE"/>
              <a:pPr/>
              <a:t>4</a:t>
            </a:fld>
            <a:endParaRPr lang="de-CH" altLang="de-DE"/>
          </a:p>
        </p:txBody>
      </p:sp>
      <p:sp>
        <p:nvSpPr>
          <p:cNvPr id="5" name="Titel 1"/>
          <p:cNvSpPr txBox="1">
            <a:spLocks/>
          </p:cNvSpPr>
          <p:nvPr/>
        </p:nvSpPr>
        <p:spPr bwMode="auto">
          <a:xfrm>
            <a:off x="4932363" y="779463"/>
            <a:ext cx="3814762" cy="1143000"/>
          </a:xfrm>
          <a:prstGeom prst="rect">
            <a:avLst/>
          </a:prstGeom>
          <a:noFill/>
          <a:ln>
            <a:noFill/>
          </a:ln>
          <a:extLst/>
        </p:spPr>
        <p:txBody>
          <a:bodyPr anchor="ctr"/>
          <a:lstStyle>
            <a:lvl1pPr algn="l" rtl="0" eaLnBrk="0" fontAlgn="base" hangingPunct="0">
              <a:spcBef>
                <a:spcPct val="0"/>
              </a:spcBef>
              <a:spcAft>
                <a:spcPct val="0"/>
              </a:spcAft>
              <a:defRPr sz="2800" b="1" kern="1200">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anose="020B0604020202020204" pitchFamily="34" charset="0"/>
              </a:defRPr>
            </a:lvl2pPr>
            <a:lvl3pPr algn="l" rtl="0" eaLnBrk="0" fontAlgn="base" hangingPunct="0">
              <a:spcBef>
                <a:spcPct val="0"/>
              </a:spcBef>
              <a:spcAft>
                <a:spcPct val="0"/>
              </a:spcAft>
              <a:defRPr sz="2800" b="1">
                <a:solidFill>
                  <a:schemeClr val="tx2"/>
                </a:solidFill>
                <a:latin typeface="Arial" panose="020B0604020202020204" pitchFamily="34" charset="0"/>
              </a:defRPr>
            </a:lvl3pPr>
            <a:lvl4pPr algn="l" rtl="0" eaLnBrk="0" fontAlgn="base" hangingPunct="0">
              <a:spcBef>
                <a:spcPct val="0"/>
              </a:spcBef>
              <a:spcAft>
                <a:spcPct val="0"/>
              </a:spcAft>
              <a:defRPr sz="2800" b="1">
                <a:solidFill>
                  <a:schemeClr val="tx2"/>
                </a:solidFill>
                <a:latin typeface="Arial" panose="020B0604020202020204" pitchFamily="34" charset="0"/>
              </a:defRPr>
            </a:lvl4pPr>
            <a:lvl5pPr algn="l" rtl="0" eaLnBrk="0" fontAlgn="base" hangingPunct="0">
              <a:spcBef>
                <a:spcPct val="0"/>
              </a:spcBef>
              <a:spcAft>
                <a:spcPct val="0"/>
              </a:spcAft>
              <a:defRPr sz="2800" b="1">
                <a:solidFill>
                  <a:schemeClr val="tx2"/>
                </a:solidFill>
                <a:latin typeface="Arial" panose="020B0604020202020204" pitchFamily="34" charset="0"/>
              </a:defRPr>
            </a:lvl5pPr>
            <a:lvl6pPr marL="457200" algn="l" rtl="0" fontAlgn="base">
              <a:spcBef>
                <a:spcPct val="0"/>
              </a:spcBef>
              <a:spcAft>
                <a:spcPct val="0"/>
              </a:spcAft>
              <a:defRPr sz="2800" b="1">
                <a:solidFill>
                  <a:schemeClr val="tx2"/>
                </a:solidFill>
                <a:latin typeface="Arial" panose="020B0604020202020204" pitchFamily="34" charset="0"/>
              </a:defRPr>
            </a:lvl6pPr>
            <a:lvl7pPr marL="914400" algn="l" rtl="0" fontAlgn="base">
              <a:spcBef>
                <a:spcPct val="0"/>
              </a:spcBef>
              <a:spcAft>
                <a:spcPct val="0"/>
              </a:spcAft>
              <a:defRPr sz="2800" b="1">
                <a:solidFill>
                  <a:schemeClr val="tx2"/>
                </a:solidFill>
                <a:latin typeface="Arial" panose="020B0604020202020204" pitchFamily="34" charset="0"/>
              </a:defRPr>
            </a:lvl7pPr>
            <a:lvl8pPr marL="1371600" algn="l" rtl="0" fontAlgn="base">
              <a:spcBef>
                <a:spcPct val="0"/>
              </a:spcBef>
              <a:spcAft>
                <a:spcPct val="0"/>
              </a:spcAft>
              <a:defRPr sz="2800" b="1">
                <a:solidFill>
                  <a:schemeClr val="tx2"/>
                </a:solidFill>
                <a:latin typeface="Arial" panose="020B0604020202020204" pitchFamily="34" charset="0"/>
              </a:defRPr>
            </a:lvl8pPr>
            <a:lvl9pPr marL="1828800" algn="l" rtl="0" fontAlgn="base">
              <a:spcBef>
                <a:spcPct val="0"/>
              </a:spcBef>
              <a:spcAft>
                <a:spcPct val="0"/>
              </a:spcAft>
              <a:defRPr sz="2800" b="1">
                <a:solidFill>
                  <a:schemeClr val="tx2"/>
                </a:solidFill>
                <a:latin typeface="Arial" panose="020B0604020202020204" pitchFamily="34" charset="0"/>
              </a:defRPr>
            </a:lvl9pPr>
          </a:lstStyle>
          <a:p>
            <a:pPr>
              <a:defRPr/>
            </a:pPr>
            <a:r>
              <a:rPr lang="sl-SI" altLang="sl-SI" sz="1600" dirty="0" smtClean="0">
                <a:solidFill>
                  <a:schemeClr val="bg1">
                    <a:lumMod val="50000"/>
                  </a:schemeClr>
                </a:solidFill>
              </a:rPr>
              <a:t>2. </a:t>
            </a:r>
            <a:r>
              <a:rPr lang="de-DE" altLang="sl-SI" sz="1600" dirty="0" smtClean="0">
                <a:solidFill>
                  <a:schemeClr val="bg1">
                    <a:lumMod val="50000"/>
                  </a:schemeClr>
                </a:solidFill>
              </a:rPr>
              <a:t>Biologische Verfahren der   </a:t>
            </a:r>
            <a:br>
              <a:rPr lang="de-DE" altLang="sl-SI" sz="1600" dirty="0" smtClean="0">
                <a:solidFill>
                  <a:schemeClr val="bg1">
                    <a:lumMod val="50000"/>
                  </a:schemeClr>
                </a:solidFill>
              </a:rPr>
            </a:br>
            <a:r>
              <a:rPr lang="de-DE" altLang="sl-SI" sz="1600" dirty="0" smtClean="0">
                <a:solidFill>
                  <a:schemeClr val="bg1">
                    <a:lumMod val="50000"/>
                  </a:schemeClr>
                </a:solidFill>
              </a:rPr>
              <a:t>    Abwasserreinigung in der Schweiz</a:t>
            </a:r>
            <a:endParaRPr lang="de-CH" altLang="sl-SI" sz="1600" dirty="0" smtClean="0">
              <a:solidFill>
                <a:schemeClr val="bg1">
                  <a:lumMod val="50000"/>
                </a:schemeClr>
              </a:solidFill>
            </a:endParaRPr>
          </a:p>
        </p:txBody>
      </p:sp>
      <p:sp>
        <p:nvSpPr>
          <p:cNvPr id="6" name="Inhaltsplatzhalter 2"/>
          <p:cNvSpPr txBox="1">
            <a:spLocks/>
          </p:cNvSpPr>
          <p:nvPr/>
        </p:nvSpPr>
        <p:spPr bwMode="auto">
          <a:xfrm>
            <a:off x="4932363" y="2105025"/>
            <a:ext cx="3671887" cy="2979738"/>
          </a:xfrm>
          <a:prstGeom prst="rect">
            <a:avLst/>
          </a:prstGeom>
          <a:noFill/>
          <a:ln>
            <a:noFill/>
          </a:ln>
          <a:extLst/>
        </p:spPr>
        <p:txBody>
          <a:bodyPr/>
          <a:lst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de-DE" altLang="sl-SI" sz="1400" dirty="0" err="1" smtClean="0">
                <a:solidFill>
                  <a:schemeClr val="bg1">
                    <a:lumMod val="50000"/>
                  </a:schemeClr>
                </a:solidFill>
              </a:rPr>
              <a:t>Belebtschlammbiologie</a:t>
            </a:r>
            <a:r>
              <a:rPr lang="de-DE" altLang="sl-SI" sz="1400" dirty="0" smtClean="0">
                <a:solidFill>
                  <a:schemeClr val="bg1">
                    <a:lumMod val="50000"/>
                  </a:schemeClr>
                </a:solidFill>
              </a:rPr>
              <a:t> Belüftungs- und Nachklärbecken</a:t>
            </a:r>
          </a:p>
          <a:p>
            <a:pPr>
              <a:defRPr/>
            </a:pPr>
            <a:r>
              <a:rPr lang="de-DE" altLang="sl-SI" sz="1400" dirty="0" smtClean="0">
                <a:solidFill>
                  <a:schemeClr val="bg1">
                    <a:lumMod val="50000"/>
                  </a:schemeClr>
                </a:solidFill>
              </a:rPr>
              <a:t>Phosphorelimination mit Chemie oder biologisch</a:t>
            </a:r>
          </a:p>
          <a:p>
            <a:pPr>
              <a:defRPr/>
            </a:pPr>
            <a:r>
              <a:rPr lang="de-DE" altLang="sl-SI" sz="1400" dirty="0" smtClean="0">
                <a:solidFill>
                  <a:schemeClr val="bg1">
                    <a:lumMod val="50000"/>
                  </a:schemeClr>
                </a:solidFill>
              </a:rPr>
              <a:t>SBR-Verfahren</a:t>
            </a:r>
          </a:p>
          <a:p>
            <a:pPr>
              <a:defRPr/>
            </a:pPr>
            <a:r>
              <a:rPr lang="de-DE" altLang="sl-SI" sz="1400" dirty="0" smtClean="0">
                <a:solidFill>
                  <a:schemeClr val="bg1">
                    <a:lumMod val="50000"/>
                  </a:schemeClr>
                </a:solidFill>
              </a:rPr>
              <a:t>Festbettbiologie</a:t>
            </a:r>
          </a:p>
          <a:p>
            <a:pPr>
              <a:defRPr/>
            </a:pPr>
            <a:r>
              <a:rPr lang="de-DE" altLang="sl-SI" sz="1400" dirty="0" smtClean="0">
                <a:solidFill>
                  <a:schemeClr val="bg1">
                    <a:lumMod val="50000"/>
                  </a:schemeClr>
                </a:solidFill>
              </a:rPr>
              <a:t>Wirbelbett Verfahren</a:t>
            </a:r>
          </a:p>
          <a:p>
            <a:pPr>
              <a:defRPr/>
            </a:pPr>
            <a:r>
              <a:rPr lang="de-DE" altLang="sl-SI" sz="1400" dirty="0" smtClean="0">
                <a:solidFill>
                  <a:schemeClr val="bg1">
                    <a:lumMod val="50000"/>
                  </a:schemeClr>
                </a:solidFill>
              </a:rPr>
              <a:t>Sandfiltration</a:t>
            </a:r>
          </a:p>
          <a:p>
            <a:pPr>
              <a:defRPr/>
            </a:pPr>
            <a:r>
              <a:rPr lang="de-DE" altLang="sl-SI" sz="1400" dirty="0" err="1" smtClean="0">
                <a:solidFill>
                  <a:schemeClr val="bg1">
                    <a:lumMod val="50000"/>
                  </a:schemeClr>
                </a:solidFill>
              </a:rPr>
              <a:t>Membranfiltration</a:t>
            </a:r>
            <a:r>
              <a:rPr lang="de-DE" altLang="sl-SI" sz="1400" dirty="0" smtClean="0">
                <a:solidFill>
                  <a:schemeClr val="bg1">
                    <a:lumMod val="50000"/>
                  </a:schemeClr>
                </a:solidFill>
              </a:rPr>
              <a:t> (keine Bakterien mehr, 85% der Viren eliminiert)</a:t>
            </a:r>
          </a:p>
          <a:p>
            <a:pPr>
              <a:defRPr/>
            </a:pPr>
            <a:r>
              <a:rPr lang="de-DE" altLang="sl-SI" sz="1400" dirty="0" smtClean="0">
                <a:solidFill>
                  <a:schemeClr val="bg1">
                    <a:lumMod val="50000"/>
                  </a:schemeClr>
                </a:solidFill>
              </a:rPr>
              <a:t>Elimination von Mikroverunreinigungen</a:t>
            </a:r>
          </a:p>
          <a:p>
            <a:pPr>
              <a:defRPr/>
            </a:pPr>
            <a:endParaRPr lang="de-DE" altLang="sl-SI" sz="1400" dirty="0" smtClean="0">
              <a:solidFill>
                <a:schemeClr val="bg1">
                  <a:lumMod val="50000"/>
                </a:schemeClr>
              </a:solidFill>
            </a:endParaRPr>
          </a:p>
          <a:p>
            <a:pPr>
              <a:defRPr/>
            </a:pPr>
            <a:endParaRPr lang="de-CH" altLang="sl-SI" sz="1400" dirty="0" smtClean="0">
              <a:solidFill>
                <a:schemeClr val="bg1">
                  <a:lumMod val="50000"/>
                </a:schemeClr>
              </a:solidFill>
            </a:endParaRPr>
          </a:p>
        </p:txBody>
      </p:sp>
      <p:sp>
        <p:nvSpPr>
          <p:cNvPr id="11" name="Pravokotnik 10"/>
          <p:cNvSpPr/>
          <p:nvPr/>
        </p:nvSpPr>
        <p:spPr>
          <a:xfrm>
            <a:off x="4500563" y="187325"/>
            <a:ext cx="44450" cy="56896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chemeClr val="bg1">
                  <a:lumMod val="50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250825" y="274638"/>
            <a:ext cx="4032250" cy="1143000"/>
          </a:xfrm>
        </p:spPr>
        <p:txBody>
          <a:bodyPr/>
          <a:lstStyle/>
          <a:p>
            <a:r>
              <a:rPr lang="de-DE" altLang="sl-SI" sz="1600" dirty="0" smtClean="0"/>
              <a:t>3. </a:t>
            </a:r>
            <a:r>
              <a:rPr lang="hr-HR" altLang="sl-SI" sz="1600" dirty="0" smtClean="0"/>
              <a:t>Postupci pri tretmanu  mulja u </a:t>
            </a:r>
            <a:br>
              <a:rPr lang="hr-HR" altLang="sl-SI" sz="1600" dirty="0" smtClean="0"/>
            </a:br>
            <a:r>
              <a:rPr lang="hr-HR" altLang="sl-SI" sz="1600" dirty="0" smtClean="0"/>
              <a:t>    Švicarskoj</a:t>
            </a:r>
            <a:endParaRPr lang="de-CH" altLang="sl-SI" sz="1600" dirty="0" smtClean="0"/>
          </a:p>
        </p:txBody>
      </p:sp>
      <p:sp>
        <p:nvSpPr>
          <p:cNvPr id="13315" name="Inhaltsplatzhalter 2"/>
          <p:cNvSpPr>
            <a:spLocks noGrp="1"/>
          </p:cNvSpPr>
          <p:nvPr>
            <p:ph idx="1"/>
          </p:nvPr>
        </p:nvSpPr>
        <p:spPr>
          <a:xfrm>
            <a:off x="250825" y="1341438"/>
            <a:ext cx="4105275" cy="4784725"/>
          </a:xfrm>
        </p:spPr>
        <p:txBody>
          <a:bodyPr/>
          <a:lstStyle/>
          <a:p>
            <a:r>
              <a:rPr lang="hr-HR" altLang="sl-SI" sz="1100" dirty="0" smtClean="0"/>
              <a:t>Prva postrojenja za razgradnju mulja  još 40-ih godina prošlog stoljeća </a:t>
            </a:r>
            <a:r>
              <a:rPr lang="de-DE" altLang="sl-SI" sz="1100" dirty="0" smtClean="0"/>
              <a:t> </a:t>
            </a:r>
          </a:p>
          <a:p>
            <a:r>
              <a:rPr lang="hr-HR" altLang="sl-SI" sz="1100" dirty="0" smtClean="0"/>
              <a:t>Od</a:t>
            </a:r>
            <a:r>
              <a:rPr lang="de-DE" altLang="sl-SI" sz="1100" dirty="0" smtClean="0"/>
              <a:t> 3.000  </a:t>
            </a:r>
            <a:r>
              <a:rPr lang="hr-HR" altLang="sl-SI" sz="1100" dirty="0" smtClean="0"/>
              <a:t>ES pa nadalje vrši se razgradnja mulja</a:t>
            </a:r>
            <a:r>
              <a:rPr lang="de-DE" altLang="sl-SI" sz="1100" dirty="0" smtClean="0"/>
              <a:t> (</a:t>
            </a:r>
            <a:r>
              <a:rPr lang="hr-HR" altLang="sl-SI" sz="1100" dirty="0" smtClean="0"/>
              <a:t>a</a:t>
            </a:r>
            <a:r>
              <a:rPr lang="de-DE" altLang="sl-SI" sz="1100" dirty="0" err="1" smtClean="0"/>
              <a:t>naerob</a:t>
            </a:r>
            <a:r>
              <a:rPr lang="hr-HR" altLang="sl-SI" sz="1100" dirty="0" smtClean="0"/>
              <a:t>ni tretman mulja</a:t>
            </a:r>
            <a:r>
              <a:rPr lang="de-DE" altLang="sl-SI" sz="1100" dirty="0" smtClean="0"/>
              <a:t>).</a:t>
            </a:r>
          </a:p>
          <a:p>
            <a:r>
              <a:rPr lang="hr-HR" altLang="sl-SI" sz="1100" dirty="0" smtClean="0"/>
              <a:t>Pogoni za anaerobnu razgradnju mulja</a:t>
            </a:r>
            <a:r>
              <a:rPr lang="de-DE" altLang="sl-SI" sz="1100" dirty="0" smtClean="0"/>
              <a:t> </a:t>
            </a:r>
            <a:r>
              <a:rPr lang="hr-HR" altLang="sl-SI" sz="1100" dirty="0" smtClean="0"/>
              <a:t> od preko </a:t>
            </a:r>
            <a:r>
              <a:rPr lang="de-DE" altLang="sl-SI" sz="1100" dirty="0" smtClean="0"/>
              <a:t> 5</a:t>
            </a:r>
            <a:r>
              <a:rPr lang="hr-HR" altLang="sl-SI" sz="1100" dirty="0" smtClean="0"/>
              <a:t>.</a:t>
            </a:r>
            <a:r>
              <a:rPr lang="de-DE" altLang="sl-SI" sz="1100" dirty="0" smtClean="0"/>
              <a:t>000 </a:t>
            </a:r>
            <a:r>
              <a:rPr lang="hr-HR" altLang="sl-SI" sz="1100" dirty="0" smtClean="0"/>
              <a:t>ES danas pokrivaju svoje troškove</a:t>
            </a:r>
            <a:r>
              <a:rPr lang="de-DE" altLang="sl-SI" sz="1100" dirty="0" smtClean="0"/>
              <a:t>.</a:t>
            </a:r>
          </a:p>
          <a:p>
            <a:r>
              <a:rPr lang="hr-HR" altLang="sl-SI" sz="1100" dirty="0" smtClean="0"/>
              <a:t>U </a:t>
            </a:r>
            <a:r>
              <a:rPr lang="de-DE" altLang="sl-SI" sz="1100" dirty="0" smtClean="0"/>
              <a:t>2003</a:t>
            </a:r>
            <a:r>
              <a:rPr lang="hr-HR" altLang="sl-SI" sz="1100" dirty="0" smtClean="0"/>
              <a:t>. godini u pogonu je bilo</a:t>
            </a:r>
            <a:r>
              <a:rPr lang="de-DE" altLang="sl-SI" sz="1100" dirty="0" smtClean="0"/>
              <a:t> 300 </a:t>
            </a:r>
            <a:r>
              <a:rPr lang="hr-HR" altLang="sl-SI" sz="1100" dirty="0" smtClean="0"/>
              <a:t>uređaja za pročišćavanje otpadnih voda s anaerobnim tretmanom mulja te iskorištavanjem bioplina.</a:t>
            </a:r>
            <a:endParaRPr lang="de-DE" altLang="sl-SI" sz="1100" dirty="0" smtClean="0"/>
          </a:p>
          <a:p>
            <a:r>
              <a:rPr lang="hr-HR" altLang="sl-SI" sz="1100" dirty="0" smtClean="0"/>
              <a:t>Proizvodnja električne energije i topline iz bioplina.</a:t>
            </a:r>
            <a:r>
              <a:rPr lang="de-DE" altLang="sl-SI" sz="1100" dirty="0" smtClean="0"/>
              <a:t> </a:t>
            </a:r>
            <a:r>
              <a:rPr lang="de-DE" altLang="sl-SI" sz="1100" dirty="0" err="1" smtClean="0"/>
              <a:t>Bio</a:t>
            </a:r>
            <a:r>
              <a:rPr lang="hr-HR" altLang="sl-SI" sz="1100" dirty="0" smtClean="0"/>
              <a:t>plin odgovara biološkoj energiji poput </a:t>
            </a:r>
            <a:r>
              <a:rPr lang="hr-HR" altLang="sl-SI" sz="1100" dirty="0" err="1" smtClean="0"/>
              <a:t>vjetroenergije</a:t>
            </a:r>
            <a:r>
              <a:rPr lang="hr-HR" altLang="sl-SI" sz="1100" dirty="0" smtClean="0"/>
              <a:t> ili solarne energije.</a:t>
            </a:r>
            <a:endParaRPr lang="de-DE" altLang="sl-SI" sz="1100" dirty="0" smtClean="0"/>
          </a:p>
          <a:p>
            <a:r>
              <a:rPr lang="hr-HR" altLang="sl-SI" sz="1100" dirty="0" smtClean="0"/>
              <a:t>Švicarski uređaji za pročišćavanje otpadnih voda proizvode </a:t>
            </a:r>
            <a:r>
              <a:rPr lang="de-DE" altLang="sl-SI" sz="1100" dirty="0" smtClean="0"/>
              <a:t> 90 </a:t>
            </a:r>
            <a:r>
              <a:rPr lang="hr-HR" altLang="sl-SI" sz="1100" dirty="0" smtClean="0"/>
              <a:t>milijuna kubičnih metara  bioplina godišnje što odgovara</a:t>
            </a:r>
            <a:r>
              <a:rPr lang="de-DE" altLang="sl-SI" sz="1100" dirty="0" smtClean="0"/>
              <a:t> </a:t>
            </a:r>
            <a:r>
              <a:rPr lang="hr-HR" altLang="sl-SI" sz="1100" dirty="0" smtClean="0"/>
              <a:t>količini od </a:t>
            </a:r>
            <a:r>
              <a:rPr lang="de-DE" altLang="sl-SI" sz="1100" dirty="0" smtClean="0"/>
              <a:t>50</a:t>
            </a:r>
            <a:r>
              <a:rPr lang="hr-HR" altLang="sl-SI" sz="1100" dirty="0" smtClean="0"/>
              <a:t>.</a:t>
            </a:r>
            <a:r>
              <a:rPr lang="de-DE" altLang="sl-SI" sz="1100" dirty="0" smtClean="0"/>
              <a:t>000 </a:t>
            </a:r>
            <a:r>
              <a:rPr lang="hr-HR" altLang="sl-SI" sz="1100" dirty="0" smtClean="0"/>
              <a:t>tona lož ulja odnosno</a:t>
            </a:r>
            <a:r>
              <a:rPr lang="de-DE" altLang="sl-SI" sz="1100" dirty="0" smtClean="0"/>
              <a:t> 75</a:t>
            </a:r>
            <a:r>
              <a:rPr lang="hr-HR" altLang="sl-SI" sz="1100" dirty="0" smtClean="0"/>
              <a:t>.</a:t>
            </a:r>
            <a:r>
              <a:rPr lang="de-DE" altLang="sl-SI" sz="1100" dirty="0" smtClean="0"/>
              <a:t>000</a:t>
            </a:r>
            <a:r>
              <a:rPr lang="hr-HR" altLang="sl-SI" sz="1100" dirty="0" smtClean="0"/>
              <a:t>.</a:t>
            </a:r>
            <a:r>
              <a:rPr lang="de-DE" altLang="sl-SI" sz="1100" dirty="0" smtClean="0"/>
              <a:t>000 </a:t>
            </a:r>
            <a:r>
              <a:rPr lang="hr-HR" altLang="sl-SI" sz="1100" dirty="0" smtClean="0"/>
              <a:t>litara lož ulja </a:t>
            </a:r>
            <a:r>
              <a:rPr lang="de-DE" altLang="sl-SI" sz="1100" dirty="0" smtClean="0"/>
              <a:t>(</a:t>
            </a:r>
            <a:r>
              <a:rPr lang="hr-HR" altLang="sl-SI" sz="1100" dirty="0" smtClean="0"/>
              <a:t>stanje iz</a:t>
            </a:r>
            <a:r>
              <a:rPr lang="de-DE" altLang="sl-SI" sz="1100" dirty="0" smtClean="0"/>
              <a:t> 2005</a:t>
            </a:r>
            <a:r>
              <a:rPr lang="hr-HR" altLang="sl-SI" sz="1100" dirty="0" smtClean="0"/>
              <a:t>. godine</a:t>
            </a:r>
            <a:r>
              <a:rPr lang="de-DE" altLang="sl-SI" sz="1100" dirty="0" smtClean="0"/>
              <a:t>). </a:t>
            </a:r>
            <a:r>
              <a:rPr lang="hr-HR" altLang="sl-SI" sz="1100" dirty="0" smtClean="0"/>
              <a:t>Na taj način ostvaruju se značajne uštede primarne energije i  smanjuje emisija </a:t>
            </a:r>
            <a:r>
              <a:rPr lang="de-DE" altLang="sl-SI" sz="1100" dirty="0" smtClean="0"/>
              <a:t> CO</a:t>
            </a:r>
            <a:r>
              <a:rPr lang="de-DE" altLang="sl-SI" sz="1100" baseline="-25000" dirty="0" smtClean="0"/>
              <a:t>2</a:t>
            </a:r>
            <a:r>
              <a:rPr lang="de-DE" altLang="sl-SI" sz="1100" dirty="0" smtClean="0"/>
              <a:t>  </a:t>
            </a:r>
            <a:r>
              <a:rPr lang="hr-HR" altLang="sl-SI" sz="1100" dirty="0" smtClean="0"/>
              <a:t>u atmosferu.</a:t>
            </a:r>
            <a:endParaRPr lang="de-DE" altLang="sl-SI" sz="1100" dirty="0" smtClean="0"/>
          </a:p>
          <a:p>
            <a:r>
              <a:rPr lang="hr-HR" altLang="sl-SI" sz="1100" dirty="0" smtClean="0"/>
              <a:t>Vlastita proizvodnja energije pomoću bioplina pokriva između 4</a:t>
            </a:r>
            <a:r>
              <a:rPr lang="de-DE" altLang="sl-SI" sz="1100" dirty="0" smtClean="0"/>
              <a:t>0</a:t>
            </a:r>
            <a:r>
              <a:rPr lang="hr-HR" altLang="sl-SI" sz="1100" dirty="0" smtClean="0"/>
              <a:t> </a:t>
            </a:r>
            <a:r>
              <a:rPr lang="de-DE" altLang="sl-SI" sz="1100" dirty="0" smtClean="0"/>
              <a:t>% </a:t>
            </a:r>
            <a:r>
              <a:rPr lang="hr-HR" altLang="sl-SI" sz="1100" dirty="0" smtClean="0"/>
              <a:t>i</a:t>
            </a:r>
            <a:r>
              <a:rPr lang="de-DE" altLang="sl-SI" sz="1100" dirty="0" smtClean="0"/>
              <a:t> 70</a:t>
            </a:r>
            <a:r>
              <a:rPr lang="hr-HR" altLang="sl-SI" sz="1100" dirty="0" smtClean="0"/>
              <a:t> </a:t>
            </a:r>
            <a:r>
              <a:rPr lang="de-DE" altLang="sl-SI" sz="1100" dirty="0" smtClean="0"/>
              <a:t>% </a:t>
            </a:r>
            <a:r>
              <a:rPr lang="hr-HR" altLang="sl-SI" sz="1100" dirty="0" smtClean="0"/>
              <a:t> potrebne za energije uređaja za pročišćavanje otpadnih voda.</a:t>
            </a:r>
            <a:endParaRPr lang="de-DE" altLang="sl-SI" sz="1100" dirty="0" smtClean="0"/>
          </a:p>
          <a:p>
            <a:r>
              <a:rPr lang="hr-HR" altLang="sl-SI" sz="1100" dirty="0" smtClean="0"/>
              <a:t>U pravilu se mulj nakon razgradnje dehidrira</a:t>
            </a:r>
            <a:r>
              <a:rPr lang="de-DE" altLang="sl-SI" sz="1100" dirty="0" smtClean="0"/>
              <a:t> (</a:t>
            </a:r>
            <a:r>
              <a:rPr lang="hr-HR" altLang="sl-SI" sz="1100" dirty="0" smtClean="0"/>
              <a:t>sadrži od </a:t>
            </a:r>
            <a:r>
              <a:rPr lang="de-DE" altLang="sl-SI" sz="1100" dirty="0" smtClean="0"/>
              <a:t>25</a:t>
            </a:r>
            <a:r>
              <a:rPr lang="hr-HR" altLang="sl-SI" sz="1100" dirty="0" smtClean="0"/>
              <a:t> </a:t>
            </a:r>
            <a:r>
              <a:rPr lang="de-DE" altLang="sl-SI" sz="1100" dirty="0" smtClean="0"/>
              <a:t>% </a:t>
            </a:r>
            <a:r>
              <a:rPr lang="hr-HR" altLang="sl-SI" sz="1100" dirty="0" smtClean="0"/>
              <a:t> do </a:t>
            </a:r>
            <a:r>
              <a:rPr lang="de-DE" altLang="sl-SI" sz="1100" dirty="0" smtClean="0"/>
              <a:t>40</a:t>
            </a:r>
            <a:r>
              <a:rPr lang="hr-HR" altLang="sl-SI" sz="1100" dirty="0" smtClean="0"/>
              <a:t> </a:t>
            </a:r>
            <a:r>
              <a:rPr lang="de-DE" altLang="sl-SI" sz="1100" dirty="0" smtClean="0"/>
              <a:t>%</a:t>
            </a:r>
            <a:r>
              <a:rPr lang="hr-HR" altLang="sl-SI" sz="1100" dirty="0" smtClean="0"/>
              <a:t> suhe tvari</a:t>
            </a:r>
            <a:r>
              <a:rPr lang="de-DE" altLang="sl-SI" sz="1100" dirty="0" smtClean="0"/>
              <a:t> ), </a:t>
            </a:r>
            <a:r>
              <a:rPr lang="hr-HR" altLang="sl-SI" sz="1100" dirty="0" smtClean="0"/>
              <a:t>isušuje</a:t>
            </a:r>
            <a:r>
              <a:rPr lang="de-DE" altLang="sl-SI" sz="1100" dirty="0" smtClean="0"/>
              <a:t> (</a:t>
            </a:r>
            <a:r>
              <a:rPr lang="hr-HR" altLang="sl-SI" sz="1100" dirty="0" smtClean="0"/>
              <a:t>sadrži </a:t>
            </a:r>
            <a:r>
              <a:rPr lang="de-DE" altLang="sl-SI" sz="1100" dirty="0" smtClean="0"/>
              <a:t>70</a:t>
            </a:r>
            <a:r>
              <a:rPr lang="hr-HR" altLang="sl-SI" sz="1100" dirty="0" smtClean="0"/>
              <a:t> </a:t>
            </a:r>
            <a:r>
              <a:rPr lang="de-DE" altLang="sl-SI" sz="1100" dirty="0" smtClean="0"/>
              <a:t>% </a:t>
            </a:r>
            <a:r>
              <a:rPr lang="hr-HR" altLang="sl-SI" sz="1100" dirty="0" smtClean="0"/>
              <a:t>do</a:t>
            </a:r>
            <a:r>
              <a:rPr lang="de-DE" altLang="sl-SI" sz="1100" dirty="0" smtClean="0"/>
              <a:t> 95</a:t>
            </a:r>
            <a:r>
              <a:rPr lang="hr-HR" altLang="sl-SI" sz="1100" dirty="0" smtClean="0"/>
              <a:t> </a:t>
            </a:r>
            <a:r>
              <a:rPr lang="de-DE" altLang="sl-SI" sz="1100" dirty="0" smtClean="0"/>
              <a:t>%</a:t>
            </a:r>
            <a:r>
              <a:rPr lang="hr-HR" altLang="sl-SI" sz="1100" dirty="0" smtClean="0"/>
              <a:t> suhe tvari</a:t>
            </a:r>
            <a:r>
              <a:rPr lang="de-DE" altLang="sl-SI" sz="1100" dirty="0" smtClean="0"/>
              <a:t>)</a:t>
            </a:r>
            <a:r>
              <a:rPr lang="hr-HR" altLang="sl-SI" sz="1100" dirty="0" smtClean="0"/>
              <a:t> i spaljuje</a:t>
            </a:r>
            <a:r>
              <a:rPr lang="de-DE" altLang="sl-SI" sz="1100" dirty="0" smtClean="0"/>
              <a:t> (</a:t>
            </a:r>
            <a:r>
              <a:rPr lang="hr-HR" altLang="sl-SI" sz="1100" dirty="0" smtClean="0"/>
              <a:t>spalionice otpada ili cementna industrija).</a:t>
            </a:r>
            <a:r>
              <a:rPr lang="de-DE" altLang="sl-SI" sz="1100" dirty="0" smtClean="0"/>
              <a:t> </a:t>
            </a:r>
            <a:r>
              <a:rPr lang="hr-HR" altLang="sl-SI" sz="1100" dirty="0" smtClean="0"/>
              <a:t>Time su uklonjene štetne tvari poput lijekova </a:t>
            </a:r>
            <a:r>
              <a:rPr lang="hr-HR" altLang="sl-SI" sz="1100" dirty="0" err="1" smtClean="0"/>
              <a:t>itd</a:t>
            </a:r>
            <a:r>
              <a:rPr lang="hr-HR" altLang="sl-SI" sz="1100" dirty="0" smtClean="0"/>
              <a:t>.</a:t>
            </a:r>
            <a:endParaRPr lang="de-DE" altLang="sl-SI" sz="1100" dirty="0" smtClean="0"/>
          </a:p>
          <a:p>
            <a:endParaRPr lang="de-CH" altLang="sl-SI" sz="1100" dirty="0" smtClean="0"/>
          </a:p>
        </p:txBody>
      </p:sp>
      <p:sp>
        <p:nvSpPr>
          <p:cNvPr id="13316" name="Foliennummernplatzhalter 3"/>
          <p:cNvSpPr>
            <a:spLocks noGrp="1"/>
          </p:cNvSpPr>
          <p:nvPr>
            <p:ph type="sldNum" sz="quarter" idx="11"/>
          </p:nvPr>
        </p:nvSpPr>
        <p:spPr>
          <a:noFill/>
          <a:ln>
            <a:miter lim="800000"/>
            <a:headEnd/>
            <a:tailEnd/>
          </a:ln>
        </p:spPr>
        <p:txBody>
          <a:bodyPr/>
          <a:lstStyle/>
          <a:p>
            <a:fld id="{C4A0C6BA-B0CF-4785-AEC4-300D7C395C73}" type="slidenum">
              <a:rPr lang="de-CH" altLang="de-DE"/>
              <a:pPr/>
              <a:t>5</a:t>
            </a:fld>
            <a:endParaRPr lang="de-CH" altLang="de-DE"/>
          </a:p>
        </p:txBody>
      </p:sp>
      <p:sp>
        <p:nvSpPr>
          <p:cNvPr id="5" name="Titel 1"/>
          <p:cNvSpPr txBox="1">
            <a:spLocks/>
          </p:cNvSpPr>
          <p:nvPr/>
        </p:nvSpPr>
        <p:spPr bwMode="auto">
          <a:xfrm>
            <a:off x="4751388" y="274638"/>
            <a:ext cx="4032250" cy="1143000"/>
          </a:xfrm>
          <a:prstGeom prst="rect">
            <a:avLst/>
          </a:prstGeom>
          <a:noFill/>
          <a:ln>
            <a:noFill/>
          </a:ln>
          <a:extLst/>
        </p:spPr>
        <p:txBody>
          <a:bodyPr anchor="ctr"/>
          <a:lstStyle>
            <a:lvl1pPr algn="l" rtl="0" eaLnBrk="0" fontAlgn="base" hangingPunct="0">
              <a:spcBef>
                <a:spcPct val="0"/>
              </a:spcBef>
              <a:spcAft>
                <a:spcPct val="0"/>
              </a:spcAft>
              <a:defRPr sz="2800" b="1" kern="1200">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anose="020B0604020202020204" pitchFamily="34" charset="0"/>
              </a:defRPr>
            </a:lvl2pPr>
            <a:lvl3pPr algn="l" rtl="0" eaLnBrk="0" fontAlgn="base" hangingPunct="0">
              <a:spcBef>
                <a:spcPct val="0"/>
              </a:spcBef>
              <a:spcAft>
                <a:spcPct val="0"/>
              </a:spcAft>
              <a:defRPr sz="2800" b="1">
                <a:solidFill>
                  <a:schemeClr val="tx2"/>
                </a:solidFill>
                <a:latin typeface="Arial" panose="020B0604020202020204" pitchFamily="34" charset="0"/>
              </a:defRPr>
            </a:lvl3pPr>
            <a:lvl4pPr algn="l" rtl="0" eaLnBrk="0" fontAlgn="base" hangingPunct="0">
              <a:spcBef>
                <a:spcPct val="0"/>
              </a:spcBef>
              <a:spcAft>
                <a:spcPct val="0"/>
              </a:spcAft>
              <a:defRPr sz="2800" b="1">
                <a:solidFill>
                  <a:schemeClr val="tx2"/>
                </a:solidFill>
                <a:latin typeface="Arial" panose="020B0604020202020204" pitchFamily="34" charset="0"/>
              </a:defRPr>
            </a:lvl4pPr>
            <a:lvl5pPr algn="l" rtl="0" eaLnBrk="0" fontAlgn="base" hangingPunct="0">
              <a:spcBef>
                <a:spcPct val="0"/>
              </a:spcBef>
              <a:spcAft>
                <a:spcPct val="0"/>
              </a:spcAft>
              <a:defRPr sz="2800" b="1">
                <a:solidFill>
                  <a:schemeClr val="tx2"/>
                </a:solidFill>
                <a:latin typeface="Arial" panose="020B0604020202020204" pitchFamily="34" charset="0"/>
              </a:defRPr>
            </a:lvl5pPr>
            <a:lvl6pPr marL="457200" algn="l" rtl="0" fontAlgn="base">
              <a:spcBef>
                <a:spcPct val="0"/>
              </a:spcBef>
              <a:spcAft>
                <a:spcPct val="0"/>
              </a:spcAft>
              <a:defRPr sz="2800" b="1">
                <a:solidFill>
                  <a:schemeClr val="tx2"/>
                </a:solidFill>
                <a:latin typeface="Arial" panose="020B0604020202020204" pitchFamily="34" charset="0"/>
              </a:defRPr>
            </a:lvl6pPr>
            <a:lvl7pPr marL="914400" algn="l" rtl="0" fontAlgn="base">
              <a:spcBef>
                <a:spcPct val="0"/>
              </a:spcBef>
              <a:spcAft>
                <a:spcPct val="0"/>
              </a:spcAft>
              <a:defRPr sz="2800" b="1">
                <a:solidFill>
                  <a:schemeClr val="tx2"/>
                </a:solidFill>
                <a:latin typeface="Arial" panose="020B0604020202020204" pitchFamily="34" charset="0"/>
              </a:defRPr>
            </a:lvl7pPr>
            <a:lvl8pPr marL="1371600" algn="l" rtl="0" fontAlgn="base">
              <a:spcBef>
                <a:spcPct val="0"/>
              </a:spcBef>
              <a:spcAft>
                <a:spcPct val="0"/>
              </a:spcAft>
              <a:defRPr sz="2800" b="1">
                <a:solidFill>
                  <a:schemeClr val="tx2"/>
                </a:solidFill>
                <a:latin typeface="Arial" panose="020B0604020202020204" pitchFamily="34" charset="0"/>
              </a:defRPr>
            </a:lvl8pPr>
            <a:lvl9pPr marL="1828800" algn="l" rtl="0" fontAlgn="base">
              <a:spcBef>
                <a:spcPct val="0"/>
              </a:spcBef>
              <a:spcAft>
                <a:spcPct val="0"/>
              </a:spcAft>
              <a:defRPr sz="2800" b="1">
                <a:solidFill>
                  <a:schemeClr val="tx2"/>
                </a:solidFill>
                <a:latin typeface="Arial" panose="020B0604020202020204" pitchFamily="34" charset="0"/>
              </a:defRPr>
            </a:lvl9pPr>
          </a:lstStyle>
          <a:p>
            <a:pPr>
              <a:defRPr/>
            </a:pPr>
            <a:r>
              <a:rPr lang="de-DE" altLang="sl-SI" sz="1600" dirty="0" smtClean="0">
                <a:solidFill>
                  <a:schemeClr val="bg1">
                    <a:lumMod val="50000"/>
                  </a:schemeClr>
                </a:solidFill>
              </a:rPr>
              <a:t>3. Verfahren zur Schlammbehandlung </a:t>
            </a:r>
            <a:r>
              <a:rPr lang="sl-SI" altLang="sl-SI" sz="1600" dirty="0" smtClean="0">
                <a:solidFill>
                  <a:schemeClr val="bg1">
                    <a:lumMod val="50000"/>
                  </a:schemeClr>
                </a:solidFill>
              </a:rPr>
              <a:t/>
            </a:r>
            <a:br>
              <a:rPr lang="sl-SI" altLang="sl-SI" sz="1600" dirty="0" smtClean="0">
                <a:solidFill>
                  <a:schemeClr val="bg1">
                    <a:lumMod val="50000"/>
                  </a:schemeClr>
                </a:solidFill>
              </a:rPr>
            </a:br>
            <a:r>
              <a:rPr lang="sl-SI" altLang="sl-SI" sz="1600" dirty="0" smtClean="0">
                <a:solidFill>
                  <a:schemeClr val="bg1">
                    <a:lumMod val="50000"/>
                  </a:schemeClr>
                </a:solidFill>
              </a:rPr>
              <a:t>    </a:t>
            </a:r>
            <a:r>
              <a:rPr lang="de-DE" altLang="sl-SI" sz="1600" dirty="0" smtClean="0">
                <a:solidFill>
                  <a:schemeClr val="bg1">
                    <a:lumMod val="50000"/>
                  </a:schemeClr>
                </a:solidFill>
              </a:rPr>
              <a:t>in der Schweiz</a:t>
            </a:r>
            <a:endParaRPr lang="de-CH" altLang="sl-SI" sz="1600" dirty="0" smtClean="0">
              <a:solidFill>
                <a:schemeClr val="bg1">
                  <a:lumMod val="50000"/>
                </a:schemeClr>
              </a:solidFill>
            </a:endParaRPr>
          </a:p>
        </p:txBody>
      </p:sp>
      <p:sp>
        <p:nvSpPr>
          <p:cNvPr id="6" name="Inhaltsplatzhalter 2"/>
          <p:cNvSpPr txBox="1">
            <a:spLocks/>
          </p:cNvSpPr>
          <p:nvPr/>
        </p:nvSpPr>
        <p:spPr bwMode="auto">
          <a:xfrm>
            <a:off x="4751388" y="1341438"/>
            <a:ext cx="3852862" cy="4784725"/>
          </a:xfrm>
          <a:prstGeom prst="rect">
            <a:avLst/>
          </a:prstGeom>
          <a:noFill/>
          <a:ln>
            <a:noFill/>
          </a:ln>
          <a:extLst/>
        </p:spPr>
        <p:txBody>
          <a:bodyPr/>
          <a:lst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de-DE" altLang="sl-SI" sz="1100" dirty="0" smtClean="0">
                <a:solidFill>
                  <a:schemeClr val="bg1">
                    <a:lumMod val="50000"/>
                  </a:schemeClr>
                </a:solidFill>
              </a:rPr>
              <a:t>Erste Faulanlagen in der 40-er Jahren </a:t>
            </a:r>
          </a:p>
          <a:p>
            <a:pPr>
              <a:defRPr/>
            </a:pPr>
            <a:r>
              <a:rPr lang="de-DE" altLang="sl-SI" sz="1100" dirty="0" smtClean="0">
                <a:solidFill>
                  <a:schemeClr val="bg1">
                    <a:lumMod val="50000"/>
                  </a:schemeClr>
                </a:solidFill>
              </a:rPr>
              <a:t>Ab 3.000  PE wird der Klärschlamm ausgefault (Anaerobe Behandlung).</a:t>
            </a:r>
          </a:p>
          <a:p>
            <a:pPr>
              <a:defRPr/>
            </a:pPr>
            <a:r>
              <a:rPr lang="de-DE" altLang="sl-SI" sz="1100" dirty="0" smtClean="0">
                <a:solidFill>
                  <a:schemeClr val="bg1">
                    <a:lumMod val="50000"/>
                  </a:schemeClr>
                </a:solidFill>
              </a:rPr>
              <a:t>Schlammfaulanlagen von über 5‘000 PE arbeiten heute kostendeckend.</a:t>
            </a:r>
          </a:p>
          <a:p>
            <a:pPr>
              <a:defRPr/>
            </a:pPr>
            <a:r>
              <a:rPr lang="de-DE" altLang="sl-SI" sz="1100" dirty="0" smtClean="0">
                <a:solidFill>
                  <a:schemeClr val="bg1">
                    <a:lumMod val="50000"/>
                  </a:schemeClr>
                </a:solidFill>
              </a:rPr>
              <a:t>2003  standen 300 Kläranlagen mit Schlammfaulung und Klärgasverwertung in Betrieb.</a:t>
            </a:r>
          </a:p>
          <a:p>
            <a:pPr>
              <a:defRPr/>
            </a:pPr>
            <a:r>
              <a:rPr lang="de-DE" altLang="sl-SI" sz="1100" dirty="0" smtClean="0">
                <a:solidFill>
                  <a:schemeClr val="bg1">
                    <a:lumMod val="50000"/>
                  </a:schemeClr>
                </a:solidFill>
              </a:rPr>
              <a:t>Mit dem </a:t>
            </a:r>
            <a:r>
              <a:rPr lang="de-DE" altLang="sl-SI" sz="1100" dirty="0" err="1" smtClean="0">
                <a:solidFill>
                  <a:schemeClr val="bg1">
                    <a:lumMod val="50000"/>
                  </a:schemeClr>
                </a:solidFill>
              </a:rPr>
              <a:t>Klärgas</a:t>
            </a:r>
            <a:r>
              <a:rPr lang="de-DE" altLang="sl-SI" sz="1100" dirty="0" smtClean="0">
                <a:solidFill>
                  <a:schemeClr val="bg1">
                    <a:lumMod val="50000"/>
                  </a:schemeClr>
                </a:solidFill>
              </a:rPr>
              <a:t> wird Wärme und elektrische Energie produziert. Biologisches </a:t>
            </a:r>
            <a:r>
              <a:rPr lang="de-DE" altLang="sl-SI" sz="1100" dirty="0" err="1" smtClean="0">
                <a:solidFill>
                  <a:schemeClr val="bg1">
                    <a:lumMod val="50000"/>
                  </a:schemeClr>
                </a:solidFill>
              </a:rPr>
              <a:t>Klärgas</a:t>
            </a:r>
            <a:r>
              <a:rPr lang="de-DE" altLang="sl-SI" sz="1100" dirty="0" smtClean="0">
                <a:solidFill>
                  <a:schemeClr val="bg1">
                    <a:lumMod val="50000"/>
                  </a:schemeClr>
                </a:solidFill>
              </a:rPr>
              <a:t> entspricht einer Bioenergie wie Windkraft oder Solarenergie.</a:t>
            </a:r>
          </a:p>
          <a:p>
            <a:pPr>
              <a:defRPr/>
            </a:pPr>
            <a:r>
              <a:rPr lang="de-DE" altLang="sl-SI" sz="1100" dirty="0" smtClean="0">
                <a:solidFill>
                  <a:schemeClr val="bg1">
                    <a:lumMod val="50000"/>
                  </a:schemeClr>
                </a:solidFill>
              </a:rPr>
              <a:t>Die Schweizer Kläranlagen produzieren 90 Millionen Kubikmeter </a:t>
            </a:r>
            <a:r>
              <a:rPr lang="de-DE" altLang="sl-SI" sz="1100" dirty="0" err="1" smtClean="0">
                <a:solidFill>
                  <a:schemeClr val="bg1">
                    <a:lumMod val="50000"/>
                  </a:schemeClr>
                </a:solidFill>
              </a:rPr>
              <a:t>Klärgas</a:t>
            </a:r>
            <a:r>
              <a:rPr lang="de-DE" altLang="sl-SI" sz="1100" dirty="0" smtClean="0">
                <a:solidFill>
                  <a:schemeClr val="bg1">
                    <a:lumMod val="50000"/>
                  </a:schemeClr>
                </a:solidFill>
              </a:rPr>
              <a:t> pro Jahr was einer Menge von 50</a:t>
            </a:r>
            <a:r>
              <a:rPr lang="hr-HR" altLang="sl-SI" sz="1100" dirty="0" smtClean="0">
                <a:solidFill>
                  <a:srgbClr val="FF0000"/>
                </a:solidFill>
              </a:rPr>
              <a:t>.</a:t>
            </a:r>
            <a:r>
              <a:rPr lang="de-DE" altLang="sl-SI" sz="1100" dirty="0" smtClean="0">
                <a:solidFill>
                  <a:schemeClr val="bg1">
                    <a:lumMod val="50000"/>
                  </a:schemeClr>
                </a:solidFill>
              </a:rPr>
              <a:t>000 Tonnen Heizöl respektive 75</a:t>
            </a:r>
            <a:r>
              <a:rPr lang="hr-HR" altLang="sl-SI" sz="1100" dirty="0" smtClean="0">
                <a:solidFill>
                  <a:srgbClr val="FF0000"/>
                </a:solidFill>
              </a:rPr>
              <a:t>.</a:t>
            </a:r>
            <a:r>
              <a:rPr lang="de-DE" altLang="sl-SI" sz="1100" dirty="0" smtClean="0">
                <a:solidFill>
                  <a:schemeClr val="bg1">
                    <a:lumMod val="50000"/>
                  </a:schemeClr>
                </a:solidFill>
              </a:rPr>
              <a:t>000</a:t>
            </a:r>
            <a:r>
              <a:rPr lang="hr-HR" altLang="sl-SI" sz="1100" dirty="0" smtClean="0">
                <a:solidFill>
                  <a:srgbClr val="FF0000"/>
                </a:solidFill>
              </a:rPr>
              <a:t>.</a:t>
            </a:r>
            <a:r>
              <a:rPr lang="de-DE" altLang="sl-SI" sz="1100" dirty="0" smtClean="0">
                <a:solidFill>
                  <a:schemeClr val="bg1">
                    <a:lumMod val="50000"/>
                  </a:schemeClr>
                </a:solidFill>
              </a:rPr>
              <a:t>000 Liter Heizöl entspricht (Stand 2005). Dies ergibt massgebende Einsparungen an Primärenergie und reduziert den Ausstoss an </a:t>
            </a:r>
            <a:r>
              <a:rPr lang="de-DE" altLang="sl-SI" sz="1100" dirty="0" smtClean="0">
                <a:solidFill>
                  <a:schemeClr val="bg1">
                    <a:lumMod val="50000"/>
                  </a:schemeClr>
                </a:solidFill>
              </a:rPr>
              <a:t>CO</a:t>
            </a:r>
            <a:r>
              <a:rPr lang="de-DE" altLang="sl-SI" sz="1100" baseline="-25000" dirty="0" smtClean="0"/>
              <a:t>2</a:t>
            </a:r>
            <a:r>
              <a:rPr lang="de-DE" altLang="sl-SI" sz="1100" dirty="0" smtClean="0"/>
              <a:t> </a:t>
            </a:r>
            <a:r>
              <a:rPr lang="de-DE" altLang="sl-SI" sz="1100" dirty="0" smtClean="0">
                <a:solidFill>
                  <a:schemeClr val="bg1">
                    <a:lumMod val="50000"/>
                  </a:schemeClr>
                </a:solidFill>
              </a:rPr>
              <a:t>in die Atmosphäre </a:t>
            </a:r>
          </a:p>
          <a:p>
            <a:pPr>
              <a:defRPr/>
            </a:pPr>
            <a:r>
              <a:rPr lang="de-DE" altLang="sl-SI" sz="1100" dirty="0" smtClean="0">
                <a:solidFill>
                  <a:schemeClr val="bg1">
                    <a:lumMod val="50000"/>
                  </a:schemeClr>
                </a:solidFill>
              </a:rPr>
              <a:t>Die eigene Energieproduktion mit </a:t>
            </a:r>
            <a:r>
              <a:rPr lang="de-DE" altLang="sl-SI" sz="1100" dirty="0" err="1" smtClean="0">
                <a:solidFill>
                  <a:schemeClr val="bg1">
                    <a:lumMod val="50000"/>
                  </a:schemeClr>
                </a:solidFill>
              </a:rPr>
              <a:t>Klärgas</a:t>
            </a:r>
            <a:r>
              <a:rPr lang="de-DE" altLang="sl-SI" sz="1100" dirty="0" smtClean="0">
                <a:solidFill>
                  <a:schemeClr val="bg1">
                    <a:lumMod val="50000"/>
                  </a:schemeClr>
                </a:solidFill>
              </a:rPr>
              <a:t> beträgt zwischen 40% und 70% des Bedarfes der Kläranlage.</a:t>
            </a:r>
          </a:p>
          <a:p>
            <a:pPr>
              <a:defRPr/>
            </a:pPr>
            <a:r>
              <a:rPr lang="de-DE" altLang="sl-SI" sz="1100" dirty="0" smtClean="0">
                <a:solidFill>
                  <a:schemeClr val="bg1">
                    <a:lumMod val="50000"/>
                  </a:schemeClr>
                </a:solidFill>
              </a:rPr>
              <a:t>Der anfallende Klärschlamm wird nach der Faulung normalerweise entwässert (25% bis 40% TS), getrocknet (70% bis 95%) und muss verbrannt werden (KVA oder Zementindustrie). Schadstoffe wie Medikamente usw. sind somit eliminiert.</a:t>
            </a:r>
          </a:p>
          <a:p>
            <a:pPr>
              <a:defRPr/>
            </a:pPr>
            <a:endParaRPr lang="de-CH" altLang="sl-SI" sz="1100" dirty="0" smtClean="0">
              <a:solidFill>
                <a:schemeClr val="bg1">
                  <a:lumMod val="50000"/>
                </a:schemeClr>
              </a:solidFill>
            </a:endParaRPr>
          </a:p>
        </p:txBody>
      </p:sp>
      <p:sp>
        <p:nvSpPr>
          <p:cNvPr id="8" name="Pravokotnik 7"/>
          <p:cNvSpPr/>
          <p:nvPr/>
        </p:nvSpPr>
        <p:spPr>
          <a:xfrm>
            <a:off x="4500563" y="187325"/>
            <a:ext cx="44450" cy="56896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chemeClr val="bg1">
                  <a:lumMod val="50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značba mesta številke diapozitiva 2"/>
          <p:cNvSpPr>
            <a:spLocks noGrp="1"/>
          </p:cNvSpPr>
          <p:nvPr>
            <p:ph type="sldNum" sz="quarter" idx="11"/>
          </p:nvPr>
        </p:nvSpPr>
        <p:spPr>
          <a:noFill/>
          <a:ln>
            <a:miter lim="800000"/>
            <a:headEnd/>
            <a:tailEnd/>
          </a:ln>
        </p:spPr>
        <p:txBody>
          <a:bodyPr/>
          <a:lstStyle/>
          <a:p>
            <a:fld id="{F06B3DCF-F6A4-4C9D-97AF-1A920A87EFB4}" type="slidenum">
              <a:rPr lang="de-CH" altLang="de-DE"/>
              <a:pPr/>
              <a:t>6</a:t>
            </a:fld>
            <a:endParaRPr lang="de-CH" altLang="de-DE"/>
          </a:p>
        </p:txBody>
      </p:sp>
      <p:pic>
        <p:nvPicPr>
          <p:cNvPr id="14339" name="Slika 5"/>
          <p:cNvPicPr>
            <a:picLocks noChangeAspect="1"/>
          </p:cNvPicPr>
          <p:nvPr/>
        </p:nvPicPr>
        <p:blipFill>
          <a:blip r:embed="rId3" cstate="print"/>
          <a:srcRect/>
          <a:stretch>
            <a:fillRect/>
          </a:stretch>
        </p:blipFill>
        <p:spPr bwMode="auto">
          <a:xfrm>
            <a:off x="1289050" y="5811838"/>
            <a:ext cx="1600200" cy="482600"/>
          </a:xfrm>
          <a:prstGeom prst="rect">
            <a:avLst/>
          </a:prstGeom>
          <a:noFill/>
          <a:ln w="9525">
            <a:noFill/>
            <a:miter lim="800000"/>
            <a:headEnd/>
            <a:tailEnd/>
          </a:ln>
        </p:spPr>
      </p:pic>
      <p:sp>
        <p:nvSpPr>
          <p:cNvPr id="14340" name="PoljeZBesedilom 1"/>
          <p:cNvSpPr txBox="1">
            <a:spLocks noChangeArrowheads="1"/>
          </p:cNvSpPr>
          <p:nvPr/>
        </p:nvSpPr>
        <p:spPr bwMode="auto">
          <a:xfrm>
            <a:off x="690563" y="6053138"/>
            <a:ext cx="561975" cy="277812"/>
          </a:xfrm>
          <a:prstGeom prst="rect">
            <a:avLst/>
          </a:prstGeom>
          <a:noFill/>
          <a:ln w="9525">
            <a:noFill/>
            <a:miter lim="800000"/>
            <a:headEnd/>
            <a:tailEnd/>
          </a:ln>
        </p:spPr>
        <p:txBody>
          <a:bodyPr wrap="none">
            <a:spAutoFit/>
          </a:bodyPr>
          <a:lstStyle/>
          <a:p>
            <a:r>
              <a:rPr lang="sl-SI" altLang="de-DE" sz="1200"/>
              <a:t>Izvor:</a:t>
            </a:r>
          </a:p>
        </p:txBody>
      </p:sp>
      <p:graphicFrame>
        <p:nvGraphicFramePr>
          <p:cNvPr id="14341" name="Predmet 4"/>
          <p:cNvGraphicFramePr>
            <a:graphicFrameLocks noChangeAspect="1"/>
          </p:cNvGraphicFramePr>
          <p:nvPr/>
        </p:nvGraphicFramePr>
        <p:xfrm>
          <a:off x="146050" y="908050"/>
          <a:ext cx="8963025" cy="4465638"/>
        </p:xfrm>
        <a:graphic>
          <a:graphicData uri="http://schemas.openxmlformats.org/presentationml/2006/ole">
            <p:oleObj spid="_x0000_s14341" name="CorelDRAW" r:id="rId4" imgW="9687600" imgH="4307400" progId="">
              <p:embed/>
            </p:oleObj>
          </a:graphicData>
        </a:graphic>
      </p:graphicFrame>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nummernplatzhalter 4"/>
          <p:cNvSpPr>
            <a:spLocks noGrp="1"/>
          </p:cNvSpPr>
          <p:nvPr>
            <p:ph type="sldNum" sz="quarter" idx="11"/>
          </p:nvPr>
        </p:nvSpPr>
        <p:spPr>
          <a:noFill/>
          <a:ln>
            <a:miter lim="800000"/>
            <a:headEnd/>
            <a:tailEnd/>
          </a:ln>
        </p:spPr>
        <p:txBody>
          <a:bodyPr/>
          <a:lstStyle/>
          <a:p>
            <a:fld id="{2BC95A6A-B4D3-4356-868F-F1B5005F24C6}" type="slidenum">
              <a:rPr lang="de-CH" altLang="de-DE"/>
              <a:pPr/>
              <a:t>7</a:t>
            </a:fld>
            <a:endParaRPr lang="de-CH" altLang="de-DE"/>
          </a:p>
        </p:txBody>
      </p:sp>
      <p:sp>
        <p:nvSpPr>
          <p:cNvPr id="15363" name="Rectangle 2"/>
          <p:cNvSpPr>
            <a:spLocks noGrp="1" noChangeArrowheads="1"/>
          </p:cNvSpPr>
          <p:nvPr>
            <p:ph type="title"/>
          </p:nvPr>
        </p:nvSpPr>
        <p:spPr>
          <a:xfrm>
            <a:off x="250825" y="314325"/>
            <a:ext cx="4032250" cy="1143000"/>
          </a:xfrm>
        </p:spPr>
        <p:txBody>
          <a:bodyPr/>
          <a:lstStyle/>
          <a:p>
            <a:pPr eaLnBrk="1" hangingPunct="1"/>
            <a:r>
              <a:rPr lang="de-CH" altLang="de-DE" sz="1600" smtClean="0"/>
              <a:t>4. </a:t>
            </a:r>
            <a:r>
              <a:rPr lang="hr-HR" altLang="de-DE" sz="1600" smtClean="0"/>
              <a:t>Javni natječaj za izgradnju uređaja za </a:t>
            </a:r>
            <a:br>
              <a:rPr lang="hr-HR" altLang="de-DE" sz="1600" smtClean="0"/>
            </a:br>
            <a:r>
              <a:rPr lang="hr-HR" altLang="de-DE" sz="1600" smtClean="0"/>
              <a:t>    pročišćavanje otpadnih voda u </a:t>
            </a:r>
            <a:br>
              <a:rPr lang="hr-HR" altLang="de-DE" sz="1600" smtClean="0"/>
            </a:br>
            <a:r>
              <a:rPr lang="hr-HR" altLang="de-DE" sz="1600" smtClean="0"/>
              <a:t>    Švicarskoj</a:t>
            </a:r>
            <a:endParaRPr lang="de-CH" altLang="de-DE" sz="1600" smtClean="0"/>
          </a:p>
        </p:txBody>
      </p:sp>
      <p:sp>
        <p:nvSpPr>
          <p:cNvPr id="15364" name="Rectangle 3"/>
          <p:cNvSpPr>
            <a:spLocks noGrp="1" noChangeArrowheads="1"/>
          </p:cNvSpPr>
          <p:nvPr>
            <p:ph type="body" idx="1"/>
          </p:nvPr>
        </p:nvSpPr>
        <p:spPr>
          <a:xfrm>
            <a:off x="250825" y="1639888"/>
            <a:ext cx="4078288" cy="4525962"/>
          </a:xfrm>
          <a:noFill/>
        </p:spPr>
        <p:txBody>
          <a:bodyPr/>
          <a:lstStyle/>
          <a:p>
            <a:pPr eaLnBrk="1" hangingPunct="1">
              <a:buFontTx/>
              <a:buNone/>
            </a:pPr>
            <a:r>
              <a:rPr lang="hr-HR" altLang="de-DE" sz="1200" dirty="0" smtClean="0"/>
              <a:t>U pravilu je postupak sljedeći</a:t>
            </a:r>
            <a:r>
              <a:rPr lang="de-CH" altLang="de-DE" sz="1200" dirty="0" smtClean="0"/>
              <a:t>:</a:t>
            </a:r>
          </a:p>
          <a:p>
            <a:pPr eaLnBrk="1" hangingPunct="1">
              <a:spcBef>
                <a:spcPct val="30000"/>
              </a:spcBef>
            </a:pPr>
            <a:r>
              <a:rPr lang="hr-HR" altLang="de-DE" sz="1200" dirty="0" smtClean="0"/>
              <a:t>Javni natječaj investitora</a:t>
            </a:r>
            <a:r>
              <a:rPr lang="de-CH" altLang="de-DE" sz="1200" dirty="0" smtClean="0"/>
              <a:t> (</a:t>
            </a:r>
            <a:r>
              <a:rPr lang="hr-HR" altLang="de-DE" sz="1200" dirty="0" smtClean="0"/>
              <a:t>općina, Udruženje za otpadne vode</a:t>
            </a:r>
            <a:r>
              <a:rPr lang="de-CH" altLang="de-DE" sz="1200" dirty="0" smtClean="0"/>
              <a:t>) </a:t>
            </a:r>
            <a:r>
              <a:rPr lang="hr-HR" altLang="de-DE" sz="1200" dirty="0" smtClean="0"/>
              <a:t>za pronalaženje projektanata s odgovarajućim dugogodišnjim iskustvom i dobrim referencama</a:t>
            </a:r>
            <a:r>
              <a:rPr lang="sl-SI" altLang="de-DE" sz="1200" dirty="0" smtClean="0"/>
              <a:t>.</a:t>
            </a:r>
            <a:endParaRPr lang="de-CH" altLang="de-DE" sz="1200" dirty="0" smtClean="0"/>
          </a:p>
          <a:p>
            <a:pPr eaLnBrk="1" hangingPunct="1">
              <a:spcBef>
                <a:spcPct val="30000"/>
              </a:spcBef>
            </a:pPr>
            <a:r>
              <a:rPr lang="hr-HR" altLang="de-DE" sz="1200" dirty="0" smtClean="0"/>
              <a:t>Izrada projekta od strane projektanata  pri čemu se vodi računa o svim zakonskim propisima (općina, kanton, konfederacija).</a:t>
            </a:r>
            <a:endParaRPr lang="de-CH" altLang="de-DE" sz="1200" dirty="0" smtClean="0"/>
          </a:p>
          <a:p>
            <a:pPr eaLnBrk="1" hangingPunct="1">
              <a:spcBef>
                <a:spcPct val="30000"/>
              </a:spcBef>
            </a:pPr>
            <a:r>
              <a:rPr lang="hr-HR" altLang="de-DE" sz="1200" dirty="0" smtClean="0"/>
              <a:t>Izbor procesne tehnologije</a:t>
            </a:r>
            <a:r>
              <a:rPr lang="de-DE" altLang="de-DE" sz="1200" dirty="0" smtClean="0"/>
              <a:t> (</a:t>
            </a:r>
            <a:r>
              <a:rPr lang="hr-HR" altLang="de-DE" sz="1200" dirty="0" smtClean="0"/>
              <a:t>najniži godišnji troškovi).</a:t>
            </a:r>
            <a:endParaRPr lang="de-CH" altLang="de-DE" sz="1200" dirty="0" smtClean="0"/>
          </a:p>
          <a:p>
            <a:pPr eaLnBrk="1" hangingPunct="1">
              <a:spcBef>
                <a:spcPct val="30000"/>
              </a:spcBef>
            </a:pPr>
            <a:r>
              <a:rPr lang="hr-HR" altLang="de-DE" sz="1200" dirty="0" smtClean="0"/>
              <a:t>Odobrenje za kredit zu</a:t>
            </a:r>
            <a:r>
              <a:rPr lang="de-CH" altLang="de-DE" sz="1200" dirty="0" smtClean="0"/>
              <a:t> </a:t>
            </a:r>
            <a:r>
              <a:rPr lang="hr-HR" altLang="de-DE" sz="1200" dirty="0" smtClean="0"/>
              <a:t>građanski referendum o izgradnji uređaja za pročišćavanje otpadnih voda.</a:t>
            </a:r>
            <a:endParaRPr lang="de-CH" altLang="de-DE" sz="1200" dirty="0" smtClean="0"/>
          </a:p>
          <a:p>
            <a:pPr eaLnBrk="1" hangingPunct="1">
              <a:spcBef>
                <a:spcPct val="30000"/>
              </a:spcBef>
            </a:pPr>
            <a:r>
              <a:rPr lang="hr-HR" altLang="de-DE" sz="1200" dirty="0" smtClean="0"/>
              <a:t>Raspisivanje natječaja za sve poslove  od strane projektanata, usporedba ponuda, odluka i dodjela poslova od strane investitora</a:t>
            </a:r>
            <a:r>
              <a:rPr lang="sl-SI" altLang="de-DE" sz="1200" dirty="0" smtClean="0"/>
              <a:t>.</a:t>
            </a:r>
            <a:endParaRPr lang="de-CH" altLang="de-DE" sz="1200" dirty="0" smtClean="0"/>
          </a:p>
          <a:p>
            <a:pPr eaLnBrk="1" hangingPunct="1">
              <a:spcBef>
                <a:spcPct val="30000"/>
              </a:spcBef>
            </a:pPr>
            <a:r>
              <a:rPr lang="de-CH" altLang="de-DE" sz="1200" dirty="0" err="1" smtClean="0"/>
              <a:t>Kuster+Hager</a:t>
            </a:r>
            <a:r>
              <a:rPr lang="de-CH" altLang="de-DE" sz="1200" dirty="0" smtClean="0"/>
              <a:t> </a:t>
            </a:r>
            <a:r>
              <a:rPr lang="hr-HR" altLang="de-DE" sz="1200" dirty="0" smtClean="0"/>
              <a:t> investitoru jamči zatraženi TTS indeks pročišćene vode </a:t>
            </a:r>
            <a:r>
              <a:rPr lang="de-CH" altLang="de-DE" sz="1200" dirty="0" smtClean="0"/>
              <a:t> (</a:t>
            </a:r>
            <a:r>
              <a:rPr lang="sl-SI" altLang="de-DE" sz="1200" dirty="0" smtClean="0"/>
              <a:t>osiguranje od  profesionalne odgovornosti u inženjerskim poslovima).</a:t>
            </a:r>
            <a:endParaRPr lang="de-CH" altLang="de-DE" sz="1200" dirty="0" smtClean="0"/>
          </a:p>
          <a:p>
            <a:pPr eaLnBrk="1" hangingPunct="1">
              <a:spcBef>
                <a:spcPct val="30000"/>
              </a:spcBef>
            </a:pPr>
            <a:r>
              <a:rPr lang="hr-HR" altLang="de-DE" sz="1200" dirty="0" smtClean="0"/>
              <a:t>Osigurana svota</a:t>
            </a:r>
            <a:r>
              <a:rPr lang="de-DE" altLang="de-DE" sz="1200" dirty="0" smtClean="0"/>
              <a:t> </a:t>
            </a:r>
            <a:r>
              <a:rPr lang="de-DE" altLang="de-DE" sz="1200" dirty="0" err="1" smtClean="0"/>
              <a:t>Kuster</a:t>
            </a:r>
            <a:r>
              <a:rPr lang="de-DE" altLang="de-DE" sz="1200" dirty="0" smtClean="0"/>
              <a:t> + Hager </a:t>
            </a:r>
            <a:r>
              <a:rPr lang="hr-HR" altLang="de-DE" sz="1200" dirty="0" smtClean="0"/>
              <a:t>trenutno iznosi</a:t>
            </a:r>
            <a:r>
              <a:rPr lang="de-DE" altLang="de-DE" sz="1200" dirty="0" smtClean="0"/>
              <a:t> </a:t>
            </a:r>
            <a:r>
              <a:rPr lang="sl-SI" altLang="de-DE" sz="1200" dirty="0" smtClean="0"/>
              <a:t/>
            </a:r>
            <a:br>
              <a:rPr lang="sl-SI" altLang="de-DE" sz="1200" dirty="0" smtClean="0"/>
            </a:br>
            <a:r>
              <a:rPr lang="de-DE" altLang="de-DE" sz="1200" dirty="0" smtClean="0"/>
              <a:t>5 </a:t>
            </a:r>
            <a:r>
              <a:rPr lang="hr-HR" altLang="de-DE" sz="1200" dirty="0" err="1" smtClean="0"/>
              <a:t>mil</a:t>
            </a:r>
            <a:r>
              <a:rPr lang="de-DE" altLang="de-DE" sz="1200" dirty="0" smtClean="0"/>
              <a:t>.</a:t>
            </a:r>
            <a:r>
              <a:rPr lang="hr-HR" altLang="de-DE" sz="1200" dirty="0" smtClean="0"/>
              <a:t> CHF</a:t>
            </a:r>
            <a:r>
              <a:rPr lang="de-DE" altLang="de-DE" sz="1200" dirty="0" smtClean="0"/>
              <a:t> p</a:t>
            </a:r>
            <a:r>
              <a:rPr lang="hr-HR" altLang="de-DE" sz="1200" dirty="0" smtClean="0"/>
              <a:t>o projektu i po štetnom događaju.</a:t>
            </a:r>
            <a:endParaRPr lang="de-CH" altLang="de-DE" sz="1200" dirty="0" smtClean="0"/>
          </a:p>
        </p:txBody>
      </p:sp>
      <p:sp>
        <p:nvSpPr>
          <p:cNvPr id="5" name="Rectangle 2"/>
          <p:cNvSpPr txBox="1">
            <a:spLocks noChangeArrowheads="1"/>
          </p:cNvSpPr>
          <p:nvPr/>
        </p:nvSpPr>
        <p:spPr bwMode="auto">
          <a:xfrm>
            <a:off x="4679950" y="314325"/>
            <a:ext cx="4030663" cy="1143000"/>
          </a:xfrm>
          <a:prstGeom prst="rect">
            <a:avLst/>
          </a:prstGeom>
          <a:noFill/>
          <a:ln>
            <a:noFill/>
          </a:ln>
          <a:extLst/>
        </p:spPr>
        <p:txBody>
          <a:bodyPr anchor="ctr"/>
          <a:lstStyle>
            <a:lvl1pPr algn="l" rtl="0" eaLnBrk="0" fontAlgn="base" hangingPunct="0">
              <a:spcBef>
                <a:spcPct val="0"/>
              </a:spcBef>
              <a:spcAft>
                <a:spcPct val="0"/>
              </a:spcAft>
              <a:defRPr sz="2800" b="1" kern="1200">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anose="020B0604020202020204" pitchFamily="34" charset="0"/>
              </a:defRPr>
            </a:lvl2pPr>
            <a:lvl3pPr algn="l" rtl="0" eaLnBrk="0" fontAlgn="base" hangingPunct="0">
              <a:spcBef>
                <a:spcPct val="0"/>
              </a:spcBef>
              <a:spcAft>
                <a:spcPct val="0"/>
              </a:spcAft>
              <a:defRPr sz="2800" b="1">
                <a:solidFill>
                  <a:schemeClr val="tx2"/>
                </a:solidFill>
                <a:latin typeface="Arial" panose="020B0604020202020204" pitchFamily="34" charset="0"/>
              </a:defRPr>
            </a:lvl3pPr>
            <a:lvl4pPr algn="l" rtl="0" eaLnBrk="0" fontAlgn="base" hangingPunct="0">
              <a:spcBef>
                <a:spcPct val="0"/>
              </a:spcBef>
              <a:spcAft>
                <a:spcPct val="0"/>
              </a:spcAft>
              <a:defRPr sz="2800" b="1">
                <a:solidFill>
                  <a:schemeClr val="tx2"/>
                </a:solidFill>
                <a:latin typeface="Arial" panose="020B0604020202020204" pitchFamily="34" charset="0"/>
              </a:defRPr>
            </a:lvl4pPr>
            <a:lvl5pPr algn="l" rtl="0" eaLnBrk="0" fontAlgn="base" hangingPunct="0">
              <a:spcBef>
                <a:spcPct val="0"/>
              </a:spcBef>
              <a:spcAft>
                <a:spcPct val="0"/>
              </a:spcAft>
              <a:defRPr sz="2800" b="1">
                <a:solidFill>
                  <a:schemeClr val="tx2"/>
                </a:solidFill>
                <a:latin typeface="Arial" panose="020B0604020202020204" pitchFamily="34" charset="0"/>
              </a:defRPr>
            </a:lvl5pPr>
            <a:lvl6pPr marL="457200" algn="l" rtl="0" fontAlgn="base">
              <a:spcBef>
                <a:spcPct val="0"/>
              </a:spcBef>
              <a:spcAft>
                <a:spcPct val="0"/>
              </a:spcAft>
              <a:defRPr sz="2800" b="1">
                <a:solidFill>
                  <a:schemeClr val="tx2"/>
                </a:solidFill>
                <a:latin typeface="Arial" panose="020B0604020202020204" pitchFamily="34" charset="0"/>
              </a:defRPr>
            </a:lvl6pPr>
            <a:lvl7pPr marL="914400" algn="l" rtl="0" fontAlgn="base">
              <a:spcBef>
                <a:spcPct val="0"/>
              </a:spcBef>
              <a:spcAft>
                <a:spcPct val="0"/>
              </a:spcAft>
              <a:defRPr sz="2800" b="1">
                <a:solidFill>
                  <a:schemeClr val="tx2"/>
                </a:solidFill>
                <a:latin typeface="Arial" panose="020B0604020202020204" pitchFamily="34" charset="0"/>
              </a:defRPr>
            </a:lvl7pPr>
            <a:lvl8pPr marL="1371600" algn="l" rtl="0" fontAlgn="base">
              <a:spcBef>
                <a:spcPct val="0"/>
              </a:spcBef>
              <a:spcAft>
                <a:spcPct val="0"/>
              </a:spcAft>
              <a:defRPr sz="2800" b="1">
                <a:solidFill>
                  <a:schemeClr val="tx2"/>
                </a:solidFill>
                <a:latin typeface="Arial" panose="020B0604020202020204" pitchFamily="34" charset="0"/>
              </a:defRPr>
            </a:lvl8pPr>
            <a:lvl9pPr marL="1828800" algn="l" rtl="0" fontAlgn="base">
              <a:spcBef>
                <a:spcPct val="0"/>
              </a:spcBef>
              <a:spcAft>
                <a:spcPct val="0"/>
              </a:spcAft>
              <a:defRPr sz="2800" b="1">
                <a:solidFill>
                  <a:schemeClr val="tx2"/>
                </a:solidFill>
                <a:latin typeface="Arial" panose="020B0604020202020204" pitchFamily="34" charset="0"/>
              </a:defRPr>
            </a:lvl9pPr>
          </a:lstStyle>
          <a:p>
            <a:pPr eaLnBrk="1" hangingPunct="1">
              <a:defRPr/>
            </a:pPr>
            <a:r>
              <a:rPr lang="de-CH" altLang="de-DE" sz="1600" smtClean="0">
                <a:solidFill>
                  <a:schemeClr val="bg1">
                    <a:lumMod val="50000"/>
                  </a:schemeClr>
                </a:solidFill>
              </a:rPr>
              <a:t>4. Submissionsverfahren für die   </a:t>
            </a:r>
            <a:br>
              <a:rPr lang="de-CH" altLang="de-DE" sz="1600" smtClean="0">
                <a:solidFill>
                  <a:schemeClr val="bg1">
                    <a:lumMod val="50000"/>
                  </a:schemeClr>
                </a:solidFill>
              </a:rPr>
            </a:br>
            <a:r>
              <a:rPr lang="de-CH" altLang="de-DE" sz="1600" smtClean="0">
                <a:solidFill>
                  <a:schemeClr val="bg1">
                    <a:lumMod val="50000"/>
                  </a:schemeClr>
                </a:solidFill>
              </a:rPr>
              <a:t>    Projektierung von Kläranlagen in der  </a:t>
            </a:r>
            <a:br>
              <a:rPr lang="de-CH" altLang="de-DE" sz="1600" smtClean="0">
                <a:solidFill>
                  <a:schemeClr val="bg1">
                    <a:lumMod val="50000"/>
                  </a:schemeClr>
                </a:solidFill>
              </a:rPr>
            </a:br>
            <a:r>
              <a:rPr lang="de-CH" altLang="de-DE" sz="1600" smtClean="0">
                <a:solidFill>
                  <a:schemeClr val="bg1">
                    <a:lumMod val="50000"/>
                  </a:schemeClr>
                </a:solidFill>
              </a:rPr>
              <a:t>    Schweiz</a:t>
            </a:r>
            <a:endParaRPr lang="de-CH" altLang="de-DE" sz="1600" dirty="0" smtClean="0">
              <a:solidFill>
                <a:schemeClr val="bg1">
                  <a:lumMod val="50000"/>
                </a:schemeClr>
              </a:solidFill>
            </a:endParaRPr>
          </a:p>
        </p:txBody>
      </p:sp>
      <p:sp>
        <p:nvSpPr>
          <p:cNvPr id="8" name="Rectangle 3"/>
          <p:cNvSpPr txBox="1">
            <a:spLocks noChangeArrowheads="1"/>
          </p:cNvSpPr>
          <p:nvPr/>
        </p:nvSpPr>
        <p:spPr bwMode="auto">
          <a:xfrm>
            <a:off x="4787900" y="1628775"/>
            <a:ext cx="4176713" cy="4525963"/>
          </a:xfrm>
          <a:prstGeom prst="rect">
            <a:avLst/>
          </a:prstGeom>
          <a:noFill/>
          <a:ln>
            <a:noFill/>
          </a:ln>
          <a:extLst/>
        </p:spPr>
        <p:txBody>
          <a:bodyPr/>
          <a:lst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Tx/>
              <a:buNone/>
              <a:defRPr/>
            </a:pPr>
            <a:r>
              <a:rPr lang="de-CH" altLang="de-DE" sz="1200" dirty="0" smtClean="0">
                <a:solidFill>
                  <a:schemeClr val="bg1">
                    <a:lumMod val="50000"/>
                  </a:schemeClr>
                </a:solidFill>
              </a:rPr>
              <a:t>In der Regel geschieht das so:</a:t>
            </a:r>
          </a:p>
          <a:p>
            <a:pPr eaLnBrk="1" hangingPunct="1">
              <a:spcBef>
                <a:spcPct val="30000"/>
              </a:spcBef>
              <a:defRPr/>
            </a:pPr>
            <a:r>
              <a:rPr lang="de-CH" altLang="de-DE" sz="1200" dirty="0" smtClean="0">
                <a:solidFill>
                  <a:schemeClr val="bg1">
                    <a:lumMod val="50000"/>
                  </a:schemeClr>
                </a:solidFill>
              </a:rPr>
              <a:t>Öffentliche Ausschreibung des Bauherrn (Gemeinde, Abwasserverband) zur Findung eines Planer Teams mit entsprechenden, langjähriger Erfahrungen und positiven Referenzen</a:t>
            </a:r>
            <a:r>
              <a:rPr lang="sl-SI" altLang="de-DE" sz="1200" dirty="0" smtClean="0">
                <a:solidFill>
                  <a:schemeClr val="bg1">
                    <a:lumMod val="50000"/>
                  </a:schemeClr>
                </a:solidFill>
              </a:rPr>
              <a:t>.</a:t>
            </a:r>
            <a:endParaRPr lang="de-CH" altLang="de-DE" sz="1200" dirty="0" smtClean="0">
              <a:solidFill>
                <a:schemeClr val="bg1">
                  <a:lumMod val="50000"/>
                </a:schemeClr>
              </a:solidFill>
            </a:endParaRPr>
          </a:p>
          <a:p>
            <a:pPr eaLnBrk="1" hangingPunct="1">
              <a:spcBef>
                <a:spcPct val="30000"/>
              </a:spcBef>
              <a:defRPr/>
            </a:pPr>
            <a:r>
              <a:rPr lang="de-DE" altLang="de-DE" sz="1200" dirty="0" smtClean="0">
                <a:solidFill>
                  <a:schemeClr val="bg1">
                    <a:lumMod val="50000"/>
                  </a:schemeClr>
                </a:solidFill>
              </a:rPr>
              <a:t>Erarbeitung eines Projektes durch das Planer Team unter Berücksichtigung von allen gesetzlich</a:t>
            </a:r>
            <a:r>
              <a:rPr lang="de-DE" altLang="de-DE" sz="1200" dirty="0" smtClean="0"/>
              <a:t>e</a:t>
            </a:r>
            <a:r>
              <a:rPr lang="hr-HR" altLang="de-DE" sz="1200" dirty="0" smtClean="0"/>
              <a:t>n </a:t>
            </a:r>
            <a:r>
              <a:rPr lang="de-DE" altLang="de-DE" sz="1200" dirty="0" smtClean="0">
                <a:solidFill>
                  <a:schemeClr val="bg1">
                    <a:lumMod val="50000"/>
                  </a:schemeClr>
                </a:solidFill>
              </a:rPr>
              <a:t>Anforderungen (Gemeinde, Kanton, Bund)</a:t>
            </a:r>
            <a:r>
              <a:rPr lang="sl-SI" altLang="de-DE" sz="1200" dirty="0" smtClean="0">
                <a:solidFill>
                  <a:schemeClr val="bg1">
                    <a:lumMod val="50000"/>
                  </a:schemeClr>
                </a:solidFill>
              </a:rPr>
              <a:t>.</a:t>
            </a:r>
            <a:endParaRPr lang="de-CH" altLang="de-DE" sz="1200" dirty="0" smtClean="0">
              <a:solidFill>
                <a:schemeClr val="bg1">
                  <a:lumMod val="50000"/>
                </a:schemeClr>
              </a:solidFill>
            </a:endParaRPr>
          </a:p>
          <a:p>
            <a:pPr eaLnBrk="1" hangingPunct="1">
              <a:spcBef>
                <a:spcPct val="30000"/>
              </a:spcBef>
              <a:defRPr/>
            </a:pPr>
            <a:r>
              <a:rPr lang="de-DE" altLang="de-DE" sz="1200" dirty="0" smtClean="0">
                <a:solidFill>
                  <a:schemeClr val="bg1">
                    <a:lumMod val="50000"/>
                  </a:schemeClr>
                </a:solidFill>
              </a:rPr>
              <a:t>Wahl der Verfahrenstechnik (tiefste Jahreskosten)</a:t>
            </a:r>
            <a:endParaRPr lang="de-CH" altLang="de-DE" sz="1200" dirty="0" smtClean="0">
              <a:solidFill>
                <a:schemeClr val="bg1">
                  <a:lumMod val="50000"/>
                </a:schemeClr>
              </a:solidFill>
            </a:endParaRPr>
          </a:p>
          <a:p>
            <a:pPr eaLnBrk="1" hangingPunct="1">
              <a:spcBef>
                <a:spcPct val="30000"/>
              </a:spcBef>
              <a:defRPr/>
            </a:pPr>
            <a:r>
              <a:rPr lang="de-CH" altLang="de-DE" sz="1200" dirty="0" smtClean="0">
                <a:solidFill>
                  <a:schemeClr val="bg1">
                    <a:lumMod val="50000"/>
                  </a:schemeClr>
                </a:solidFill>
              </a:rPr>
              <a:t>Kreditgenehmigung mit Abstimmung an der Urne durch die Bevölkerung für die Realisierung der Kläranlage</a:t>
            </a:r>
            <a:r>
              <a:rPr lang="sl-SI" altLang="de-DE" sz="1200" dirty="0" smtClean="0">
                <a:solidFill>
                  <a:schemeClr val="bg1">
                    <a:lumMod val="50000"/>
                  </a:schemeClr>
                </a:solidFill>
              </a:rPr>
              <a:t>.</a:t>
            </a:r>
            <a:endParaRPr lang="de-CH" altLang="de-DE" sz="1200" dirty="0" smtClean="0">
              <a:solidFill>
                <a:schemeClr val="bg1">
                  <a:lumMod val="50000"/>
                </a:schemeClr>
              </a:solidFill>
            </a:endParaRPr>
          </a:p>
          <a:p>
            <a:pPr eaLnBrk="1" hangingPunct="1">
              <a:spcBef>
                <a:spcPct val="30000"/>
              </a:spcBef>
              <a:defRPr/>
            </a:pPr>
            <a:r>
              <a:rPr lang="de-CH" altLang="de-DE" sz="1200" dirty="0" smtClean="0">
                <a:solidFill>
                  <a:schemeClr val="bg1">
                    <a:lumMod val="50000"/>
                  </a:schemeClr>
                </a:solidFill>
              </a:rPr>
              <a:t>Ausschreibung aller Arbeiten durch das Planer Team, </a:t>
            </a:r>
            <a:r>
              <a:rPr lang="de-CH" altLang="de-DE" sz="1200" dirty="0" err="1" smtClean="0">
                <a:solidFill>
                  <a:schemeClr val="bg1">
                    <a:lumMod val="50000"/>
                  </a:schemeClr>
                </a:solidFill>
              </a:rPr>
              <a:t>Offertvergleiche</a:t>
            </a:r>
            <a:r>
              <a:rPr lang="de-CH" altLang="de-DE" sz="1200" dirty="0" smtClean="0">
                <a:solidFill>
                  <a:schemeClr val="bg1">
                    <a:lumMod val="50000"/>
                  </a:schemeClr>
                </a:solidFill>
              </a:rPr>
              <a:t>, Beschluss und Vergabe durch den Bauherr</a:t>
            </a:r>
            <a:r>
              <a:rPr lang="sl-SI" altLang="de-DE" sz="1200" dirty="0" smtClean="0">
                <a:solidFill>
                  <a:schemeClr val="bg1">
                    <a:lumMod val="50000"/>
                  </a:schemeClr>
                </a:solidFill>
              </a:rPr>
              <a:t>.</a:t>
            </a:r>
            <a:endParaRPr lang="de-CH" altLang="de-DE" sz="1200" dirty="0" smtClean="0">
              <a:solidFill>
                <a:schemeClr val="bg1">
                  <a:lumMod val="50000"/>
                </a:schemeClr>
              </a:solidFill>
            </a:endParaRPr>
          </a:p>
          <a:p>
            <a:pPr eaLnBrk="1" hangingPunct="1">
              <a:spcBef>
                <a:spcPct val="30000"/>
              </a:spcBef>
              <a:defRPr/>
            </a:pPr>
            <a:r>
              <a:rPr lang="de-CH" altLang="de-DE" sz="1200" dirty="0" err="1" smtClean="0">
                <a:solidFill>
                  <a:schemeClr val="bg1">
                    <a:lumMod val="50000"/>
                  </a:schemeClr>
                </a:solidFill>
              </a:rPr>
              <a:t>Kuster+Hager</a:t>
            </a:r>
            <a:r>
              <a:rPr lang="de-CH" altLang="de-DE" sz="1200" dirty="0" smtClean="0">
                <a:solidFill>
                  <a:schemeClr val="bg1">
                    <a:lumMod val="50000"/>
                  </a:schemeClr>
                </a:solidFill>
              </a:rPr>
              <a:t> garantiert dem Bauherr die geforderten Ablaufwerte für das gereinigte Abwasser (Ingenieurhaftpflicht Versicherung)</a:t>
            </a:r>
            <a:r>
              <a:rPr lang="sl-SI" altLang="de-DE" sz="1200" dirty="0" smtClean="0">
                <a:solidFill>
                  <a:schemeClr val="bg1">
                    <a:lumMod val="50000"/>
                  </a:schemeClr>
                </a:solidFill>
              </a:rPr>
              <a:t>.</a:t>
            </a:r>
            <a:endParaRPr lang="de-CH" altLang="de-DE" sz="1200" dirty="0" smtClean="0">
              <a:solidFill>
                <a:schemeClr val="bg1">
                  <a:lumMod val="50000"/>
                </a:schemeClr>
              </a:solidFill>
            </a:endParaRPr>
          </a:p>
          <a:p>
            <a:pPr eaLnBrk="1" hangingPunct="1">
              <a:spcBef>
                <a:spcPct val="30000"/>
              </a:spcBef>
              <a:defRPr/>
            </a:pPr>
            <a:r>
              <a:rPr lang="de-DE" altLang="de-DE" sz="1200" dirty="0" smtClean="0">
                <a:solidFill>
                  <a:schemeClr val="bg1">
                    <a:lumMod val="50000"/>
                  </a:schemeClr>
                </a:solidFill>
              </a:rPr>
              <a:t>Versicherungsleistung Kuster + Hager zur Zeit </a:t>
            </a:r>
            <a:r>
              <a:rPr lang="sl-SI" altLang="de-DE" sz="1200" dirty="0" smtClean="0">
                <a:solidFill>
                  <a:schemeClr val="bg1">
                    <a:lumMod val="50000"/>
                  </a:schemeClr>
                </a:solidFill>
              </a:rPr>
              <a:t/>
            </a:r>
            <a:br>
              <a:rPr lang="sl-SI" altLang="de-DE" sz="1200" dirty="0" smtClean="0">
                <a:solidFill>
                  <a:schemeClr val="bg1">
                    <a:lumMod val="50000"/>
                  </a:schemeClr>
                </a:solidFill>
              </a:rPr>
            </a:br>
            <a:r>
              <a:rPr lang="de-DE" altLang="de-DE" sz="1200" dirty="0" smtClean="0">
                <a:solidFill>
                  <a:schemeClr val="bg1">
                    <a:lumMod val="50000"/>
                  </a:schemeClr>
                </a:solidFill>
              </a:rPr>
              <a:t>Fr. 5 Mio. pro Projekt und pro Schadenfall</a:t>
            </a:r>
            <a:r>
              <a:rPr lang="sl-SI" altLang="de-DE" sz="1200" dirty="0" smtClean="0">
                <a:solidFill>
                  <a:schemeClr val="bg1">
                    <a:lumMod val="50000"/>
                  </a:schemeClr>
                </a:solidFill>
              </a:rPr>
              <a:t>.</a:t>
            </a:r>
            <a:endParaRPr lang="de-CH" altLang="de-DE" sz="1200" dirty="0" smtClean="0">
              <a:solidFill>
                <a:schemeClr val="bg1">
                  <a:lumMod val="50000"/>
                </a:schemeClr>
              </a:solidFill>
            </a:endParaRPr>
          </a:p>
        </p:txBody>
      </p:sp>
      <p:sp>
        <p:nvSpPr>
          <p:cNvPr id="9" name="Pravokotnik 8"/>
          <p:cNvSpPr/>
          <p:nvPr/>
        </p:nvSpPr>
        <p:spPr>
          <a:xfrm>
            <a:off x="4500563" y="187325"/>
            <a:ext cx="44450" cy="56896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chemeClr val="bg1">
                  <a:lumMod val="50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179388" y="274638"/>
            <a:ext cx="4176712" cy="1143000"/>
          </a:xfrm>
        </p:spPr>
        <p:txBody>
          <a:bodyPr/>
          <a:lstStyle/>
          <a:p>
            <a:pPr eaLnBrk="1" hangingPunct="1"/>
            <a:r>
              <a:rPr lang="de-DE" altLang="de-DE" sz="1600" smtClean="0"/>
              <a:t>5. </a:t>
            </a:r>
            <a:r>
              <a:rPr lang="hr-HR" altLang="de-DE" sz="1600" smtClean="0"/>
              <a:t>Razlozi za provedbu javnog natječaja </a:t>
            </a:r>
            <a:br>
              <a:rPr lang="hr-HR" altLang="de-DE" sz="1600" smtClean="0"/>
            </a:br>
            <a:r>
              <a:rPr lang="hr-HR" altLang="de-DE" sz="1600" smtClean="0"/>
              <a:t>    u Švicarskoj</a:t>
            </a:r>
            <a:endParaRPr lang="de-CH" altLang="de-DE" sz="1600" smtClean="0"/>
          </a:p>
        </p:txBody>
      </p:sp>
      <p:sp>
        <p:nvSpPr>
          <p:cNvPr id="17411" name="Inhaltsplatzhalter 2"/>
          <p:cNvSpPr>
            <a:spLocks noGrp="1"/>
          </p:cNvSpPr>
          <p:nvPr>
            <p:ph idx="1"/>
          </p:nvPr>
        </p:nvSpPr>
        <p:spPr>
          <a:xfrm>
            <a:off x="179388" y="1308100"/>
            <a:ext cx="4176712" cy="4953000"/>
          </a:xfrm>
        </p:spPr>
        <p:txBody>
          <a:bodyPr/>
          <a:lstStyle/>
          <a:p>
            <a:pPr eaLnBrk="1" hangingPunct="1"/>
            <a:r>
              <a:rPr lang="hr-HR" altLang="de-DE" sz="1200" dirty="0" smtClean="0"/>
              <a:t>Građevinska tvrtka odgovorna je za građevinske radove. Građevinska tvrtka ima malo iskustva s tehnologijama uređaja za pročišćavanje otpadnih voda.</a:t>
            </a:r>
            <a:r>
              <a:rPr lang="de-DE" altLang="de-DE" sz="1200" dirty="0" smtClean="0"/>
              <a:t> </a:t>
            </a:r>
            <a:r>
              <a:rPr lang="hr-HR" altLang="de-DE" sz="1200" dirty="0" smtClean="0"/>
              <a:t>Stoga građevinska tvrtka ne može biti izravni i jedini izvođač radova u ukupnom poslu.</a:t>
            </a:r>
            <a:r>
              <a:rPr lang="de-DE" altLang="de-DE" sz="1200" dirty="0" smtClean="0"/>
              <a:t> </a:t>
            </a:r>
          </a:p>
          <a:p>
            <a:pPr eaLnBrk="1" hangingPunct="1"/>
            <a:r>
              <a:rPr lang="hr-HR" altLang="de-DE" sz="1200" dirty="0" smtClean="0"/>
              <a:t>Kvalificirani projektanti  kompetentni su za izbor ispravne i troškovno povoljne tehnologije.</a:t>
            </a:r>
            <a:endParaRPr lang="de-DE" altLang="de-DE" sz="1200" dirty="0" smtClean="0"/>
          </a:p>
          <a:p>
            <a:pPr eaLnBrk="1" hangingPunct="1"/>
            <a:r>
              <a:rPr lang="hr-HR" altLang="de-DE" sz="1200" dirty="0" smtClean="0"/>
              <a:t>Investitor </a:t>
            </a:r>
            <a:r>
              <a:rPr lang="de-DE" altLang="de-DE" sz="1200" dirty="0" smtClean="0"/>
              <a:t> </a:t>
            </a:r>
            <a:r>
              <a:rPr lang="hr-HR" altLang="de-DE" sz="1200" dirty="0" smtClean="0"/>
              <a:t>dodjeljuje poslove  prema zadanim kriterijima natječaja.</a:t>
            </a:r>
            <a:endParaRPr lang="de-DE" altLang="de-DE" sz="1200" dirty="0" smtClean="0"/>
          </a:p>
          <a:p>
            <a:pPr eaLnBrk="1" hangingPunct="1"/>
            <a:r>
              <a:rPr lang="hr-HR" altLang="de-DE" sz="1200" dirty="0" smtClean="0"/>
              <a:t>Projektanti nadziru građevinsku tvrtku i dobavljače tehničke opreme</a:t>
            </a:r>
            <a:r>
              <a:rPr lang="de-DE" altLang="de-DE" sz="1200" dirty="0" smtClean="0"/>
              <a:t> (</a:t>
            </a:r>
            <a:r>
              <a:rPr lang="hr-HR" altLang="de-DE" sz="1200" dirty="0" smtClean="0"/>
              <a:t>dobavljači postrojenja</a:t>
            </a:r>
            <a:r>
              <a:rPr lang="de-DE" altLang="de-DE" sz="1200" dirty="0" smtClean="0"/>
              <a:t>) </a:t>
            </a:r>
            <a:r>
              <a:rPr lang="hr-HR" altLang="de-DE" sz="1200" dirty="0" smtClean="0"/>
              <a:t>u pogledu kvalitete, troškova i rokova.</a:t>
            </a:r>
            <a:endParaRPr lang="de-DE" altLang="de-DE" sz="1200" dirty="0" smtClean="0"/>
          </a:p>
          <a:p>
            <a:pPr eaLnBrk="1" hangingPunct="1"/>
            <a:r>
              <a:rPr lang="hr-HR" altLang="de-DE" sz="1200" dirty="0" smtClean="0"/>
              <a:t>Postupak omogućuje optimalnu transparentnost za sve uključene strane.</a:t>
            </a:r>
            <a:endParaRPr lang="de-DE" altLang="de-DE" sz="1200" dirty="0" smtClean="0"/>
          </a:p>
          <a:p>
            <a:pPr eaLnBrk="1" hangingPunct="1"/>
            <a:endParaRPr lang="de-DE" altLang="de-DE" sz="1200" dirty="0" smtClean="0"/>
          </a:p>
          <a:p>
            <a:pPr eaLnBrk="1" hangingPunct="1"/>
            <a:r>
              <a:rPr lang="de-DE" altLang="de-DE" sz="1200" dirty="0" smtClean="0"/>
              <a:t>S</a:t>
            </a:r>
            <a:r>
              <a:rPr lang="hr-HR" altLang="de-DE" sz="1200" dirty="0" err="1" smtClean="0"/>
              <a:t>ituacija</a:t>
            </a:r>
            <a:r>
              <a:rPr lang="hr-HR" altLang="de-DE" sz="1200" dirty="0" smtClean="0"/>
              <a:t> u Hrvatskoj</a:t>
            </a:r>
            <a:endParaRPr lang="de-DE" altLang="de-DE" sz="1200" dirty="0" smtClean="0"/>
          </a:p>
          <a:p>
            <a:pPr eaLnBrk="1" hangingPunct="1"/>
            <a:r>
              <a:rPr lang="hr-HR" altLang="de-DE" sz="1200" dirty="0" smtClean="0"/>
              <a:t>U Hrvatskoj se u javnim natječajima traže isključivo reference koje se odnose na novoizgrađene uređaje za pročišćavanje otpadnih voda</a:t>
            </a:r>
            <a:r>
              <a:rPr lang="de-DE" altLang="de-DE" sz="1200" dirty="0" smtClean="0"/>
              <a:t>.  </a:t>
            </a:r>
            <a:r>
              <a:rPr lang="hr-HR" altLang="de-DE" sz="1200" dirty="0" smtClean="0"/>
              <a:t>U Švicarskoj se</a:t>
            </a:r>
            <a:r>
              <a:rPr lang="hr-HR" altLang="de-DE" sz="1200" dirty="0" smtClean="0">
                <a:solidFill>
                  <a:srgbClr val="FF0000"/>
                </a:solidFill>
              </a:rPr>
              <a:t>, </a:t>
            </a:r>
            <a:r>
              <a:rPr lang="hr-HR" altLang="de-DE" sz="1200" dirty="0" smtClean="0"/>
              <a:t>međutim</a:t>
            </a:r>
            <a:r>
              <a:rPr lang="hr-HR" altLang="de-DE" sz="1200" dirty="0" smtClean="0">
                <a:solidFill>
                  <a:srgbClr val="FF0000"/>
                </a:solidFill>
              </a:rPr>
              <a:t>,</a:t>
            </a:r>
            <a:r>
              <a:rPr lang="hr-HR" altLang="de-DE" sz="1200" dirty="0" smtClean="0"/>
              <a:t> gradi jako malo novih uređaja, najvećim dijelom se vrši samo rekonstrukcija postojećih uređaja.</a:t>
            </a:r>
            <a:r>
              <a:rPr lang="de-DE" altLang="de-DE" sz="1200" dirty="0" smtClean="0"/>
              <a:t> </a:t>
            </a:r>
            <a:r>
              <a:rPr lang="hr-HR" altLang="de-DE" sz="1200" dirty="0" smtClean="0"/>
              <a:t>U stare postojeće betonske zidove ugrađuju se nove tehnologije</a:t>
            </a:r>
            <a:r>
              <a:rPr lang="de-DE" altLang="de-DE" sz="1200" dirty="0" smtClean="0"/>
              <a:t>. </a:t>
            </a:r>
            <a:r>
              <a:rPr lang="hr-HR" altLang="de-DE" sz="1200" dirty="0" smtClean="0"/>
              <a:t>Hrvatska odustaje od dugogodišnjeg iskustva i </a:t>
            </a:r>
            <a:r>
              <a:rPr lang="hr-HR" altLang="de-DE" sz="1200" dirty="0" err="1" smtClean="0"/>
              <a:t>know</a:t>
            </a:r>
            <a:r>
              <a:rPr lang="hr-HR" altLang="de-DE" sz="1200" dirty="0" smtClean="0"/>
              <a:t>-how-a  u području uređaja za pročišćavanje otpadnih voda.</a:t>
            </a:r>
            <a:endParaRPr lang="de-CH" altLang="de-DE" sz="1200" dirty="0" smtClean="0">
              <a:solidFill>
                <a:srgbClr val="FF0000"/>
              </a:solidFill>
            </a:endParaRPr>
          </a:p>
        </p:txBody>
      </p:sp>
      <p:sp>
        <p:nvSpPr>
          <p:cNvPr id="17412" name="Foliennummernplatzhalter 3"/>
          <p:cNvSpPr>
            <a:spLocks noGrp="1"/>
          </p:cNvSpPr>
          <p:nvPr>
            <p:ph type="sldNum" sz="quarter" idx="11"/>
          </p:nvPr>
        </p:nvSpPr>
        <p:spPr>
          <a:noFill/>
          <a:ln>
            <a:miter lim="800000"/>
            <a:headEnd/>
            <a:tailEnd/>
          </a:ln>
        </p:spPr>
        <p:txBody>
          <a:bodyPr/>
          <a:lstStyle/>
          <a:p>
            <a:fld id="{2ECB77B0-3913-405F-A899-AA1A2FE4CFBF}" type="slidenum">
              <a:rPr lang="de-CH" altLang="de-DE"/>
              <a:pPr/>
              <a:t>8</a:t>
            </a:fld>
            <a:endParaRPr lang="de-CH" altLang="de-DE"/>
          </a:p>
        </p:txBody>
      </p:sp>
      <p:sp>
        <p:nvSpPr>
          <p:cNvPr id="5" name="Titel 1"/>
          <p:cNvSpPr txBox="1">
            <a:spLocks/>
          </p:cNvSpPr>
          <p:nvPr/>
        </p:nvSpPr>
        <p:spPr bwMode="auto">
          <a:xfrm>
            <a:off x="4787900" y="258763"/>
            <a:ext cx="4176713" cy="1143000"/>
          </a:xfrm>
          <a:prstGeom prst="rect">
            <a:avLst/>
          </a:prstGeom>
          <a:noFill/>
          <a:ln>
            <a:noFill/>
          </a:ln>
          <a:extLst/>
        </p:spPr>
        <p:txBody>
          <a:bodyPr anchor="ctr"/>
          <a:lstStyle>
            <a:lvl1pPr algn="l" rtl="0" eaLnBrk="0" fontAlgn="base" hangingPunct="0">
              <a:spcBef>
                <a:spcPct val="0"/>
              </a:spcBef>
              <a:spcAft>
                <a:spcPct val="0"/>
              </a:spcAft>
              <a:defRPr sz="2800" b="1" kern="1200">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anose="020B0604020202020204" pitchFamily="34" charset="0"/>
              </a:defRPr>
            </a:lvl2pPr>
            <a:lvl3pPr algn="l" rtl="0" eaLnBrk="0" fontAlgn="base" hangingPunct="0">
              <a:spcBef>
                <a:spcPct val="0"/>
              </a:spcBef>
              <a:spcAft>
                <a:spcPct val="0"/>
              </a:spcAft>
              <a:defRPr sz="2800" b="1">
                <a:solidFill>
                  <a:schemeClr val="tx2"/>
                </a:solidFill>
                <a:latin typeface="Arial" panose="020B0604020202020204" pitchFamily="34" charset="0"/>
              </a:defRPr>
            </a:lvl3pPr>
            <a:lvl4pPr algn="l" rtl="0" eaLnBrk="0" fontAlgn="base" hangingPunct="0">
              <a:spcBef>
                <a:spcPct val="0"/>
              </a:spcBef>
              <a:spcAft>
                <a:spcPct val="0"/>
              </a:spcAft>
              <a:defRPr sz="2800" b="1">
                <a:solidFill>
                  <a:schemeClr val="tx2"/>
                </a:solidFill>
                <a:latin typeface="Arial" panose="020B0604020202020204" pitchFamily="34" charset="0"/>
              </a:defRPr>
            </a:lvl4pPr>
            <a:lvl5pPr algn="l" rtl="0" eaLnBrk="0" fontAlgn="base" hangingPunct="0">
              <a:spcBef>
                <a:spcPct val="0"/>
              </a:spcBef>
              <a:spcAft>
                <a:spcPct val="0"/>
              </a:spcAft>
              <a:defRPr sz="2800" b="1">
                <a:solidFill>
                  <a:schemeClr val="tx2"/>
                </a:solidFill>
                <a:latin typeface="Arial" panose="020B0604020202020204" pitchFamily="34" charset="0"/>
              </a:defRPr>
            </a:lvl5pPr>
            <a:lvl6pPr marL="457200" algn="l" rtl="0" fontAlgn="base">
              <a:spcBef>
                <a:spcPct val="0"/>
              </a:spcBef>
              <a:spcAft>
                <a:spcPct val="0"/>
              </a:spcAft>
              <a:defRPr sz="2800" b="1">
                <a:solidFill>
                  <a:schemeClr val="tx2"/>
                </a:solidFill>
                <a:latin typeface="Arial" panose="020B0604020202020204" pitchFamily="34" charset="0"/>
              </a:defRPr>
            </a:lvl6pPr>
            <a:lvl7pPr marL="914400" algn="l" rtl="0" fontAlgn="base">
              <a:spcBef>
                <a:spcPct val="0"/>
              </a:spcBef>
              <a:spcAft>
                <a:spcPct val="0"/>
              </a:spcAft>
              <a:defRPr sz="2800" b="1">
                <a:solidFill>
                  <a:schemeClr val="tx2"/>
                </a:solidFill>
                <a:latin typeface="Arial" panose="020B0604020202020204" pitchFamily="34" charset="0"/>
              </a:defRPr>
            </a:lvl7pPr>
            <a:lvl8pPr marL="1371600" algn="l" rtl="0" fontAlgn="base">
              <a:spcBef>
                <a:spcPct val="0"/>
              </a:spcBef>
              <a:spcAft>
                <a:spcPct val="0"/>
              </a:spcAft>
              <a:defRPr sz="2800" b="1">
                <a:solidFill>
                  <a:schemeClr val="tx2"/>
                </a:solidFill>
                <a:latin typeface="Arial" panose="020B0604020202020204" pitchFamily="34" charset="0"/>
              </a:defRPr>
            </a:lvl8pPr>
            <a:lvl9pPr marL="1828800" algn="l" rtl="0" fontAlgn="base">
              <a:spcBef>
                <a:spcPct val="0"/>
              </a:spcBef>
              <a:spcAft>
                <a:spcPct val="0"/>
              </a:spcAft>
              <a:defRPr sz="2800" b="1">
                <a:solidFill>
                  <a:schemeClr val="tx2"/>
                </a:solidFill>
                <a:latin typeface="Arial" panose="020B0604020202020204" pitchFamily="34" charset="0"/>
              </a:defRPr>
            </a:lvl9pPr>
          </a:lstStyle>
          <a:p>
            <a:pPr eaLnBrk="1" hangingPunct="1">
              <a:defRPr/>
            </a:pPr>
            <a:r>
              <a:rPr lang="de-DE" altLang="de-DE" sz="1600" dirty="0" smtClean="0">
                <a:solidFill>
                  <a:schemeClr val="bg1">
                    <a:lumMod val="50000"/>
                  </a:schemeClr>
                </a:solidFill>
              </a:rPr>
              <a:t>5. Gründe zur Durchführung des </a:t>
            </a:r>
            <a:r>
              <a:rPr lang="sl-SI" altLang="de-DE" sz="1600" dirty="0" smtClean="0">
                <a:solidFill>
                  <a:schemeClr val="bg1">
                    <a:lumMod val="50000"/>
                  </a:schemeClr>
                </a:solidFill>
              </a:rPr>
              <a:t/>
            </a:r>
            <a:br>
              <a:rPr lang="sl-SI" altLang="de-DE" sz="1600" dirty="0" smtClean="0">
                <a:solidFill>
                  <a:schemeClr val="bg1">
                    <a:lumMod val="50000"/>
                  </a:schemeClr>
                </a:solidFill>
              </a:rPr>
            </a:br>
            <a:r>
              <a:rPr lang="sl-SI" altLang="de-DE" sz="1600" dirty="0" smtClean="0">
                <a:solidFill>
                  <a:schemeClr val="bg1">
                    <a:lumMod val="50000"/>
                  </a:schemeClr>
                </a:solidFill>
              </a:rPr>
              <a:t>    </a:t>
            </a:r>
            <a:r>
              <a:rPr lang="de-DE" altLang="de-DE" sz="1600" dirty="0" smtClean="0">
                <a:solidFill>
                  <a:schemeClr val="bg1">
                    <a:lumMod val="50000"/>
                  </a:schemeClr>
                </a:solidFill>
              </a:rPr>
              <a:t>Submission-Verfahren</a:t>
            </a:r>
            <a:r>
              <a:rPr lang="hr-HR" altLang="de-DE" sz="1600" dirty="0" smtClean="0">
                <a:solidFill>
                  <a:schemeClr val="tx1"/>
                </a:solidFill>
              </a:rPr>
              <a:t>s</a:t>
            </a:r>
            <a:r>
              <a:rPr lang="de-DE" altLang="de-DE" sz="1600" dirty="0" smtClean="0">
                <a:solidFill>
                  <a:schemeClr val="bg1">
                    <a:lumMod val="50000"/>
                  </a:schemeClr>
                </a:solidFill>
              </a:rPr>
              <a:t> in der Schweiz</a:t>
            </a:r>
            <a:endParaRPr lang="de-CH" altLang="de-DE" sz="1600" dirty="0" smtClean="0">
              <a:solidFill>
                <a:schemeClr val="bg1">
                  <a:lumMod val="50000"/>
                </a:schemeClr>
              </a:solidFill>
            </a:endParaRPr>
          </a:p>
        </p:txBody>
      </p:sp>
      <p:sp>
        <p:nvSpPr>
          <p:cNvPr id="6" name="Inhaltsplatzhalter 2"/>
          <p:cNvSpPr txBox="1">
            <a:spLocks/>
          </p:cNvSpPr>
          <p:nvPr/>
        </p:nvSpPr>
        <p:spPr bwMode="auto">
          <a:xfrm>
            <a:off x="4787900" y="1308100"/>
            <a:ext cx="3960813" cy="4784725"/>
          </a:xfrm>
          <a:prstGeom prst="rect">
            <a:avLst/>
          </a:prstGeom>
          <a:noFill/>
          <a:ln>
            <a:noFill/>
          </a:ln>
          <a:extLst/>
        </p:spPr>
        <p:txBody>
          <a:bodyPr/>
          <a:lst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de-DE" altLang="de-DE" sz="1200" dirty="0" smtClean="0">
                <a:solidFill>
                  <a:schemeClr val="bg1">
                    <a:lumMod val="50000"/>
                  </a:schemeClr>
                </a:solidFill>
              </a:rPr>
              <a:t>Baufirma ist für die Bauarbeiten zuständig.  Baufirma hat wenig Kenntnisse über Kläranlagentechnologien. Deswegen soll die Baufirma nicht direkter und alleiniger Auftragnehmer des Gesamtauftrages sein. </a:t>
            </a:r>
          </a:p>
          <a:p>
            <a:pPr eaLnBrk="1" hangingPunct="1">
              <a:defRPr/>
            </a:pPr>
            <a:r>
              <a:rPr lang="de-DE" altLang="de-DE" sz="1200" dirty="0" smtClean="0">
                <a:solidFill>
                  <a:schemeClr val="bg1">
                    <a:lumMod val="50000"/>
                  </a:schemeClr>
                </a:solidFill>
              </a:rPr>
              <a:t>Das qualifizierte Planer Team hat die Kompetenz für die Wahl der richtigen und günstigsten Technologie.</a:t>
            </a:r>
          </a:p>
          <a:p>
            <a:pPr eaLnBrk="1" hangingPunct="1">
              <a:defRPr/>
            </a:pPr>
            <a:r>
              <a:rPr lang="de-DE" altLang="de-DE" sz="1200" dirty="0" smtClean="0">
                <a:solidFill>
                  <a:schemeClr val="bg1">
                    <a:lumMod val="50000"/>
                  </a:schemeClr>
                </a:solidFill>
              </a:rPr>
              <a:t>Der Bauherr vergibt alle Arbeiten </a:t>
            </a:r>
            <a:r>
              <a:rPr lang="de-DE" altLang="de-DE" sz="1200" dirty="0" err="1" smtClean="0">
                <a:solidFill>
                  <a:schemeClr val="bg1">
                    <a:lumMod val="50000"/>
                  </a:schemeClr>
                </a:solidFill>
              </a:rPr>
              <a:t>gemäss</a:t>
            </a:r>
            <a:r>
              <a:rPr lang="de-DE" altLang="de-DE" sz="1200" dirty="0" smtClean="0">
                <a:solidFill>
                  <a:schemeClr val="bg1">
                    <a:lumMod val="50000"/>
                  </a:schemeClr>
                </a:solidFill>
              </a:rPr>
              <a:t> vorgegebenen Vergabekriterien</a:t>
            </a:r>
          </a:p>
          <a:p>
            <a:pPr eaLnBrk="1" hangingPunct="1">
              <a:defRPr/>
            </a:pPr>
            <a:r>
              <a:rPr lang="de-DE" altLang="de-DE" sz="1200" dirty="0" smtClean="0">
                <a:solidFill>
                  <a:schemeClr val="bg1">
                    <a:lumMod val="50000"/>
                  </a:schemeClr>
                </a:solidFill>
              </a:rPr>
              <a:t>Das Planer Team überwacht Baufirma und Technologielieferanten (Maschinenlieferanten) bezüglich Qualität, Kosten und Termine.</a:t>
            </a:r>
          </a:p>
          <a:p>
            <a:pPr eaLnBrk="1" hangingPunct="1">
              <a:defRPr/>
            </a:pPr>
            <a:r>
              <a:rPr lang="de-DE" altLang="de-DE" sz="1200" dirty="0" smtClean="0">
                <a:solidFill>
                  <a:schemeClr val="bg1">
                    <a:lumMod val="50000"/>
                  </a:schemeClr>
                </a:solidFill>
              </a:rPr>
              <a:t>Das Verfahren bietet optimale Transparenz für alle Beteiligten.</a:t>
            </a:r>
          </a:p>
          <a:p>
            <a:pPr eaLnBrk="1" hangingPunct="1">
              <a:defRPr/>
            </a:pPr>
            <a:endParaRPr lang="de-DE" altLang="de-DE" sz="1200" dirty="0" smtClean="0">
              <a:solidFill>
                <a:schemeClr val="bg1">
                  <a:lumMod val="50000"/>
                </a:schemeClr>
              </a:solidFill>
            </a:endParaRPr>
          </a:p>
          <a:p>
            <a:pPr eaLnBrk="1" hangingPunct="1">
              <a:defRPr/>
            </a:pPr>
            <a:r>
              <a:rPr lang="de-DE" altLang="de-DE" sz="1200" dirty="0" smtClean="0">
                <a:solidFill>
                  <a:schemeClr val="bg1">
                    <a:lumMod val="50000"/>
                  </a:schemeClr>
                </a:solidFill>
              </a:rPr>
              <a:t>Stand Kroatien</a:t>
            </a:r>
          </a:p>
          <a:p>
            <a:pPr eaLnBrk="1" hangingPunct="1">
              <a:defRPr/>
            </a:pPr>
            <a:r>
              <a:rPr lang="de-DE" altLang="de-DE" sz="1200" dirty="0" smtClean="0">
                <a:solidFill>
                  <a:schemeClr val="bg1">
                    <a:lumMod val="50000"/>
                  </a:schemeClr>
                </a:solidFill>
              </a:rPr>
              <a:t>In Kroatien werden bei Submissionen ausdrücklich nur Referenzen von neuen Anlagen gefordert.  In der Schweiz werden jedoch kaum noch neue Kläranlagen gebaut meistens nur erneuert. In die alten bestehenden Betonwände werden neue Technologien implantiert. Kroatien verzichtet auf langjährige Erfahrung der Kläranlagen </a:t>
            </a:r>
            <a:r>
              <a:rPr lang="de-DE" altLang="de-DE" sz="1200" dirty="0" err="1" smtClean="0">
                <a:solidFill>
                  <a:schemeClr val="bg1">
                    <a:lumMod val="50000"/>
                  </a:schemeClr>
                </a:solidFill>
              </a:rPr>
              <a:t>know-how</a:t>
            </a:r>
            <a:r>
              <a:rPr lang="de-DE" altLang="de-DE" sz="1200" dirty="0" smtClean="0">
                <a:solidFill>
                  <a:schemeClr val="bg1">
                    <a:lumMod val="50000"/>
                  </a:schemeClr>
                </a:solidFill>
              </a:rPr>
              <a:t>. </a:t>
            </a:r>
          </a:p>
          <a:p>
            <a:pPr eaLnBrk="1" hangingPunct="1">
              <a:defRPr/>
            </a:pPr>
            <a:endParaRPr lang="de-CH" altLang="de-DE" sz="1200" dirty="0" smtClean="0">
              <a:solidFill>
                <a:schemeClr val="bg1">
                  <a:lumMod val="50000"/>
                </a:schemeClr>
              </a:solidFill>
            </a:endParaRPr>
          </a:p>
        </p:txBody>
      </p:sp>
      <p:sp>
        <p:nvSpPr>
          <p:cNvPr id="9" name="Pravokotnik 8"/>
          <p:cNvSpPr/>
          <p:nvPr/>
        </p:nvSpPr>
        <p:spPr>
          <a:xfrm>
            <a:off x="4498975" y="307975"/>
            <a:ext cx="46038" cy="6073775"/>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chemeClr val="bg1">
                  <a:lumMod val="50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4"/>
          <p:cNvSpPr>
            <a:spLocks noGrp="1"/>
          </p:cNvSpPr>
          <p:nvPr>
            <p:ph type="sldNum" sz="quarter" idx="11"/>
          </p:nvPr>
        </p:nvSpPr>
        <p:spPr>
          <a:noFill/>
          <a:ln>
            <a:miter lim="800000"/>
            <a:headEnd/>
            <a:tailEnd/>
          </a:ln>
        </p:spPr>
        <p:txBody>
          <a:bodyPr/>
          <a:lstStyle/>
          <a:p>
            <a:fld id="{A2343483-2601-459A-95FD-CBAE2ABBDDD8}" type="slidenum">
              <a:rPr lang="de-CH" altLang="de-DE"/>
              <a:pPr/>
              <a:t>9</a:t>
            </a:fld>
            <a:endParaRPr lang="de-CH" altLang="de-DE"/>
          </a:p>
        </p:txBody>
      </p:sp>
      <p:sp>
        <p:nvSpPr>
          <p:cNvPr id="18435" name="Rectangle 2"/>
          <p:cNvSpPr>
            <a:spLocks noGrp="1" noChangeArrowheads="1"/>
          </p:cNvSpPr>
          <p:nvPr>
            <p:ph type="title"/>
          </p:nvPr>
        </p:nvSpPr>
        <p:spPr>
          <a:xfrm>
            <a:off x="323850" y="333375"/>
            <a:ext cx="4103688" cy="387350"/>
          </a:xfrm>
        </p:spPr>
        <p:txBody>
          <a:bodyPr/>
          <a:lstStyle/>
          <a:p>
            <a:pPr eaLnBrk="1" hangingPunct="1"/>
            <a:r>
              <a:rPr lang="de-CH" altLang="de-DE" sz="1600" smtClean="0"/>
              <a:t>6. </a:t>
            </a:r>
            <a:r>
              <a:rPr lang="hr-HR" altLang="de-DE" sz="1600" smtClean="0"/>
              <a:t>Predstavljanje tvrtke </a:t>
            </a:r>
            <a:r>
              <a:rPr lang="de-CH" altLang="de-DE" sz="1600" smtClean="0"/>
              <a:t> Kuster + Hager</a:t>
            </a:r>
          </a:p>
        </p:txBody>
      </p:sp>
      <p:sp>
        <p:nvSpPr>
          <p:cNvPr id="18436" name="Rectangle 4"/>
          <p:cNvSpPr>
            <a:spLocks noChangeArrowheads="1"/>
          </p:cNvSpPr>
          <p:nvPr/>
        </p:nvSpPr>
        <p:spPr bwMode="auto">
          <a:xfrm>
            <a:off x="385763" y="5302250"/>
            <a:ext cx="3881437" cy="1320800"/>
          </a:xfrm>
          <a:prstGeom prst="rect">
            <a:avLst/>
          </a:prstGeom>
          <a:noFill/>
          <a:ln w="9525">
            <a:noFill/>
            <a:miter lim="800000"/>
            <a:headEnd/>
            <a:tailEnd/>
          </a:ln>
        </p:spPr>
        <p:txBody>
          <a:bodyPr/>
          <a:lstStyle/>
          <a:p>
            <a:pPr marL="342900" indent="-342900" eaLnBrk="1" hangingPunct="1">
              <a:spcBef>
                <a:spcPct val="20000"/>
              </a:spcBef>
            </a:pPr>
            <a:r>
              <a:rPr lang="hr-HR" altLang="de-DE" sz="1200" dirty="0"/>
              <a:t>Osoblje</a:t>
            </a:r>
            <a:endParaRPr lang="de-CH" altLang="de-DE" sz="1200" dirty="0"/>
          </a:p>
          <a:p>
            <a:pPr marL="342900" indent="-342900" eaLnBrk="1" hangingPunct="1">
              <a:lnSpc>
                <a:spcPct val="80000"/>
              </a:lnSpc>
            </a:pPr>
            <a:endParaRPr lang="de-CH" altLang="de-DE" sz="1200" dirty="0"/>
          </a:p>
          <a:p>
            <a:pPr marL="342900" indent="-342900" eaLnBrk="1" hangingPunct="1">
              <a:lnSpc>
                <a:spcPct val="80000"/>
              </a:lnSpc>
              <a:spcBef>
                <a:spcPct val="20000"/>
              </a:spcBef>
              <a:buFontTx/>
              <a:buChar char="•"/>
            </a:pPr>
            <a:r>
              <a:rPr lang="de-CH" altLang="de-DE" sz="1200" dirty="0"/>
              <a:t>K+H </a:t>
            </a:r>
            <a:r>
              <a:rPr lang="hr-HR" altLang="de-DE" sz="1200" dirty="0"/>
              <a:t>ukupno</a:t>
            </a:r>
            <a:r>
              <a:rPr lang="de-CH" altLang="de-DE" sz="1200" dirty="0"/>
              <a:t>: c</a:t>
            </a:r>
            <a:r>
              <a:rPr lang="hr-HR" altLang="de-DE" sz="1200" dirty="0"/>
              <a:t>c</a:t>
            </a:r>
            <a:r>
              <a:rPr lang="de-CH" altLang="de-DE" sz="1200" dirty="0" smtClean="0"/>
              <a:t>a </a:t>
            </a:r>
            <a:r>
              <a:rPr lang="de-CH" altLang="de-DE" sz="1200" dirty="0"/>
              <a:t>80 </a:t>
            </a:r>
            <a:r>
              <a:rPr lang="hr-HR" altLang="de-DE" sz="1200" dirty="0"/>
              <a:t> zaposlenih</a:t>
            </a:r>
            <a:endParaRPr lang="de-CH" altLang="de-DE" sz="1200" dirty="0"/>
          </a:p>
          <a:p>
            <a:pPr marL="342900" indent="-342900" eaLnBrk="1" hangingPunct="1">
              <a:lnSpc>
                <a:spcPct val="80000"/>
              </a:lnSpc>
              <a:spcBef>
                <a:spcPct val="20000"/>
              </a:spcBef>
              <a:buFontTx/>
              <a:buChar char="•"/>
            </a:pPr>
            <a:r>
              <a:rPr lang="de-DE" altLang="de-DE" sz="1200" dirty="0"/>
              <a:t>K+H </a:t>
            </a:r>
            <a:r>
              <a:rPr lang="hr-HR" altLang="de-DE" sz="1200" dirty="0"/>
              <a:t> je </a:t>
            </a:r>
            <a:r>
              <a:rPr lang="hr-HR" altLang="de-DE" sz="1200" dirty="0" smtClean="0"/>
              <a:t>projektirao i izgradio prvi </a:t>
            </a:r>
            <a:r>
              <a:rPr lang="hr-HR" altLang="de-DE" sz="1200" dirty="0"/>
              <a:t>uređaj za pročišćavanje otpadnih voda </a:t>
            </a:r>
            <a:r>
              <a:rPr lang="de-CH" altLang="de-DE" sz="1200" dirty="0" smtClean="0"/>
              <a:t> </a:t>
            </a:r>
            <a:r>
              <a:rPr lang="hr-HR" altLang="de-DE" sz="1200" dirty="0" smtClean="0"/>
              <a:t>1940</a:t>
            </a:r>
            <a:r>
              <a:rPr lang="hr-HR" altLang="de-DE" sz="1200" dirty="0"/>
              <a:t>. godine</a:t>
            </a:r>
            <a:endParaRPr lang="de-CH" altLang="de-DE" sz="1200" dirty="0"/>
          </a:p>
        </p:txBody>
      </p:sp>
      <p:pic>
        <p:nvPicPr>
          <p:cNvPr id="18438" name="Picture 5" descr="Geschaeftsleitu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02036" y="1124744"/>
            <a:ext cx="2386388" cy="14914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18439" name="Text Box 6"/>
          <p:cNvSpPr txBox="1">
            <a:spLocks noChangeArrowheads="1"/>
          </p:cNvSpPr>
          <p:nvPr/>
        </p:nvSpPr>
        <p:spPr bwMode="auto">
          <a:xfrm>
            <a:off x="3060700" y="2003425"/>
            <a:ext cx="2520950" cy="523875"/>
          </a:xfrm>
          <a:prstGeom prst="rect">
            <a:avLst/>
          </a:prstGeom>
          <a:solidFill>
            <a:schemeClr val="bg1">
              <a:lumMod val="85000"/>
            </a:schemeClr>
          </a:solidFill>
          <a:ln w="12700">
            <a:solidFill>
              <a:schemeClr val="tx1"/>
            </a:solidFill>
            <a:miter lim="800000"/>
            <a:headEnd/>
            <a:tailEnd/>
          </a:ln>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de-CH" altLang="de-DE" sz="1400" b="1" dirty="0" smtClean="0">
                <a:solidFill>
                  <a:schemeClr val="bg1">
                    <a:lumMod val="50000"/>
                  </a:schemeClr>
                </a:solidFill>
              </a:rPr>
              <a:t>Verwaltungsrat Geschäftsleitung K+H</a:t>
            </a:r>
            <a:endParaRPr lang="de-DE" altLang="de-DE" sz="1400" b="1" dirty="0" smtClean="0">
              <a:solidFill>
                <a:schemeClr val="bg1">
                  <a:lumMod val="50000"/>
                </a:schemeClr>
              </a:solidFill>
            </a:endParaRPr>
          </a:p>
        </p:txBody>
      </p:sp>
      <p:sp>
        <p:nvSpPr>
          <p:cNvPr id="2" name="Text Box 8"/>
          <p:cNvSpPr txBox="1">
            <a:spLocks noChangeArrowheads="1"/>
          </p:cNvSpPr>
          <p:nvPr/>
        </p:nvSpPr>
        <p:spPr bwMode="auto">
          <a:xfrm>
            <a:off x="2413000" y="4124325"/>
            <a:ext cx="1800225" cy="498475"/>
          </a:xfrm>
          <a:prstGeom prst="rect">
            <a:avLst/>
          </a:prstGeom>
          <a:solidFill>
            <a:srgbClr val="CCFFCC"/>
          </a:solidFill>
          <a:ln w="12700">
            <a:solidFill>
              <a:schemeClr val="tx1"/>
            </a:solidFill>
            <a:miter lim="800000"/>
            <a:headEnd/>
            <a:tailEnd/>
          </a:ln>
        </p:spPr>
        <p:txBody>
          <a:bodyPr>
            <a:spAutoFit/>
          </a:bodyPr>
          <a:lstStyle/>
          <a:p>
            <a:pPr algn="ctr" eaLnBrk="1" hangingPunct="1">
              <a:spcBef>
                <a:spcPct val="20000"/>
              </a:spcBef>
            </a:pPr>
            <a:r>
              <a:rPr lang="de-CH" altLang="de-DE" sz="1200" b="1"/>
              <a:t>K+H, St. Gallen</a:t>
            </a:r>
          </a:p>
          <a:p>
            <a:pPr algn="ctr" eaLnBrk="1" hangingPunct="1">
              <a:spcBef>
                <a:spcPct val="20000"/>
              </a:spcBef>
            </a:pPr>
            <a:r>
              <a:rPr lang="de-CH" altLang="de-DE" sz="1200"/>
              <a:t>F. Wüthrich</a:t>
            </a:r>
            <a:endParaRPr lang="de-DE" altLang="de-DE" sz="1200"/>
          </a:p>
        </p:txBody>
      </p:sp>
      <p:sp>
        <p:nvSpPr>
          <p:cNvPr id="18440" name="Text Box 10"/>
          <p:cNvSpPr txBox="1">
            <a:spLocks noChangeArrowheads="1"/>
          </p:cNvSpPr>
          <p:nvPr/>
        </p:nvSpPr>
        <p:spPr bwMode="auto">
          <a:xfrm>
            <a:off x="4500563" y="4124325"/>
            <a:ext cx="1800225" cy="498475"/>
          </a:xfrm>
          <a:prstGeom prst="rect">
            <a:avLst/>
          </a:prstGeom>
          <a:solidFill>
            <a:srgbClr val="CCFFCC"/>
          </a:solidFill>
          <a:ln w="12700">
            <a:solidFill>
              <a:schemeClr val="tx1"/>
            </a:solidFill>
            <a:miter lim="800000"/>
            <a:headEnd/>
            <a:tailEnd/>
          </a:ln>
        </p:spPr>
        <p:txBody>
          <a:bodyPr>
            <a:spAutoFit/>
          </a:bodyPr>
          <a:lstStyle/>
          <a:p>
            <a:pPr algn="ctr" eaLnBrk="1" hangingPunct="1">
              <a:spcBef>
                <a:spcPct val="20000"/>
              </a:spcBef>
            </a:pPr>
            <a:r>
              <a:rPr lang="de-CH" altLang="de-DE" sz="1200" b="1"/>
              <a:t>K+H, Pfäffikon</a:t>
            </a:r>
          </a:p>
          <a:p>
            <a:pPr algn="ctr" eaLnBrk="1" hangingPunct="1">
              <a:spcBef>
                <a:spcPct val="20000"/>
              </a:spcBef>
            </a:pPr>
            <a:r>
              <a:rPr lang="de-CH" altLang="de-DE" sz="1200"/>
              <a:t>D. Cliotone</a:t>
            </a:r>
            <a:endParaRPr lang="de-DE" altLang="de-DE" sz="1200"/>
          </a:p>
        </p:txBody>
      </p:sp>
      <p:sp>
        <p:nvSpPr>
          <p:cNvPr id="18441" name="Text Box 11"/>
          <p:cNvSpPr txBox="1">
            <a:spLocks noChangeArrowheads="1"/>
          </p:cNvSpPr>
          <p:nvPr/>
        </p:nvSpPr>
        <p:spPr bwMode="auto">
          <a:xfrm>
            <a:off x="6445250" y="4124325"/>
            <a:ext cx="1800225" cy="461963"/>
          </a:xfrm>
          <a:prstGeom prst="rect">
            <a:avLst/>
          </a:prstGeom>
          <a:solidFill>
            <a:srgbClr val="CCFFCC"/>
          </a:solidFill>
          <a:ln w="12700">
            <a:solidFill>
              <a:schemeClr val="tx1"/>
            </a:solidFill>
            <a:miter lim="800000"/>
            <a:headEnd/>
            <a:tailEnd/>
          </a:ln>
        </p:spPr>
        <p:txBody>
          <a:bodyPr>
            <a:spAutoFit/>
          </a:bodyPr>
          <a:lstStyle/>
          <a:p>
            <a:pPr algn="ctr" eaLnBrk="1" hangingPunct="1">
              <a:spcBef>
                <a:spcPct val="20000"/>
              </a:spcBef>
            </a:pPr>
            <a:r>
              <a:rPr lang="de-CH" altLang="de-DE" sz="1200" b="1"/>
              <a:t>K+H, Frauenfeld </a:t>
            </a:r>
            <a:r>
              <a:rPr lang="de-CH" altLang="de-DE" sz="1200"/>
              <a:t> </a:t>
            </a:r>
            <a:r>
              <a:rPr lang="sl-SI" altLang="de-DE" sz="1200"/>
              <a:t/>
            </a:r>
            <a:br>
              <a:rPr lang="sl-SI" altLang="de-DE" sz="1200"/>
            </a:br>
            <a:r>
              <a:rPr lang="de-CH" altLang="de-DE" sz="1200"/>
              <a:t>S. Hager</a:t>
            </a:r>
            <a:endParaRPr lang="de-DE" altLang="de-DE" sz="1200"/>
          </a:p>
        </p:txBody>
      </p:sp>
      <p:sp>
        <p:nvSpPr>
          <p:cNvPr id="18442" name="Text Box 13"/>
          <p:cNvSpPr txBox="1">
            <a:spLocks noChangeArrowheads="1"/>
          </p:cNvSpPr>
          <p:nvPr/>
        </p:nvSpPr>
        <p:spPr bwMode="auto">
          <a:xfrm>
            <a:off x="6446838" y="3067050"/>
            <a:ext cx="2085975" cy="276225"/>
          </a:xfrm>
          <a:prstGeom prst="rect">
            <a:avLst/>
          </a:prstGeom>
          <a:solidFill>
            <a:srgbClr val="FFFF99">
              <a:alpha val="85097"/>
            </a:srgbClr>
          </a:solidFill>
          <a:ln w="12700">
            <a:solidFill>
              <a:schemeClr val="tx1"/>
            </a:solidFill>
            <a:miter lim="800000"/>
            <a:headEnd/>
            <a:tailEnd/>
          </a:ln>
        </p:spPr>
        <p:txBody>
          <a:bodyPr>
            <a:spAutoFit/>
          </a:bodyPr>
          <a:lstStyle/>
          <a:p>
            <a:pPr algn="ctr" eaLnBrk="1" hangingPunct="1">
              <a:spcBef>
                <a:spcPct val="40000"/>
              </a:spcBef>
            </a:pPr>
            <a:r>
              <a:rPr lang="hr-HR" altLang="de-DE" sz="1200"/>
              <a:t>Osposobljavanje naučnika</a:t>
            </a:r>
            <a:endParaRPr lang="de-DE" altLang="de-DE" sz="1200"/>
          </a:p>
        </p:txBody>
      </p:sp>
      <p:sp>
        <p:nvSpPr>
          <p:cNvPr id="18443" name="Line 14"/>
          <p:cNvSpPr>
            <a:spLocks noChangeShapeType="1"/>
          </p:cNvSpPr>
          <p:nvPr/>
        </p:nvSpPr>
        <p:spPr bwMode="auto">
          <a:xfrm>
            <a:off x="1404938" y="2809875"/>
            <a:ext cx="5905500" cy="0"/>
          </a:xfrm>
          <a:prstGeom prst="line">
            <a:avLst/>
          </a:prstGeom>
          <a:noFill/>
          <a:ln w="12700">
            <a:solidFill>
              <a:schemeClr val="tx1"/>
            </a:solidFill>
            <a:prstDash val="dash"/>
            <a:round/>
            <a:headEnd/>
            <a:tailEnd/>
          </a:ln>
        </p:spPr>
        <p:txBody>
          <a:bodyPr/>
          <a:lstStyle/>
          <a:p>
            <a:endParaRPr lang="hr-HR"/>
          </a:p>
        </p:txBody>
      </p:sp>
      <p:sp>
        <p:nvSpPr>
          <p:cNvPr id="18444" name="Line 15"/>
          <p:cNvSpPr>
            <a:spLocks noChangeShapeType="1"/>
          </p:cNvSpPr>
          <p:nvPr/>
        </p:nvSpPr>
        <p:spPr bwMode="auto">
          <a:xfrm>
            <a:off x="1404938" y="3827463"/>
            <a:ext cx="5832475" cy="0"/>
          </a:xfrm>
          <a:prstGeom prst="line">
            <a:avLst/>
          </a:prstGeom>
          <a:noFill/>
          <a:ln w="12700">
            <a:solidFill>
              <a:schemeClr val="tx1"/>
            </a:solidFill>
            <a:round/>
            <a:headEnd/>
            <a:tailEnd/>
          </a:ln>
        </p:spPr>
        <p:txBody>
          <a:bodyPr/>
          <a:lstStyle/>
          <a:p>
            <a:endParaRPr lang="hr-HR"/>
          </a:p>
        </p:txBody>
      </p:sp>
      <p:sp>
        <p:nvSpPr>
          <p:cNvPr id="18445" name="Line 17"/>
          <p:cNvSpPr>
            <a:spLocks noChangeShapeType="1"/>
          </p:cNvSpPr>
          <p:nvPr/>
        </p:nvSpPr>
        <p:spPr bwMode="auto">
          <a:xfrm flipH="1">
            <a:off x="4349750" y="2527300"/>
            <a:ext cx="4763" cy="1300163"/>
          </a:xfrm>
          <a:prstGeom prst="line">
            <a:avLst/>
          </a:prstGeom>
          <a:noFill/>
          <a:ln w="12700">
            <a:solidFill>
              <a:schemeClr val="tx1"/>
            </a:solidFill>
            <a:round/>
            <a:headEnd/>
            <a:tailEnd/>
          </a:ln>
        </p:spPr>
        <p:txBody>
          <a:bodyPr/>
          <a:lstStyle/>
          <a:p>
            <a:endParaRPr lang="hr-HR"/>
          </a:p>
        </p:txBody>
      </p:sp>
      <p:sp>
        <p:nvSpPr>
          <p:cNvPr id="18446" name="Line 18"/>
          <p:cNvSpPr>
            <a:spLocks noChangeShapeType="1"/>
          </p:cNvSpPr>
          <p:nvPr/>
        </p:nvSpPr>
        <p:spPr bwMode="auto">
          <a:xfrm>
            <a:off x="1404938" y="3836988"/>
            <a:ext cx="0" cy="287337"/>
          </a:xfrm>
          <a:prstGeom prst="line">
            <a:avLst/>
          </a:prstGeom>
          <a:noFill/>
          <a:ln w="12700">
            <a:solidFill>
              <a:schemeClr val="tx1"/>
            </a:solidFill>
            <a:round/>
            <a:headEnd/>
            <a:tailEnd/>
          </a:ln>
        </p:spPr>
        <p:txBody>
          <a:bodyPr/>
          <a:lstStyle/>
          <a:p>
            <a:endParaRPr lang="hr-HR"/>
          </a:p>
        </p:txBody>
      </p:sp>
      <p:sp>
        <p:nvSpPr>
          <p:cNvPr id="18447" name="Line 19"/>
          <p:cNvSpPr>
            <a:spLocks noChangeShapeType="1"/>
          </p:cNvSpPr>
          <p:nvPr/>
        </p:nvSpPr>
        <p:spPr bwMode="auto">
          <a:xfrm flipH="1">
            <a:off x="3411538" y="3833813"/>
            <a:ext cx="0" cy="290512"/>
          </a:xfrm>
          <a:prstGeom prst="line">
            <a:avLst/>
          </a:prstGeom>
          <a:noFill/>
          <a:ln w="12700">
            <a:solidFill>
              <a:schemeClr val="tx1"/>
            </a:solidFill>
            <a:round/>
            <a:headEnd/>
            <a:tailEnd/>
          </a:ln>
        </p:spPr>
        <p:txBody>
          <a:bodyPr/>
          <a:lstStyle/>
          <a:p>
            <a:endParaRPr lang="hr-HR"/>
          </a:p>
        </p:txBody>
      </p:sp>
      <p:sp>
        <p:nvSpPr>
          <p:cNvPr id="18448" name="Line 20"/>
          <p:cNvSpPr>
            <a:spLocks noChangeShapeType="1"/>
          </p:cNvSpPr>
          <p:nvPr/>
        </p:nvSpPr>
        <p:spPr bwMode="auto">
          <a:xfrm>
            <a:off x="5364163" y="3819525"/>
            <a:ext cx="0" cy="304800"/>
          </a:xfrm>
          <a:prstGeom prst="line">
            <a:avLst/>
          </a:prstGeom>
          <a:noFill/>
          <a:ln w="12700">
            <a:solidFill>
              <a:schemeClr val="tx1"/>
            </a:solidFill>
            <a:round/>
            <a:headEnd/>
            <a:tailEnd/>
          </a:ln>
        </p:spPr>
        <p:txBody>
          <a:bodyPr/>
          <a:lstStyle/>
          <a:p>
            <a:endParaRPr lang="hr-HR"/>
          </a:p>
        </p:txBody>
      </p:sp>
      <p:sp>
        <p:nvSpPr>
          <p:cNvPr id="18449" name="Line 21"/>
          <p:cNvSpPr>
            <a:spLocks noChangeShapeType="1"/>
          </p:cNvSpPr>
          <p:nvPr/>
        </p:nvSpPr>
        <p:spPr bwMode="auto">
          <a:xfrm>
            <a:off x="7237413" y="3836988"/>
            <a:ext cx="0" cy="287337"/>
          </a:xfrm>
          <a:prstGeom prst="line">
            <a:avLst/>
          </a:prstGeom>
          <a:noFill/>
          <a:ln w="12700">
            <a:solidFill>
              <a:schemeClr val="tx1"/>
            </a:solidFill>
            <a:round/>
            <a:headEnd/>
            <a:tailEnd/>
          </a:ln>
        </p:spPr>
        <p:txBody>
          <a:bodyPr/>
          <a:lstStyle/>
          <a:p>
            <a:endParaRPr lang="hr-HR"/>
          </a:p>
        </p:txBody>
      </p:sp>
      <p:sp>
        <p:nvSpPr>
          <p:cNvPr id="18450" name="Line 22"/>
          <p:cNvSpPr>
            <a:spLocks noChangeShapeType="1"/>
          </p:cNvSpPr>
          <p:nvPr/>
        </p:nvSpPr>
        <p:spPr bwMode="auto">
          <a:xfrm>
            <a:off x="1404938" y="2809875"/>
            <a:ext cx="0" cy="257175"/>
          </a:xfrm>
          <a:prstGeom prst="line">
            <a:avLst/>
          </a:prstGeom>
          <a:noFill/>
          <a:ln w="12700">
            <a:solidFill>
              <a:schemeClr val="tx1"/>
            </a:solidFill>
            <a:prstDash val="dash"/>
            <a:round/>
            <a:headEnd/>
            <a:tailEnd/>
          </a:ln>
        </p:spPr>
        <p:txBody>
          <a:bodyPr/>
          <a:lstStyle/>
          <a:p>
            <a:endParaRPr lang="hr-HR"/>
          </a:p>
        </p:txBody>
      </p:sp>
      <p:sp>
        <p:nvSpPr>
          <p:cNvPr id="18451" name="Text Box 26"/>
          <p:cNvSpPr txBox="1">
            <a:spLocks noChangeArrowheads="1"/>
          </p:cNvSpPr>
          <p:nvPr/>
        </p:nvSpPr>
        <p:spPr bwMode="auto">
          <a:xfrm>
            <a:off x="4502150" y="3067050"/>
            <a:ext cx="1798638" cy="276225"/>
          </a:xfrm>
          <a:prstGeom prst="rect">
            <a:avLst/>
          </a:prstGeom>
          <a:solidFill>
            <a:srgbClr val="FFFF99">
              <a:alpha val="85097"/>
            </a:srgbClr>
          </a:solidFill>
          <a:ln w="12700">
            <a:solidFill>
              <a:schemeClr val="tx1"/>
            </a:solidFill>
            <a:miter lim="800000"/>
            <a:headEnd/>
            <a:tailEnd/>
          </a:ln>
        </p:spPr>
        <p:txBody>
          <a:bodyPr>
            <a:spAutoFit/>
          </a:bodyPr>
          <a:lstStyle/>
          <a:p>
            <a:pPr algn="ctr" eaLnBrk="1" hangingPunct="1">
              <a:spcBef>
                <a:spcPct val="40000"/>
              </a:spcBef>
            </a:pPr>
            <a:r>
              <a:rPr lang="hr-HR" altLang="de-DE" sz="1200"/>
              <a:t>Upravljanje kvalitetom</a:t>
            </a:r>
            <a:endParaRPr lang="de-DE" altLang="de-DE" sz="1200"/>
          </a:p>
        </p:txBody>
      </p:sp>
      <p:sp>
        <p:nvSpPr>
          <p:cNvPr id="18452" name="Text Box 28"/>
          <p:cNvSpPr txBox="1">
            <a:spLocks noChangeArrowheads="1"/>
          </p:cNvSpPr>
          <p:nvPr/>
        </p:nvSpPr>
        <p:spPr bwMode="auto">
          <a:xfrm>
            <a:off x="2413000" y="3067050"/>
            <a:ext cx="1798638" cy="287338"/>
          </a:xfrm>
          <a:prstGeom prst="rect">
            <a:avLst/>
          </a:prstGeom>
          <a:solidFill>
            <a:srgbClr val="FFFF99">
              <a:alpha val="85097"/>
            </a:srgbClr>
          </a:solidFill>
          <a:ln w="12700">
            <a:solidFill>
              <a:schemeClr val="tx1"/>
            </a:solidFill>
            <a:miter lim="800000"/>
            <a:headEnd/>
            <a:tailEnd/>
          </a:ln>
        </p:spPr>
        <p:txBody>
          <a:bodyPr>
            <a:spAutoFit/>
          </a:bodyPr>
          <a:lstStyle/>
          <a:p>
            <a:pPr algn="ctr" eaLnBrk="1" hangingPunct="1">
              <a:spcBef>
                <a:spcPct val="40000"/>
              </a:spcBef>
            </a:pPr>
            <a:r>
              <a:rPr lang="hr-HR" altLang="de-DE" sz="1200"/>
              <a:t>Sigurnost na radu</a:t>
            </a:r>
            <a:endParaRPr lang="de-DE" altLang="de-DE" sz="1200"/>
          </a:p>
        </p:txBody>
      </p:sp>
      <p:sp>
        <p:nvSpPr>
          <p:cNvPr id="18453" name="Text Box 29"/>
          <p:cNvSpPr txBox="1">
            <a:spLocks noChangeArrowheads="1"/>
          </p:cNvSpPr>
          <p:nvPr/>
        </p:nvSpPr>
        <p:spPr bwMode="auto">
          <a:xfrm>
            <a:off x="468313" y="3067050"/>
            <a:ext cx="1798637" cy="287338"/>
          </a:xfrm>
          <a:prstGeom prst="rect">
            <a:avLst/>
          </a:prstGeom>
          <a:solidFill>
            <a:srgbClr val="FFFF99">
              <a:alpha val="85097"/>
            </a:srgbClr>
          </a:solidFill>
          <a:ln w="12700">
            <a:solidFill>
              <a:schemeClr val="tx1"/>
            </a:solidFill>
            <a:miter lim="800000"/>
            <a:headEnd/>
            <a:tailEnd/>
          </a:ln>
        </p:spPr>
        <p:txBody>
          <a:bodyPr>
            <a:spAutoFit/>
          </a:bodyPr>
          <a:lstStyle/>
          <a:p>
            <a:pPr algn="ctr" eaLnBrk="1" hangingPunct="1">
              <a:spcBef>
                <a:spcPct val="40000"/>
              </a:spcBef>
            </a:pPr>
            <a:r>
              <a:rPr lang="de-CH" altLang="de-DE" sz="1200"/>
              <a:t>Informatik</a:t>
            </a:r>
            <a:r>
              <a:rPr lang="hr-HR" altLang="de-DE" sz="1200"/>
              <a:t>a</a:t>
            </a:r>
            <a:endParaRPr lang="de-DE" altLang="de-DE" sz="1200"/>
          </a:p>
        </p:txBody>
      </p:sp>
      <p:sp>
        <p:nvSpPr>
          <p:cNvPr id="18454" name="Line 30"/>
          <p:cNvSpPr>
            <a:spLocks noChangeShapeType="1"/>
          </p:cNvSpPr>
          <p:nvPr/>
        </p:nvSpPr>
        <p:spPr bwMode="auto">
          <a:xfrm flipH="1">
            <a:off x="3340100" y="2828925"/>
            <a:ext cx="7938" cy="238125"/>
          </a:xfrm>
          <a:prstGeom prst="line">
            <a:avLst/>
          </a:prstGeom>
          <a:noFill/>
          <a:ln w="12700">
            <a:solidFill>
              <a:schemeClr val="tx1"/>
            </a:solidFill>
            <a:prstDash val="dash"/>
            <a:round/>
            <a:headEnd/>
            <a:tailEnd/>
          </a:ln>
        </p:spPr>
        <p:txBody>
          <a:bodyPr/>
          <a:lstStyle/>
          <a:p>
            <a:endParaRPr lang="hr-HR"/>
          </a:p>
        </p:txBody>
      </p:sp>
      <p:sp>
        <p:nvSpPr>
          <p:cNvPr id="18455" name="Line 31"/>
          <p:cNvSpPr>
            <a:spLocks noChangeShapeType="1"/>
          </p:cNvSpPr>
          <p:nvPr/>
        </p:nvSpPr>
        <p:spPr bwMode="auto">
          <a:xfrm>
            <a:off x="5437188" y="2828925"/>
            <a:ext cx="0" cy="238125"/>
          </a:xfrm>
          <a:prstGeom prst="line">
            <a:avLst/>
          </a:prstGeom>
          <a:noFill/>
          <a:ln w="12700">
            <a:solidFill>
              <a:schemeClr val="tx1"/>
            </a:solidFill>
            <a:prstDash val="dash"/>
            <a:round/>
            <a:headEnd/>
            <a:tailEnd/>
          </a:ln>
        </p:spPr>
        <p:txBody>
          <a:bodyPr/>
          <a:lstStyle/>
          <a:p>
            <a:endParaRPr lang="hr-HR"/>
          </a:p>
        </p:txBody>
      </p:sp>
      <p:sp>
        <p:nvSpPr>
          <p:cNvPr id="18456" name="Line 32"/>
          <p:cNvSpPr>
            <a:spLocks noChangeShapeType="1"/>
          </p:cNvSpPr>
          <p:nvPr/>
        </p:nvSpPr>
        <p:spPr bwMode="auto">
          <a:xfrm>
            <a:off x="7308850" y="2828925"/>
            <a:ext cx="1588" cy="233363"/>
          </a:xfrm>
          <a:prstGeom prst="line">
            <a:avLst/>
          </a:prstGeom>
          <a:noFill/>
          <a:ln w="12700">
            <a:solidFill>
              <a:schemeClr val="tx1"/>
            </a:solidFill>
            <a:prstDash val="dash"/>
            <a:round/>
            <a:headEnd/>
            <a:tailEnd/>
          </a:ln>
        </p:spPr>
        <p:txBody>
          <a:bodyPr/>
          <a:lstStyle/>
          <a:p>
            <a:endParaRPr lang="hr-HR"/>
          </a:p>
        </p:txBody>
      </p:sp>
      <p:sp>
        <p:nvSpPr>
          <p:cNvPr id="18457" name="PoljeZBesedilom 1"/>
          <p:cNvSpPr txBox="1">
            <a:spLocks noChangeArrowheads="1"/>
          </p:cNvSpPr>
          <p:nvPr/>
        </p:nvSpPr>
        <p:spPr bwMode="auto">
          <a:xfrm>
            <a:off x="565150" y="633413"/>
            <a:ext cx="3470275" cy="523875"/>
          </a:xfrm>
          <a:prstGeom prst="rect">
            <a:avLst/>
          </a:prstGeom>
          <a:noFill/>
          <a:ln w="9525">
            <a:noFill/>
            <a:miter lim="800000"/>
            <a:headEnd/>
            <a:tailEnd/>
          </a:ln>
        </p:spPr>
        <p:txBody>
          <a:bodyPr>
            <a:spAutoFit/>
          </a:bodyPr>
          <a:lstStyle/>
          <a:p>
            <a:r>
              <a:rPr lang="de-CH" altLang="de-DE" sz="1400"/>
              <a:t>O</a:t>
            </a:r>
            <a:r>
              <a:rPr lang="hr-HR" altLang="de-DE" sz="1400"/>
              <a:t>rganizacijska shema</a:t>
            </a:r>
            <a:endParaRPr lang="de-CH" altLang="de-DE" sz="1400">
              <a:solidFill>
                <a:srgbClr val="FF0000"/>
              </a:solidFill>
            </a:endParaRPr>
          </a:p>
          <a:p>
            <a:endParaRPr lang="sl-SI" altLang="sl-SI" sz="1400"/>
          </a:p>
        </p:txBody>
      </p:sp>
      <p:sp>
        <p:nvSpPr>
          <p:cNvPr id="28" name="Rectangle 4"/>
          <p:cNvSpPr>
            <a:spLocks noChangeArrowheads="1"/>
          </p:cNvSpPr>
          <p:nvPr/>
        </p:nvSpPr>
        <p:spPr bwMode="auto">
          <a:xfrm>
            <a:off x="4414838" y="5284788"/>
            <a:ext cx="3708400" cy="1320800"/>
          </a:xfrm>
          <a:prstGeom prst="rect">
            <a:avLst/>
          </a:prstGeom>
          <a:noFill/>
          <a:ln>
            <a:noFill/>
          </a:ln>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defRPr/>
            </a:pPr>
            <a:r>
              <a:rPr lang="de-CH" altLang="de-DE" sz="1200" dirty="0" smtClean="0">
                <a:solidFill>
                  <a:schemeClr val="bg1">
                    <a:lumMod val="50000"/>
                  </a:schemeClr>
                </a:solidFill>
              </a:rPr>
              <a:t>Personal</a:t>
            </a:r>
          </a:p>
          <a:p>
            <a:pPr eaLnBrk="1" hangingPunct="1">
              <a:lnSpc>
                <a:spcPct val="80000"/>
              </a:lnSpc>
              <a:spcBef>
                <a:spcPct val="0"/>
              </a:spcBef>
              <a:buFontTx/>
              <a:buNone/>
              <a:defRPr/>
            </a:pPr>
            <a:endParaRPr lang="de-CH" altLang="de-DE" sz="1200" dirty="0" smtClean="0">
              <a:solidFill>
                <a:schemeClr val="bg1">
                  <a:lumMod val="50000"/>
                </a:schemeClr>
              </a:solidFill>
            </a:endParaRPr>
          </a:p>
          <a:p>
            <a:pPr eaLnBrk="1" hangingPunct="1">
              <a:lnSpc>
                <a:spcPct val="80000"/>
              </a:lnSpc>
              <a:defRPr/>
            </a:pPr>
            <a:r>
              <a:rPr lang="de-CH" altLang="de-DE" sz="1200" dirty="0" smtClean="0">
                <a:solidFill>
                  <a:schemeClr val="bg1">
                    <a:lumMod val="50000"/>
                  </a:schemeClr>
                </a:solidFill>
              </a:rPr>
              <a:t>K+H total: ca. 80 Mitarbeitende</a:t>
            </a:r>
          </a:p>
          <a:p>
            <a:pPr eaLnBrk="1" hangingPunct="1">
              <a:lnSpc>
                <a:spcPct val="80000"/>
              </a:lnSpc>
              <a:defRPr/>
            </a:pPr>
            <a:r>
              <a:rPr lang="de-DE" altLang="de-DE" sz="1200" dirty="0" smtClean="0">
                <a:solidFill>
                  <a:schemeClr val="bg1">
                    <a:lumMod val="50000"/>
                  </a:schemeClr>
                </a:solidFill>
              </a:rPr>
              <a:t>K+H hat ihre erste Kläranlage 1940 projektiert und realisiert</a:t>
            </a:r>
            <a:endParaRPr lang="de-CH" altLang="de-DE" sz="1200" dirty="0" smtClean="0">
              <a:solidFill>
                <a:schemeClr val="bg1">
                  <a:lumMod val="50000"/>
                </a:schemeClr>
              </a:solidFill>
            </a:endParaRPr>
          </a:p>
        </p:txBody>
      </p:sp>
      <p:sp>
        <p:nvSpPr>
          <p:cNvPr id="29" name="Rectangle 2"/>
          <p:cNvSpPr txBox="1">
            <a:spLocks noChangeArrowheads="1"/>
          </p:cNvSpPr>
          <p:nvPr/>
        </p:nvSpPr>
        <p:spPr bwMode="auto">
          <a:xfrm>
            <a:off x="4970463" y="298450"/>
            <a:ext cx="3527425" cy="387350"/>
          </a:xfrm>
          <a:prstGeom prst="rect">
            <a:avLst/>
          </a:prstGeom>
          <a:noFill/>
          <a:ln>
            <a:noFill/>
          </a:ln>
          <a:extLst/>
        </p:spPr>
        <p:txBody>
          <a:bodyPr anchor="ctr"/>
          <a:lstStyle>
            <a:lvl1pPr algn="l" rtl="0" eaLnBrk="0" fontAlgn="base" hangingPunct="0">
              <a:spcBef>
                <a:spcPct val="0"/>
              </a:spcBef>
              <a:spcAft>
                <a:spcPct val="0"/>
              </a:spcAft>
              <a:defRPr sz="2800" b="1" kern="1200">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anose="020B0604020202020204" pitchFamily="34" charset="0"/>
              </a:defRPr>
            </a:lvl2pPr>
            <a:lvl3pPr algn="l" rtl="0" eaLnBrk="0" fontAlgn="base" hangingPunct="0">
              <a:spcBef>
                <a:spcPct val="0"/>
              </a:spcBef>
              <a:spcAft>
                <a:spcPct val="0"/>
              </a:spcAft>
              <a:defRPr sz="2800" b="1">
                <a:solidFill>
                  <a:schemeClr val="tx2"/>
                </a:solidFill>
                <a:latin typeface="Arial" panose="020B0604020202020204" pitchFamily="34" charset="0"/>
              </a:defRPr>
            </a:lvl3pPr>
            <a:lvl4pPr algn="l" rtl="0" eaLnBrk="0" fontAlgn="base" hangingPunct="0">
              <a:spcBef>
                <a:spcPct val="0"/>
              </a:spcBef>
              <a:spcAft>
                <a:spcPct val="0"/>
              </a:spcAft>
              <a:defRPr sz="2800" b="1">
                <a:solidFill>
                  <a:schemeClr val="tx2"/>
                </a:solidFill>
                <a:latin typeface="Arial" panose="020B0604020202020204" pitchFamily="34" charset="0"/>
              </a:defRPr>
            </a:lvl4pPr>
            <a:lvl5pPr algn="l" rtl="0" eaLnBrk="0" fontAlgn="base" hangingPunct="0">
              <a:spcBef>
                <a:spcPct val="0"/>
              </a:spcBef>
              <a:spcAft>
                <a:spcPct val="0"/>
              </a:spcAft>
              <a:defRPr sz="2800" b="1">
                <a:solidFill>
                  <a:schemeClr val="tx2"/>
                </a:solidFill>
                <a:latin typeface="Arial" panose="020B0604020202020204" pitchFamily="34" charset="0"/>
              </a:defRPr>
            </a:lvl5pPr>
            <a:lvl6pPr marL="457200" algn="l" rtl="0" fontAlgn="base">
              <a:spcBef>
                <a:spcPct val="0"/>
              </a:spcBef>
              <a:spcAft>
                <a:spcPct val="0"/>
              </a:spcAft>
              <a:defRPr sz="2800" b="1">
                <a:solidFill>
                  <a:schemeClr val="tx2"/>
                </a:solidFill>
                <a:latin typeface="Arial" panose="020B0604020202020204" pitchFamily="34" charset="0"/>
              </a:defRPr>
            </a:lvl6pPr>
            <a:lvl7pPr marL="914400" algn="l" rtl="0" fontAlgn="base">
              <a:spcBef>
                <a:spcPct val="0"/>
              </a:spcBef>
              <a:spcAft>
                <a:spcPct val="0"/>
              </a:spcAft>
              <a:defRPr sz="2800" b="1">
                <a:solidFill>
                  <a:schemeClr val="tx2"/>
                </a:solidFill>
                <a:latin typeface="Arial" panose="020B0604020202020204" pitchFamily="34" charset="0"/>
              </a:defRPr>
            </a:lvl7pPr>
            <a:lvl8pPr marL="1371600" algn="l" rtl="0" fontAlgn="base">
              <a:spcBef>
                <a:spcPct val="0"/>
              </a:spcBef>
              <a:spcAft>
                <a:spcPct val="0"/>
              </a:spcAft>
              <a:defRPr sz="2800" b="1">
                <a:solidFill>
                  <a:schemeClr val="tx2"/>
                </a:solidFill>
                <a:latin typeface="Arial" panose="020B0604020202020204" pitchFamily="34" charset="0"/>
              </a:defRPr>
            </a:lvl8pPr>
            <a:lvl9pPr marL="1828800" algn="l" rtl="0" fontAlgn="base">
              <a:spcBef>
                <a:spcPct val="0"/>
              </a:spcBef>
              <a:spcAft>
                <a:spcPct val="0"/>
              </a:spcAft>
              <a:defRPr sz="2800" b="1">
                <a:solidFill>
                  <a:schemeClr val="tx2"/>
                </a:solidFill>
                <a:latin typeface="Arial" panose="020B0604020202020204" pitchFamily="34" charset="0"/>
              </a:defRPr>
            </a:lvl9pPr>
          </a:lstStyle>
          <a:p>
            <a:pPr eaLnBrk="1" hangingPunct="1">
              <a:defRPr/>
            </a:pPr>
            <a:r>
              <a:rPr lang="de-CH" altLang="de-DE" sz="1600" dirty="0" smtClean="0">
                <a:solidFill>
                  <a:schemeClr val="bg1">
                    <a:lumMod val="50000"/>
                  </a:schemeClr>
                </a:solidFill>
              </a:rPr>
              <a:t>6. Vorstellung Kuster + Hager</a:t>
            </a:r>
          </a:p>
        </p:txBody>
      </p:sp>
      <p:sp>
        <p:nvSpPr>
          <p:cNvPr id="30" name="PoljeZBesedilom 29"/>
          <p:cNvSpPr txBox="1"/>
          <p:nvPr/>
        </p:nvSpPr>
        <p:spPr>
          <a:xfrm>
            <a:off x="5224463" y="620713"/>
            <a:ext cx="3816350" cy="522287"/>
          </a:xfrm>
          <a:prstGeom prst="rect">
            <a:avLst/>
          </a:prstGeom>
          <a:noFill/>
        </p:spPr>
        <p:txBody>
          <a:bodyPr>
            <a:spAutoFit/>
          </a:bodyPr>
          <a:lstStyle/>
          <a:p>
            <a:pPr>
              <a:defRPr/>
            </a:pPr>
            <a:r>
              <a:rPr lang="de-CH" altLang="de-DE" sz="1400" dirty="0">
                <a:solidFill>
                  <a:schemeClr val="bg1">
                    <a:lumMod val="50000"/>
                  </a:schemeClr>
                </a:solidFill>
                <a:latin typeface="Arial" panose="020B0604020202020204" pitchFamily="34" charset="0"/>
              </a:rPr>
              <a:t>Organisation</a:t>
            </a:r>
            <a:r>
              <a:rPr lang="de-DE" altLang="de-DE" sz="1400" dirty="0" err="1">
                <a:solidFill>
                  <a:schemeClr val="bg1">
                    <a:lumMod val="50000"/>
                  </a:schemeClr>
                </a:solidFill>
                <a:latin typeface="Arial" panose="020B0604020202020204" pitchFamily="34" charset="0"/>
              </a:rPr>
              <a:t>sdiagramm</a:t>
            </a:r>
            <a:endParaRPr lang="de-CH" altLang="de-DE" sz="1400" dirty="0">
              <a:solidFill>
                <a:schemeClr val="bg1">
                  <a:lumMod val="50000"/>
                </a:schemeClr>
              </a:solidFill>
              <a:latin typeface="Arial" panose="020B0604020202020204" pitchFamily="34" charset="0"/>
            </a:endParaRPr>
          </a:p>
          <a:p>
            <a:pPr>
              <a:defRPr/>
            </a:pPr>
            <a:endParaRPr lang="sl-SI" sz="1400" dirty="0">
              <a:solidFill>
                <a:schemeClr val="bg1">
                  <a:lumMod val="50000"/>
                </a:schemeClr>
              </a:solidFill>
              <a:latin typeface="Arial" panose="020B0604020202020204" pitchFamily="34" charset="0"/>
            </a:endParaRPr>
          </a:p>
        </p:txBody>
      </p:sp>
      <p:sp>
        <p:nvSpPr>
          <p:cNvPr id="18461" name="Text Box 6"/>
          <p:cNvSpPr txBox="1">
            <a:spLocks noChangeArrowheads="1"/>
          </p:cNvSpPr>
          <p:nvPr/>
        </p:nvSpPr>
        <p:spPr bwMode="auto">
          <a:xfrm>
            <a:off x="3060700" y="1414463"/>
            <a:ext cx="2520950" cy="523875"/>
          </a:xfrm>
          <a:prstGeom prst="rect">
            <a:avLst/>
          </a:prstGeom>
          <a:solidFill>
            <a:srgbClr val="FFCC99"/>
          </a:solidFill>
          <a:ln w="12700">
            <a:solidFill>
              <a:schemeClr val="tx1"/>
            </a:solidFill>
            <a:miter lim="800000"/>
            <a:headEnd/>
            <a:tailEnd/>
          </a:ln>
        </p:spPr>
        <p:txBody>
          <a:bodyPr>
            <a:spAutoFit/>
          </a:bodyPr>
          <a:lstStyle/>
          <a:p>
            <a:pPr algn="ctr" eaLnBrk="1" hangingPunct="1"/>
            <a:r>
              <a:rPr lang="hr-HR" altLang="de-DE" sz="1400" b="1"/>
              <a:t>Upravni odbor </a:t>
            </a:r>
          </a:p>
          <a:p>
            <a:pPr algn="ctr" eaLnBrk="1" hangingPunct="1"/>
            <a:r>
              <a:rPr lang="hr-HR" altLang="de-DE" sz="1400" b="1"/>
              <a:t>Menadžment</a:t>
            </a:r>
            <a:r>
              <a:rPr lang="de-CH" altLang="de-DE" sz="1400" b="1"/>
              <a:t> K+H</a:t>
            </a:r>
            <a:endParaRPr lang="de-DE" altLang="de-DE" sz="1400" b="1"/>
          </a:p>
        </p:txBody>
      </p:sp>
      <p:sp>
        <p:nvSpPr>
          <p:cNvPr id="32" name="Text Box 13"/>
          <p:cNvSpPr txBox="1">
            <a:spLocks noChangeArrowheads="1"/>
          </p:cNvSpPr>
          <p:nvPr/>
        </p:nvSpPr>
        <p:spPr bwMode="auto">
          <a:xfrm>
            <a:off x="6440488" y="3405188"/>
            <a:ext cx="2092325" cy="287337"/>
          </a:xfrm>
          <a:prstGeom prst="rect">
            <a:avLst/>
          </a:prstGeom>
          <a:solidFill>
            <a:schemeClr val="bg1">
              <a:lumMod val="85000"/>
              <a:alpha val="85097"/>
            </a:schemeClr>
          </a:solidFill>
          <a:ln w="12700">
            <a:solidFill>
              <a:schemeClr val="tx1"/>
            </a:solidFill>
            <a:miter lim="800000"/>
            <a:headEnd/>
            <a:tailEnd/>
          </a:ln>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40000"/>
              </a:spcBef>
              <a:buFontTx/>
              <a:buNone/>
              <a:defRPr/>
            </a:pPr>
            <a:r>
              <a:rPr lang="de-CH" altLang="de-DE" sz="1200" smtClean="0">
                <a:solidFill>
                  <a:schemeClr val="bg1">
                    <a:lumMod val="50000"/>
                  </a:schemeClr>
                </a:solidFill>
              </a:rPr>
              <a:t>Lehrlingsausbildung</a:t>
            </a:r>
            <a:endParaRPr lang="de-DE" altLang="de-DE" sz="1200" smtClean="0">
              <a:solidFill>
                <a:schemeClr val="bg1">
                  <a:lumMod val="50000"/>
                </a:schemeClr>
              </a:solidFill>
            </a:endParaRPr>
          </a:p>
        </p:txBody>
      </p:sp>
      <p:sp>
        <p:nvSpPr>
          <p:cNvPr id="33" name="Text Box 26"/>
          <p:cNvSpPr txBox="1">
            <a:spLocks noChangeArrowheads="1"/>
          </p:cNvSpPr>
          <p:nvPr/>
        </p:nvSpPr>
        <p:spPr bwMode="auto">
          <a:xfrm>
            <a:off x="4495800" y="3405188"/>
            <a:ext cx="1798638" cy="287337"/>
          </a:xfrm>
          <a:prstGeom prst="rect">
            <a:avLst/>
          </a:prstGeom>
          <a:solidFill>
            <a:schemeClr val="bg1">
              <a:lumMod val="85000"/>
              <a:alpha val="85097"/>
            </a:schemeClr>
          </a:solidFill>
          <a:ln w="12700">
            <a:solidFill>
              <a:schemeClr val="tx1"/>
            </a:solidFill>
            <a:miter lim="800000"/>
            <a:headEnd/>
            <a:tailEnd/>
          </a:ln>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40000"/>
              </a:spcBef>
              <a:buFontTx/>
              <a:buNone/>
              <a:defRPr/>
            </a:pPr>
            <a:r>
              <a:rPr lang="de-CH" altLang="de-DE" sz="1200" smtClean="0">
                <a:solidFill>
                  <a:schemeClr val="bg1">
                    <a:lumMod val="50000"/>
                  </a:schemeClr>
                </a:solidFill>
              </a:rPr>
              <a:t>Qualitätsmanagement</a:t>
            </a:r>
            <a:endParaRPr lang="de-DE" altLang="de-DE" sz="1200" smtClean="0">
              <a:solidFill>
                <a:schemeClr val="bg1">
                  <a:lumMod val="50000"/>
                </a:schemeClr>
              </a:solidFill>
            </a:endParaRPr>
          </a:p>
        </p:txBody>
      </p:sp>
      <p:sp>
        <p:nvSpPr>
          <p:cNvPr id="34" name="Text Box 28"/>
          <p:cNvSpPr txBox="1">
            <a:spLocks noChangeArrowheads="1"/>
          </p:cNvSpPr>
          <p:nvPr/>
        </p:nvSpPr>
        <p:spPr bwMode="auto">
          <a:xfrm>
            <a:off x="2406650" y="3405188"/>
            <a:ext cx="1798638" cy="287337"/>
          </a:xfrm>
          <a:prstGeom prst="rect">
            <a:avLst/>
          </a:prstGeom>
          <a:solidFill>
            <a:schemeClr val="bg1">
              <a:lumMod val="85000"/>
              <a:alpha val="85097"/>
            </a:schemeClr>
          </a:solidFill>
          <a:ln w="12700">
            <a:solidFill>
              <a:schemeClr val="tx1"/>
            </a:solidFill>
            <a:miter lim="800000"/>
            <a:headEnd/>
            <a:tailEnd/>
          </a:ln>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40000"/>
              </a:spcBef>
              <a:buFontTx/>
              <a:buNone/>
              <a:defRPr/>
            </a:pPr>
            <a:r>
              <a:rPr lang="de-CH" altLang="de-DE" sz="1200" dirty="0" smtClean="0">
                <a:solidFill>
                  <a:schemeClr val="bg1">
                    <a:lumMod val="50000"/>
                  </a:schemeClr>
                </a:solidFill>
              </a:rPr>
              <a:t>Arbeitssicherheit</a:t>
            </a:r>
            <a:endParaRPr lang="de-DE" altLang="de-DE" sz="1200" dirty="0" smtClean="0">
              <a:solidFill>
                <a:schemeClr val="bg1">
                  <a:lumMod val="50000"/>
                </a:schemeClr>
              </a:solidFill>
            </a:endParaRPr>
          </a:p>
        </p:txBody>
      </p:sp>
      <p:sp>
        <p:nvSpPr>
          <p:cNvPr id="35" name="Text Box 29"/>
          <p:cNvSpPr txBox="1">
            <a:spLocks noChangeArrowheads="1"/>
          </p:cNvSpPr>
          <p:nvPr/>
        </p:nvSpPr>
        <p:spPr bwMode="auto">
          <a:xfrm>
            <a:off x="461963" y="3405188"/>
            <a:ext cx="1798637" cy="287337"/>
          </a:xfrm>
          <a:prstGeom prst="rect">
            <a:avLst/>
          </a:prstGeom>
          <a:solidFill>
            <a:schemeClr val="bg1">
              <a:lumMod val="85000"/>
              <a:alpha val="85097"/>
            </a:schemeClr>
          </a:solidFill>
          <a:ln w="12700">
            <a:solidFill>
              <a:schemeClr val="tx1"/>
            </a:solidFill>
            <a:miter lim="800000"/>
            <a:headEnd/>
            <a:tailEnd/>
          </a:ln>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40000"/>
              </a:spcBef>
              <a:buFontTx/>
              <a:buNone/>
              <a:defRPr/>
            </a:pPr>
            <a:r>
              <a:rPr lang="de-CH" altLang="de-DE" sz="1200" smtClean="0">
                <a:solidFill>
                  <a:schemeClr val="bg1">
                    <a:lumMod val="50000"/>
                  </a:schemeClr>
                </a:solidFill>
              </a:rPr>
              <a:t>Informatik</a:t>
            </a:r>
            <a:endParaRPr lang="de-DE" altLang="de-DE" sz="1200" smtClean="0">
              <a:solidFill>
                <a:schemeClr val="bg1">
                  <a:lumMod val="50000"/>
                </a:schemeClr>
              </a:solidFill>
            </a:endParaRPr>
          </a:p>
        </p:txBody>
      </p:sp>
      <p:sp>
        <p:nvSpPr>
          <p:cNvPr id="36" name="Text Box 8"/>
          <p:cNvSpPr txBox="1">
            <a:spLocks noChangeArrowheads="1"/>
          </p:cNvSpPr>
          <p:nvPr/>
        </p:nvSpPr>
        <p:spPr bwMode="auto">
          <a:xfrm>
            <a:off x="2413000" y="4764088"/>
            <a:ext cx="1800225" cy="498475"/>
          </a:xfrm>
          <a:prstGeom prst="rect">
            <a:avLst/>
          </a:prstGeom>
          <a:solidFill>
            <a:schemeClr val="bg1">
              <a:lumMod val="85000"/>
            </a:schemeClr>
          </a:solidFill>
          <a:ln w="12700">
            <a:solidFill>
              <a:schemeClr val="tx1"/>
            </a:solidFill>
            <a:miter lim="800000"/>
            <a:headEnd/>
            <a:tailEnd/>
          </a:ln>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defRPr/>
            </a:pPr>
            <a:r>
              <a:rPr lang="de-CH" altLang="de-DE" sz="1200" b="1" smtClean="0">
                <a:solidFill>
                  <a:schemeClr val="bg1">
                    <a:lumMod val="50000"/>
                  </a:schemeClr>
                </a:solidFill>
              </a:rPr>
              <a:t>K+H, St. Gallen</a:t>
            </a:r>
          </a:p>
          <a:p>
            <a:pPr algn="ctr" eaLnBrk="1" hangingPunct="1">
              <a:buFontTx/>
              <a:buNone/>
              <a:defRPr/>
            </a:pPr>
            <a:r>
              <a:rPr lang="de-CH" altLang="de-DE" sz="1200" smtClean="0">
                <a:solidFill>
                  <a:schemeClr val="bg1">
                    <a:lumMod val="50000"/>
                  </a:schemeClr>
                </a:solidFill>
              </a:rPr>
              <a:t>F. Wüthrich</a:t>
            </a:r>
            <a:endParaRPr lang="de-DE" altLang="de-DE" sz="1200" smtClean="0">
              <a:solidFill>
                <a:schemeClr val="bg1">
                  <a:lumMod val="50000"/>
                </a:schemeClr>
              </a:solidFill>
            </a:endParaRPr>
          </a:p>
        </p:txBody>
      </p:sp>
      <p:sp>
        <p:nvSpPr>
          <p:cNvPr id="37" name="Text Box 9"/>
          <p:cNvSpPr txBox="1">
            <a:spLocks noChangeArrowheads="1"/>
          </p:cNvSpPr>
          <p:nvPr/>
        </p:nvSpPr>
        <p:spPr bwMode="auto">
          <a:xfrm>
            <a:off x="468313" y="4778375"/>
            <a:ext cx="1800225" cy="498475"/>
          </a:xfrm>
          <a:prstGeom prst="rect">
            <a:avLst/>
          </a:prstGeom>
          <a:solidFill>
            <a:schemeClr val="bg1">
              <a:lumMod val="85000"/>
            </a:schemeClr>
          </a:solidFill>
          <a:ln w="12700">
            <a:solidFill>
              <a:schemeClr val="tx1"/>
            </a:solidFill>
            <a:miter lim="800000"/>
            <a:headEnd/>
            <a:tailEnd/>
          </a:ln>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defRPr/>
            </a:pPr>
            <a:r>
              <a:rPr lang="de-CH" altLang="de-DE" sz="1200" b="1" dirty="0" smtClean="0">
                <a:solidFill>
                  <a:schemeClr val="bg1">
                    <a:lumMod val="50000"/>
                  </a:schemeClr>
                </a:solidFill>
              </a:rPr>
              <a:t>K+H, Uznach</a:t>
            </a:r>
          </a:p>
          <a:p>
            <a:pPr algn="ctr" eaLnBrk="1" hangingPunct="1">
              <a:buFontTx/>
              <a:buNone/>
              <a:defRPr/>
            </a:pPr>
            <a:r>
              <a:rPr lang="de-CH" altLang="de-DE" sz="1200" dirty="0" smtClean="0">
                <a:solidFill>
                  <a:schemeClr val="bg1">
                    <a:lumMod val="50000"/>
                  </a:schemeClr>
                </a:solidFill>
              </a:rPr>
              <a:t>K. Hager,</a:t>
            </a:r>
            <a:r>
              <a:rPr lang="sl-SI" altLang="de-DE" sz="1200" dirty="0" smtClean="0">
                <a:solidFill>
                  <a:schemeClr val="bg1">
                    <a:lumMod val="50000"/>
                  </a:schemeClr>
                </a:solidFill>
              </a:rPr>
              <a:t> </a:t>
            </a:r>
            <a:r>
              <a:rPr lang="de-CH" altLang="de-DE" sz="1200" dirty="0" smtClean="0">
                <a:solidFill>
                  <a:schemeClr val="bg1">
                    <a:lumMod val="50000"/>
                  </a:schemeClr>
                </a:solidFill>
              </a:rPr>
              <a:t>I. </a:t>
            </a:r>
            <a:r>
              <a:rPr lang="de-CH" altLang="de-DE" sz="1200" dirty="0" err="1" smtClean="0">
                <a:solidFill>
                  <a:schemeClr val="bg1">
                    <a:lumMod val="50000"/>
                  </a:schemeClr>
                </a:solidFill>
              </a:rPr>
              <a:t>Caviezel</a:t>
            </a:r>
            <a:endParaRPr lang="de-DE" altLang="de-DE" sz="1200" dirty="0" smtClean="0">
              <a:solidFill>
                <a:schemeClr val="bg1">
                  <a:lumMod val="50000"/>
                </a:schemeClr>
              </a:solidFill>
            </a:endParaRPr>
          </a:p>
        </p:txBody>
      </p:sp>
      <p:sp>
        <p:nvSpPr>
          <p:cNvPr id="38" name="Text Box 10"/>
          <p:cNvSpPr txBox="1">
            <a:spLocks noChangeArrowheads="1"/>
          </p:cNvSpPr>
          <p:nvPr/>
        </p:nvSpPr>
        <p:spPr bwMode="auto">
          <a:xfrm>
            <a:off x="4500563" y="4764088"/>
            <a:ext cx="1800225" cy="498475"/>
          </a:xfrm>
          <a:prstGeom prst="rect">
            <a:avLst/>
          </a:prstGeom>
          <a:solidFill>
            <a:schemeClr val="bg1">
              <a:lumMod val="85000"/>
            </a:schemeClr>
          </a:solidFill>
          <a:ln w="12700">
            <a:solidFill>
              <a:schemeClr val="tx1"/>
            </a:solidFill>
            <a:miter lim="800000"/>
            <a:headEnd/>
            <a:tailEnd/>
          </a:ln>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defRPr/>
            </a:pPr>
            <a:r>
              <a:rPr lang="de-CH" altLang="de-DE" sz="1200" b="1" smtClean="0">
                <a:solidFill>
                  <a:schemeClr val="bg1">
                    <a:lumMod val="50000"/>
                  </a:schemeClr>
                </a:solidFill>
              </a:rPr>
              <a:t>K+H, Pfäffikon</a:t>
            </a:r>
          </a:p>
          <a:p>
            <a:pPr algn="ctr" eaLnBrk="1" hangingPunct="1">
              <a:buFontTx/>
              <a:buNone/>
              <a:defRPr/>
            </a:pPr>
            <a:r>
              <a:rPr lang="de-CH" altLang="de-DE" sz="1200" smtClean="0">
                <a:solidFill>
                  <a:schemeClr val="bg1">
                    <a:lumMod val="50000"/>
                  </a:schemeClr>
                </a:solidFill>
              </a:rPr>
              <a:t>D. Cliotone</a:t>
            </a:r>
            <a:endParaRPr lang="de-DE" altLang="de-DE" sz="1200" smtClean="0">
              <a:solidFill>
                <a:schemeClr val="bg1">
                  <a:lumMod val="50000"/>
                </a:schemeClr>
              </a:solidFill>
            </a:endParaRPr>
          </a:p>
        </p:txBody>
      </p:sp>
      <p:sp>
        <p:nvSpPr>
          <p:cNvPr id="39" name="Text Box 11"/>
          <p:cNvSpPr txBox="1">
            <a:spLocks noChangeArrowheads="1"/>
          </p:cNvSpPr>
          <p:nvPr/>
        </p:nvSpPr>
        <p:spPr bwMode="auto">
          <a:xfrm>
            <a:off x="6445250" y="4764088"/>
            <a:ext cx="1800225" cy="461962"/>
          </a:xfrm>
          <a:prstGeom prst="rect">
            <a:avLst/>
          </a:prstGeom>
          <a:solidFill>
            <a:schemeClr val="bg1">
              <a:lumMod val="85000"/>
            </a:schemeClr>
          </a:solidFill>
          <a:ln w="12700">
            <a:solidFill>
              <a:schemeClr val="tx1"/>
            </a:solidFill>
            <a:miter lim="800000"/>
            <a:headEnd/>
            <a:tailEnd/>
          </a:ln>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defRPr/>
            </a:pPr>
            <a:r>
              <a:rPr lang="de-CH" altLang="de-DE" sz="1200" b="1" dirty="0" smtClean="0">
                <a:solidFill>
                  <a:schemeClr val="bg1">
                    <a:lumMod val="50000"/>
                  </a:schemeClr>
                </a:solidFill>
              </a:rPr>
              <a:t>K+H, Frauenfeld </a:t>
            </a:r>
            <a:r>
              <a:rPr lang="de-CH" altLang="de-DE" sz="1200" dirty="0" smtClean="0">
                <a:solidFill>
                  <a:schemeClr val="bg1">
                    <a:lumMod val="50000"/>
                  </a:schemeClr>
                </a:solidFill>
              </a:rPr>
              <a:t> </a:t>
            </a:r>
            <a:r>
              <a:rPr lang="sl-SI" altLang="de-DE" sz="1200" dirty="0" smtClean="0">
                <a:solidFill>
                  <a:schemeClr val="bg1">
                    <a:lumMod val="50000"/>
                  </a:schemeClr>
                </a:solidFill>
              </a:rPr>
              <a:t/>
            </a:r>
            <a:br>
              <a:rPr lang="sl-SI" altLang="de-DE" sz="1200" dirty="0" smtClean="0">
                <a:solidFill>
                  <a:schemeClr val="bg1">
                    <a:lumMod val="50000"/>
                  </a:schemeClr>
                </a:solidFill>
              </a:rPr>
            </a:br>
            <a:r>
              <a:rPr lang="de-CH" altLang="de-DE" sz="1200" dirty="0" smtClean="0">
                <a:solidFill>
                  <a:schemeClr val="bg1">
                    <a:lumMod val="50000"/>
                  </a:schemeClr>
                </a:solidFill>
              </a:rPr>
              <a:t>S. Hager</a:t>
            </a:r>
            <a:endParaRPr lang="de-DE" altLang="de-DE" sz="1200" dirty="0" smtClean="0">
              <a:solidFill>
                <a:schemeClr val="bg1">
                  <a:lumMod val="50000"/>
                </a:schemeClr>
              </a:solidFill>
            </a:endParaRPr>
          </a:p>
        </p:txBody>
      </p:sp>
      <p:sp>
        <p:nvSpPr>
          <p:cNvPr id="18470" name="Text Box 9"/>
          <p:cNvSpPr txBox="1">
            <a:spLocks noChangeArrowheads="1"/>
          </p:cNvSpPr>
          <p:nvPr/>
        </p:nvSpPr>
        <p:spPr bwMode="auto">
          <a:xfrm>
            <a:off x="460375" y="4127500"/>
            <a:ext cx="1800225" cy="498475"/>
          </a:xfrm>
          <a:prstGeom prst="rect">
            <a:avLst/>
          </a:prstGeom>
          <a:solidFill>
            <a:srgbClr val="CCFFCC"/>
          </a:solidFill>
          <a:ln w="12700">
            <a:solidFill>
              <a:schemeClr val="tx1"/>
            </a:solidFill>
            <a:miter lim="800000"/>
            <a:headEnd/>
            <a:tailEnd/>
          </a:ln>
        </p:spPr>
        <p:txBody>
          <a:bodyPr>
            <a:spAutoFit/>
          </a:bodyPr>
          <a:lstStyle/>
          <a:p>
            <a:pPr algn="ctr" eaLnBrk="1" hangingPunct="1">
              <a:spcBef>
                <a:spcPct val="20000"/>
              </a:spcBef>
            </a:pPr>
            <a:r>
              <a:rPr lang="de-CH" altLang="de-DE" sz="1200" b="1"/>
              <a:t>K+H, Uznach</a:t>
            </a:r>
          </a:p>
          <a:p>
            <a:pPr algn="ctr" eaLnBrk="1" hangingPunct="1">
              <a:spcBef>
                <a:spcPct val="20000"/>
              </a:spcBef>
            </a:pPr>
            <a:r>
              <a:rPr lang="de-CH" altLang="de-DE" sz="1200"/>
              <a:t>K. Hager,</a:t>
            </a:r>
            <a:r>
              <a:rPr lang="sl-SI" altLang="de-DE" sz="1200"/>
              <a:t> </a:t>
            </a:r>
            <a:r>
              <a:rPr lang="de-CH" altLang="de-DE" sz="1200"/>
              <a:t>I. Caviezel</a:t>
            </a:r>
            <a:endParaRPr lang="de-DE" altLang="de-DE" sz="1200"/>
          </a:p>
        </p:txBody>
      </p:sp>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2040</Words>
  <Application>Microsoft Office PowerPoint</Application>
  <PresentationFormat>On-screen Show (4:3)</PresentationFormat>
  <Paragraphs>336</Paragraphs>
  <Slides>16</Slides>
  <Notes>12</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9" baseType="lpstr">
      <vt:lpstr>Arial</vt:lpstr>
      <vt:lpstr>Standarddesign</vt:lpstr>
      <vt:lpstr>CorelDRAW</vt:lpstr>
      <vt:lpstr>Aktualna situacija s pročišćavanjem otpadnih voda u Švicarskoj</vt:lpstr>
      <vt:lpstr>Sadržaj</vt:lpstr>
      <vt:lpstr>1. Izgradnja uređaja za pročišćavanje      otpadnih voda u Švicarskoj</vt:lpstr>
      <vt:lpstr>2. Biološki postupci pri pročišćavanju       otpadnih voda u Švicarskoj</vt:lpstr>
      <vt:lpstr>3. Postupci pri tretmanu  mulja u      Švicarskoj</vt:lpstr>
      <vt:lpstr>Slide 6</vt:lpstr>
      <vt:lpstr>4. Javni natječaj za izgradnju uređaja za      pročišćavanje otpadnih voda u      Švicarskoj</vt:lpstr>
      <vt:lpstr>5. Razlozi za provedbu javnog natječaja      u Švicarskoj</vt:lpstr>
      <vt:lpstr>6. Predstavljanje tvrtke  Kuster + Hager</vt:lpstr>
      <vt:lpstr>7. Predstavljanje tvrtke Kuster + Hager</vt:lpstr>
      <vt:lpstr>8. Primjer biološkog uklanjanja fosfora</vt:lpstr>
      <vt:lpstr>9. Primjer uređaja s kavernama</vt:lpstr>
      <vt:lpstr>Slide 13</vt:lpstr>
      <vt:lpstr>11.  Primjer solarnog sušenja mulja</vt:lpstr>
      <vt:lpstr> 12. Kuster + Hager know-how</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Besichtigung Membranfiltration ARA Rietliau, Wädenswil</dc:title>
  <dc:creator>hagerk</dc:creator>
  <cp:lastModifiedBy>capi</cp:lastModifiedBy>
  <cp:revision>383</cp:revision>
  <cp:lastPrinted>2015-10-16T14:09:07Z</cp:lastPrinted>
  <dcterms:created xsi:type="dcterms:W3CDTF">2006-03-21T06:15:36Z</dcterms:created>
  <dcterms:modified xsi:type="dcterms:W3CDTF">2015-11-02T20:25:17Z</dcterms:modified>
</cp:coreProperties>
</file>